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3" r:id="rId1"/>
    <p:sldMasterId id="2147483765" r:id="rId2"/>
    <p:sldMasterId id="2147483777" r:id="rId3"/>
    <p:sldMasterId id="2147483789" r:id="rId4"/>
  </p:sldMasterIdLst>
  <p:notesMasterIdLst>
    <p:notesMasterId r:id="rId17"/>
  </p:notesMasterIdLst>
  <p:sldIdLst>
    <p:sldId id="256" r:id="rId5"/>
    <p:sldId id="268" r:id="rId6"/>
    <p:sldId id="257" r:id="rId7"/>
    <p:sldId id="269" r:id="rId8"/>
    <p:sldId id="277" r:id="rId9"/>
    <p:sldId id="279" r:id="rId10"/>
    <p:sldId id="280" r:id="rId11"/>
    <p:sldId id="281" r:id="rId12"/>
    <p:sldId id="282" r:id="rId13"/>
    <p:sldId id="278" r:id="rId14"/>
    <p:sldId id="283"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578F"/>
    <a:srgbClr val="092943"/>
    <a:srgbClr val="8ED1C4"/>
    <a:srgbClr val="2F7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108" d="100"/>
          <a:sy n="108" d="100"/>
        </p:scale>
        <p:origin x="67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B9D1C48-1148-43CA-B712-283BF15AF72E}" type="datetimeFigureOut">
              <a:rPr lang="he-IL" smtClean="0"/>
              <a:t>י"ב/ניסן/תש"ף</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B7BD951-B8E1-4D26-96B4-4DA2361EF772}" type="slidenum">
              <a:rPr lang="he-IL" smtClean="0"/>
              <a:t>‹#›</a:t>
            </a:fld>
            <a:endParaRPr lang="he-IL"/>
          </a:p>
        </p:txBody>
      </p:sp>
    </p:spTree>
    <p:extLst>
      <p:ext uri="{BB962C8B-B14F-4D97-AF65-F5344CB8AC3E}">
        <p14:creationId xmlns:p14="http://schemas.microsoft.com/office/powerpoint/2010/main" val="1187370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DB7BD951-B8E1-4D26-96B4-4DA2361EF772}" type="slidenum">
              <a:rPr lang="he-IL" smtClean="0"/>
              <a:t>3</a:t>
            </a:fld>
            <a:endParaRPr lang="he-IL"/>
          </a:p>
        </p:txBody>
      </p:sp>
    </p:spTree>
    <p:extLst>
      <p:ext uri="{BB962C8B-B14F-4D97-AF65-F5344CB8AC3E}">
        <p14:creationId xmlns:p14="http://schemas.microsoft.com/office/powerpoint/2010/main" val="4417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DB7BD951-B8E1-4D26-96B4-4DA2361EF772}" type="slidenum">
              <a:rPr lang="he-IL" smtClean="0"/>
              <a:t>5</a:t>
            </a:fld>
            <a:endParaRPr lang="he-IL"/>
          </a:p>
        </p:txBody>
      </p:sp>
    </p:spTree>
    <p:extLst>
      <p:ext uri="{BB962C8B-B14F-4D97-AF65-F5344CB8AC3E}">
        <p14:creationId xmlns:p14="http://schemas.microsoft.com/office/powerpoint/2010/main" val="175917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DB7BD951-B8E1-4D26-96B4-4DA2361EF772}" type="slidenum">
              <a:rPr lang="he-IL" smtClean="0"/>
              <a:t>6</a:t>
            </a:fld>
            <a:endParaRPr lang="he-IL"/>
          </a:p>
        </p:txBody>
      </p:sp>
    </p:spTree>
    <p:extLst>
      <p:ext uri="{BB962C8B-B14F-4D97-AF65-F5344CB8AC3E}">
        <p14:creationId xmlns:p14="http://schemas.microsoft.com/office/powerpoint/2010/main" val="713706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DB7BD951-B8E1-4D26-96B4-4DA2361EF772}" type="slidenum">
              <a:rPr lang="he-IL" smtClean="0"/>
              <a:t>7</a:t>
            </a:fld>
            <a:endParaRPr lang="he-IL"/>
          </a:p>
        </p:txBody>
      </p:sp>
    </p:spTree>
    <p:extLst>
      <p:ext uri="{BB962C8B-B14F-4D97-AF65-F5344CB8AC3E}">
        <p14:creationId xmlns:p14="http://schemas.microsoft.com/office/powerpoint/2010/main" val="3412264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DB7BD951-B8E1-4D26-96B4-4DA2361EF772}" type="slidenum">
              <a:rPr lang="he-IL" smtClean="0"/>
              <a:t>8</a:t>
            </a:fld>
            <a:endParaRPr lang="he-IL"/>
          </a:p>
        </p:txBody>
      </p:sp>
    </p:spTree>
    <p:extLst>
      <p:ext uri="{BB962C8B-B14F-4D97-AF65-F5344CB8AC3E}">
        <p14:creationId xmlns:p14="http://schemas.microsoft.com/office/powerpoint/2010/main" val="1035486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DB7BD951-B8E1-4D26-96B4-4DA2361EF772}" type="slidenum">
              <a:rPr lang="he-IL" smtClean="0"/>
              <a:t>9</a:t>
            </a:fld>
            <a:endParaRPr lang="he-IL"/>
          </a:p>
        </p:txBody>
      </p:sp>
    </p:spTree>
    <p:extLst>
      <p:ext uri="{BB962C8B-B14F-4D97-AF65-F5344CB8AC3E}">
        <p14:creationId xmlns:p14="http://schemas.microsoft.com/office/powerpoint/2010/main" val="1011173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DB7BD951-B8E1-4D26-96B4-4DA2361EF772}" type="slidenum">
              <a:rPr lang="he-IL" smtClean="0"/>
              <a:t>10</a:t>
            </a:fld>
            <a:endParaRPr lang="he-IL"/>
          </a:p>
        </p:txBody>
      </p:sp>
    </p:spTree>
    <p:extLst>
      <p:ext uri="{BB962C8B-B14F-4D97-AF65-F5344CB8AC3E}">
        <p14:creationId xmlns:p14="http://schemas.microsoft.com/office/powerpoint/2010/main" val="2598427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DB7BD951-B8E1-4D26-96B4-4DA2361EF772}" type="slidenum">
              <a:rPr lang="he-IL" smtClean="0"/>
              <a:t>11</a:t>
            </a:fld>
            <a:endParaRPr lang="he-IL"/>
          </a:p>
        </p:txBody>
      </p:sp>
    </p:spTree>
    <p:extLst>
      <p:ext uri="{BB962C8B-B14F-4D97-AF65-F5344CB8AC3E}">
        <p14:creationId xmlns:p14="http://schemas.microsoft.com/office/powerpoint/2010/main" val="196224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352314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42502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642889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684309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679983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180831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948843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C2A3DE0F-DE09-4A99-9843-C5B5E872F9E9}" type="slidenum">
              <a:rPr lang="he-IL" smtClean="0"/>
              <a:t>‹#›</a:t>
            </a:fld>
            <a:endParaRPr lang="he-IL" dirty="0"/>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3012242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C2A3DE0F-DE09-4A99-9843-C5B5E872F9E9}" type="slidenum">
              <a:rPr lang="he-IL" smtClean="0"/>
              <a:t>‹#›</a:t>
            </a:fld>
            <a:endParaRPr lang="he-IL" dirty="0"/>
          </a:p>
        </p:txBody>
      </p:sp>
      <p:sp>
        <p:nvSpPr>
          <p:cNvPr id="6" name="Title 5"/>
          <p:cNvSpPr>
            <a:spLocks noGrp="1"/>
          </p:cNvSpPr>
          <p:nvPr>
            <p:ph type="title"/>
          </p:nvPr>
        </p:nvSpPr>
        <p:spPr/>
        <p:txBody>
          <a:bodyPr/>
          <a:lstStyle/>
          <a:p>
            <a:r>
              <a:rPr lang="he-IL"/>
              <a:t>לחץ כדי לערוך סגנון כותרת של תבנית בסיס</a:t>
            </a:r>
            <a:endParaRPr lang="en-US"/>
          </a:p>
        </p:txBody>
      </p:sp>
    </p:spTree>
    <p:extLst>
      <p:ext uri="{BB962C8B-B14F-4D97-AF65-F5344CB8AC3E}">
        <p14:creationId xmlns:p14="http://schemas.microsoft.com/office/powerpoint/2010/main" val="1324411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3221604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354932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919445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574314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258279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384530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4336940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9906528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3206873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2930132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C2A3DE0F-DE09-4A99-9843-C5B5E872F9E9}" type="slidenum">
              <a:rPr lang="he-IL" smtClean="0"/>
              <a:t>‹#›</a:t>
            </a:fld>
            <a:endParaRPr lang="he-IL" dirty="0"/>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23363348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C2A3DE0F-DE09-4A99-9843-C5B5E872F9E9}" type="slidenum">
              <a:rPr lang="he-IL" smtClean="0"/>
              <a:t>‹#›</a:t>
            </a:fld>
            <a:endParaRPr lang="he-IL" dirty="0"/>
          </a:p>
        </p:txBody>
      </p:sp>
      <p:sp>
        <p:nvSpPr>
          <p:cNvPr id="6" name="Title 5"/>
          <p:cNvSpPr>
            <a:spLocks noGrp="1"/>
          </p:cNvSpPr>
          <p:nvPr>
            <p:ph type="title"/>
          </p:nvPr>
        </p:nvSpPr>
        <p:spPr/>
        <p:txBody>
          <a:bodyPr/>
          <a:lstStyle/>
          <a:p>
            <a:r>
              <a:rPr lang="he-IL"/>
              <a:t>לחץ כדי לערוך סגנון כותרת של תבנית בסיס</a:t>
            </a:r>
            <a:endParaRPr lang="en-US"/>
          </a:p>
        </p:txBody>
      </p:sp>
    </p:spTree>
    <p:extLst>
      <p:ext uri="{BB962C8B-B14F-4D97-AF65-F5344CB8AC3E}">
        <p14:creationId xmlns:p14="http://schemas.microsoft.com/office/powerpoint/2010/main" val="33375923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28465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5402958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1157773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8105772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754067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36110322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2058423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34268701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32112283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40272341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C2A3DE0F-DE09-4A99-9843-C5B5E872F9E9}" type="slidenum">
              <a:rPr lang="he-IL" smtClean="0"/>
              <a:t>‹#›</a:t>
            </a:fld>
            <a:endParaRPr lang="he-IL" dirty="0"/>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23263459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C2A3DE0F-DE09-4A99-9843-C5B5E872F9E9}" type="slidenum">
              <a:rPr lang="he-IL" smtClean="0"/>
              <a:t>‹#›</a:t>
            </a:fld>
            <a:endParaRPr lang="he-IL" dirty="0"/>
          </a:p>
        </p:txBody>
      </p:sp>
      <p:sp>
        <p:nvSpPr>
          <p:cNvPr id="6" name="Title 5"/>
          <p:cNvSpPr>
            <a:spLocks noGrp="1"/>
          </p:cNvSpPr>
          <p:nvPr>
            <p:ph type="title"/>
          </p:nvPr>
        </p:nvSpPr>
        <p:spPr/>
        <p:txBody>
          <a:bodyPr/>
          <a:lstStyle/>
          <a:p>
            <a:r>
              <a:rPr lang="he-IL"/>
              <a:t>לחץ כדי לערוך סגנון כותרת של תבנית בסיס</a:t>
            </a:r>
            <a:endParaRPr lang="en-US"/>
          </a:p>
        </p:txBody>
      </p:sp>
    </p:spTree>
    <p:extLst>
      <p:ext uri="{BB962C8B-B14F-4D97-AF65-F5344CB8AC3E}">
        <p14:creationId xmlns:p14="http://schemas.microsoft.com/office/powerpoint/2010/main" val="2287575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8980593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8289388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6576754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7685491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2078239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76528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C2A3DE0F-DE09-4A99-9843-C5B5E872F9E9}" type="slidenum">
              <a:rPr lang="he-IL" smtClean="0"/>
              <a:t>‹#›</a:t>
            </a:fld>
            <a:endParaRPr lang="he-IL" dirty="0"/>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161623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C2A3DE0F-DE09-4A99-9843-C5B5E872F9E9}" type="slidenum">
              <a:rPr lang="he-IL" smtClean="0"/>
              <a:t>‹#›</a:t>
            </a:fld>
            <a:endParaRPr lang="he-IL" dirty="0"/>
          </a:p>
        </p:txBody>
      </p:sp>
      <p:sp>
        <p:nvSpPr>
          <p:cNvPr id="6" name="Title 5"/>
          <p:cNvSpPr>
            <a:spLocks noGrp="1"/>
          </p:cNvSpPr>
          <p:nvPr>
            <p:ph type="title"/>
          </p:nvPr>
        </p:nvSpPr>
        <p:spPr/>
        <p:txBody>
          <a:bodyPr/>
          <a:lstStyle/>
          <a:p>
            <a:r>
              <a:rPr lang="he-IL"/>
              <a:t>לחץ כדי לערוך סגנון כותרת של תבנית בסיס</a:t>
            </a:r>
            <a:endParaRPr lang="en-US"/>
          </a:p>
        </p:txBody>
      </p:sp>
    </p:spTree>
    <p:extLst>
      <p:ext uri="{BB962C8B-B14F-4D97-AF65-F5344CB8AC3E}">
        <p14:creationId xmlns:p14="http://schemas.microsoft.com/office/powerpoint/2010/main" val="253575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17574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203826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135D161-02B4-4B6A-901D-0C28E2E90CC6}" type="datetimeFigureOut">
              <a:rPr lang="he-IL" smtClean="0"/>
              <a:t>י"ב/ניסן/תש"ף</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2A3DE0F-DE09-4A99-9843-C5B5E872F9E9}" type="slidenum">
              <a:rPr lang="he-IL" smtClean="0"/>
              <a:t>‹#›</a:t>
            </a:fld>
            <a:endParaRPr lang="he-IL" dirty="0"/>
          </a:p>
        </p:txBody>
      </p:sp>
    </p:spTree>
    <p:extLst>
      <p:ext uri="{BB962C8B-B14F-4D97-AF65-F5344CB8AC3E}">
        <p14:creationId xmlns:p14="http://schemas.microsoft.com/office/powerpoint/2010/main" val="301497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he-IL"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2A3DE0F-DE09-4A99-9843-C5B5E872F9E9}" type="slidenum">
              <a:rPr lang="he-IL" smtClean="0"/>
              <a:t>‹#›</a:t>
            </a:fld>
            <a:endParaRPr lang="he-IL" dirty="0"/>
          </a:p>
        </p:txBody>
      </p:sp>
    </p:spTree>
    <p:extLst>
      <p:ext uri="{BB962C8B-B14F-4D97-AF65-F5344CB8AC3E}">
        <p14:creationId xmlns:p14="http://schemas.microsoft.com/office/powerpoint/2010/main" val="1751904837"/>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he-IL"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2A3DE0F-DE09-4A99-9843-C5B5E872F9E9}" type="slidenum">
              <a:rPr lang="he-IL" smtClean="0"/>
              <a:t>‹#›</a:t>
            </a:fld>
            <a:endParaRPr lang="he-IL" dirty="0"/>
          </a:p>
        </p:txBody>
      </p:sp>
    </p:spTree>
    <p:extLst>
      <p:ext uri="{BB962C8B-B14F-4D97-AF65-F5344CB8AC3E}">
        <p14:creationId xmlns:p14="http://schemas.microsoft.com/office/powerpoint/2010/main" val="241722069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he-IL"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2A3DE0F-DE09-4A99-9843-C5B5E872F9E9}" type="slidenum">
              <a:rPr lang="he-IL" smtClean="0"/>
              <a:t>‹#›</a:t>
            </a:fld>
            <a:endParaRPr lang="he-IL" dirty="0"/>
          </a:p>
        </p:txBody>
      </p:sp>
    </p:spTree>
    <p:extLst>
      <p:ext uri="{BB962C8B-B14F-4D97-AF65-F5344CB8AC3E}">
        <p14:creationId xmlns:p14="http://schemas.microsoft.com/office/powerpoint/2010/main" val="391608961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135D161-02B4-4B6A-901D-0C28E2E90CC6}" type="datetimeFigureOut">
              <a:rPr lang="he-IL" smtClean="0"/>
              <a:t>י"ב/ניסן/תש"ף</a:t>
            </a:fld>
            <a:endParaRPr lang="he-I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he-IL"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2A3DE0F-DE09-4A99-9843-C5B5E872F9E9}" type="slidenum">
              <a:rPr lang="he-IL" smtClean="0"/>
              <a:t>‹#›</a:t>
            </a:fld>
            <a:endParaRPr lang="he-IL" dirty="0"/>
          </a:p>
        </p:txBody>
      </p:sp>
    </p:spTree>
    <p:extLst>
      <p:ext uri="{BB962C8B-B14F-4D97-AF65-F5344CB8AC3E}">
        <p14:creationId xmlns:p14="http://schemas.microsoft.com/office/powerpoint/2010/main" val="893758941"/>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F1AF08F2-6DAC-4101-8CB8-B71E3D05A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3884" y="493595"/>
            <a:ext cx="8680146" cy="5040000"/>
          </a:xfrm>
          <a:prstGeom prst="rect">
            <a:avLst/>
          </a:prstGeom>
        </p:spPr>
      </p:pic>
      <p:sp>
        <p:nvSpPr>
          <p:cNvPr id="4" name="כותרת 1">
            <a:extLst>
              <a:ext uri="{FF2B5EF4-FFF2-40B4-BE49-F238E27FC236}">
                <a16:creationId xmlns:a16="http://schemas.microsoft.com/office/drawing/2014/main" id="{E5DF0552-5DFE-43E3-8F29-58470862960B}"/>
              </a:ext>
            </a:extLst>
          </p:cNvPr>
          <p:cNvSpPr txBox="1">
            <a:spLocks/>
          </p:cNvSpPr>
          <p:nvPr/>
        </p:nvSpPr>
        <p:spPr>
          <a:xfrm>
            <a:off x="1295400" y="322382"/>
            <a:ext cx="9601200" cy="663606"/>
          </a:xfrm>
          <a:prstGeom prst="rect">
            <a:avLst/>
          </a:prstGeom>
        </p:spPr>
        <p:txBody>
          <a:bodyPr vert="horz" lIns="91440" tIns="45720" rIns="91440" bIns="45720" rtlCol="0" anchor="b">
            <a:normAutofit/>
          </a:bodyPr>
          <a:lstStyle>
            <a:lvl1pPr algn="ctr" defTabSz="914400" rtl="1"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he-IL" sz="3200" b="1">
                <a:solidFill>
                  <a:schemeClr val="tx1"/>
                </a:solidFill>
                <a:latin typeface="David" panose="020E0502060401010101" pitchFamily="34" charset="-79"/>
                <a:cs typeface="David" panose="020E0502060401010101" pitchFamily="34" charset="-79"/>
              </a:rPr>
              <a:t>התמודדות עסקים עם </a:t>
            </a:r>
            <a:r>
              <a:rPr lang="he-IL" sz="3200" b="1" dirty="0">
                <a:solidFill>
                  <a:schemeClr val="tx1"/>
                </a:solidFill>
                <a:latin typeface="David" panose="020E0502060401010101" pitchFamily="34" charset="-79"/>
                <a:cs typeface="David" panose="020E0502060401010101" pitchFamily="34" charset="-79"/>
              </a:rPr>
              <a:t>משבר הקורונה</a:t>
            </a:r>
          </a:p>
        </p:txBody>
      </p:sp>
      <p:sp>
        <p:nvSpPr>
          <p:cNvPr id="9" name="TextBox 8">
            <a:extLst>
              <a:ext uri="{FF2B5EF4-FFF2-40B4-BE49-F238E27FC236}">
                <a16:creationId xmlns:a16="http://schemas.microsoft.com/office/drawing/2014/main" id="{E09C865D-18FB-4CAD-8884-5C854EE1E886}"/>
              </a:ext>
            </a:extLst>
          </p:cNvPr>
          <p:cNvSpPr txBox="1"/>
          <p:nvPr/>
        </p:nvSpPr>
        <p:spPr>
          <a:xfrm>
            <a:off x="8210550" y="5325539"/>
            <a:ext cx="3283024" cy="923330"/>
          </a:xfrm>
          <a:prstGeom prst="rect">
            <a:avLst/>
          </a:prstGeom>
          <a:noFill/>
        </p:spPr>
        <p:txBody>
          <a:bodyPr wrap="square" rtlCol="1">
            <a:spAutoFit/>
          </a:bodyPr>
          <a:lstStyle/>
          <a:p>
            <a:r>
              <a:rPr lang="en-US" dirty="0"/>
              <a:t>Office: </a:t>
            </a:r>
            <a:r>
              <a:rPr lang="he-IL" dirty="0"/>
              <a:t> 077-4455455</a:t>
            </a:r>
          </a:p>
          <a:p>
            <a:r>
              <a:rPr lang="en-US" dirty="0"/>
              <a:t>Dvir@gd-cpa.co.il  </a:t>
            </a:r>
          </a:p>
          <a:p>
            <a:endParaRPr lang="he-IL" dirty="0"/>
          </a:p>
        </p:txBody>
      </p:sp>
      <p:sp>
        <p:nvSpPr>
          <p:cNvPr id="10" name="מלבן 9">
            <a:extLst>
              <a:ext uri="{FF2B5EF4-FFF2-40B4-BE49-F238E27FC236}">
                <a16:creationId xmlns:a16="http://schemas.microsoft.com/office/drawing/2014/main" id="{21BF87FA-7B35-4680-9A55-AE0AC0B43C32}"/>
              </a:ext>
            </a:extLst>
          </p:cNvPr>
          <p:cNvSpPr/>
          <p:nvPr/>
        </p:nvSpPr>
        <p:spPr>
          <a:xfrm>
            <a:off x="1472333" y="5348929"/>
            <a:ext cx="1300356" cy="369332"/>
          </a:xfrm>
          <a:prstGeom prst="rect">
            <a:avLst/>
          </a:prstGeom>
        </p:spPr>
        <p:txBody>
          <a:bodyPr wrap="none">
            <a:spAutoFit/>
          </a:bodyPr>
          <a:lstStyle/>
          <a:p>
            <a:r>
              <a:rPr lang="he-IL" dirty="0"/>
              <a:t>אפריל 2020</a:t>
            </a:r>
          </a:p>
        </p:txBody>
      </p:sp>
      <p:sp>
        <p:nvSpPr>
          <p:cNvPr id="3" name="מלבן 2">
            <a:extLst>
              <a:ext uri="{FF2B5EF4-FFF2-40B4-BE49-F238E27FC236}">
                <a16:creationId xmlns:a16="http://schemas.microsoft.com/office/drawing/2014/main" id="{FB221B38-37CB-4915-BE58-E6552D4B624A}"/>
              </a:ext>
            </a:extLst>
          </p:cNvPr>
          <p:cNvSpPr/>
          <p:nvPr/>
        </p:nvSpPr>
        <p:spPr>
          <a:xfrm>
            <a:off x="1367162" y="4702598"/>
            <a:ext cx="9089994" cy="461665"/>
          </a:xfrm>
          <a:prstGeom prst="rect">
            <a:avLst/>
          </a:prstGeom>
        </p:spPr>
        <p:txBody>
          <a:bodyPr wrap="square">
            <a:spAutoFit/>
          </a:bodyPr>
          <a:lstStyle/>
          <a:p>
            <a:pPr algn="r"/>
            <a:r>
              <a:rPr lang="he-IL" sz="1200" dirty="0">
                <a:solidFill>
                  <a:srgbClr val="222222"/>
                </a:solidFill>
                <a:latin typeface="David" panose="020E0502060401010101" pitchFamily="34" charset="-79"/>
                <a:cs typeface="David" panose="020E0502060401010101" pitchFamily="34" charset="-79"/>
              </a:rPr>
              <a:t>אין להסתמך על תוכן מסמך זה ו/או לעשות זו שימוש כלשהו מבלי לקבל את עצה מקצועית  מתאימה שכן מטרת מסמך זה הינה להסב את תשומת הלב לאמור זה  </a:t>
            </a:r>
          </a:p>
          <a:p>
            <a:pPr algn="r"/>
            <a:r>
              <a:rPr lang="he-IL" sz="1200" dirty="0">
                <a:solidFill>
                  <a:srgbClr val="222222"/>
                </a:solidFill>
                <a:latin typeface="David" panose="020E0502060401010101" pitchFamily="34" charset="-79"/>
                <a:cs typeface="David" panose="020E0502060401010101" pitchFamily="34" charset="-79"/>
              </a:rPr>
              <a:t>אין לפרסם תוכן ו/ או חלק מסמך זה ללא קבלת הסכמה בכתב מאת  משרד </a:t>
            </a:r>
            <a:r>
              <a:rPr lang="he-IL" sz="1200" dirty="0" err="1">
                <a:solidFill>
                  <a:srgbClr val="222222"/>
                </a:solidFill>
                <a:latin typeface="David" panose="020E0502060401010101" pitchFamily="34" charset="-79"/>
                <a:cs typeface="David" panose="020E0502060401010101" pitchFamily="34" charset="-79"/>
              </a:rPr>
              <a:t>גינזבורג</a:t>
            </a:r>
            <a:r>
              <a:rPr lang="he-IL" sz="1200" dirty="0">
                <a:solidFill>
                  <a:srgbClr val="222222"/>
                </a:solidFill>
                <a:latin typeface="David" panose="020E0502060401010101" pitchFamily="34" charset="-79"/>
                <a:cs typeface="David" panose="020E0502060401010101" pitchFamily="34" charset="-79"/>
              </a:rPr>
              <a:t> רואי חשבון</a:t>
            </a:r>
            <a:endParaRPr lang="he-IL" sz="1200" b="0" i="0" dirty="0">
              <a:solidFill>
                <a:srgbClr val="222222"/>
              </a:solidFill>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56056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E719CD8-6908-484C-BD32-7E83631FB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87" y="4361992"/>
            <a:ext cx="5256583" cy="2880321"/>
          </a:xfrm>
          <a:prstGeom prst="rect">
            <a:avLst/>
          </a:prstGeom>
        </p:spPr>
      </p:pic>
      <p:sp>
        <p:nvSpPr>
          <p:cNvPr id="2" name="כותרת 1">
            <a:extLst>
              <a:ext uri="{FF2B5EF4-FFF2-40B4-BE49-F238E27FC236}">
                <a16:creationId xmlns:a16="http://schemas.microsoft.com/office/drawing/2014/main" id="{C5898D83-380C-45F2-BB8F-8B53A3F2AC6D}"/>
              </a:ext>
            </a:extLst>
          </p:cNvPr>
          <p:cNvSpPr>
            <a:spLocks noGrp="1"/>
          </p:cNvSpPr>
          <p:nvPr>
            <p:ph type="title"/>
          </p:nvPr>
        </p:nvSpPr>
        <p:spPr>
          <a:xfrm>
            <a:off x="1771650" y="190500"/>
            <a:ext cx="9601200" cy="438150"/>
          </a:xfrm>
        </p:spPr>
        <p:txBody>
          <a:bodyPr>
            <a:normAutofit/>
          </a:bodyPr>
          <a:lstStyle/>
          <a:p>
            <a:pPr algn="r"/>
            <a:r>
              <a:rPr lang="he-IL" sz="2400" b="1" u="sng" dirty="0">
                <a:latin typeface="David" panose="020E0502060401010101" pitchFamily="34" charset="-79"/>
                <a:cs typeface="David" panose="020E0502060401010101" pitchFamily="34" charset="-79"/>
              </a:rPr>
              <a:t>דחיית תשלומי הלוואות משכנתא</a:t>
            </a:r>
          </a:p>
        </p:txBody>
      </p:sp>
      <p:sp>
        <p:nvSpPr>
          <p:cNvPr id="3" name="מציין מיקום תוכן 2">
            <a:extLst>
              <a:ext uri="{FF2B5EF4-FFF2-40B4-BE49-F238E27FC236}">
                <a16:creationId xmlns:a16="http://schemas.microsoft.com/office/drawing/2014/main" id="{BB6DDD6D-C67B-4C6F-B2D4-F46B18D77583}"/>
              </a:ext>
            </a:extLst>
          </p:cNvPr>
          <p:cNvSpPr>
            <a:spLocks noGrp="1"/>
          </p:cNvSpPr>
          <p:nvPr>
            <p:ph idx="1"/>
          </p:nvPr>
        </p:nvSpPr>
        <p:spPr>
          <a:xfrm>
            <a:off x="577049" y="878888"/>
            <a:ext cx="11305342" cy="5164103"/>
          </a:xfrm>
        </p:spPr>
        <p:txBody>
          <a:bodyPr>
            <a:normAutofit/>
          </a:bodyPr>
          <a:lstStyle/>
          <a:p>
            <a:pPr marL="0" indent="0">
              <a:buNone/>
            </a:pPr>
            <a:r>
              <a:rPr lang="he-IL" sz="2000" i="1" dirty="0">
                <a:latin typeface="David" panose="020E0502060401010101" pitchFamily="34" charset="-79"/>
                <a:cs typeface="David" panose="020E0502060401010101" pitchFamily="34" charset="-79"/>
              </a:rPr>
              <a:t>כל הבנקים מאפשרים דחייה של החזרי המשכנתא ל 3 חודשים (קרן, ריבית והצמדה).</a:t>
            </a:r>
          </a:p>
          <a:p>
            <a:pPr marL="0" indent="0">
              <a:buNone/>
            </a:pPr>
            <a:r>
              <a:rPr lang="he-IL" sz="2000" i="1" dirty="0">
                <a:latin typeface="David" panose="020E0502060401010101" pitchFamily="34" charset="-79"/>
                <a:cs typeface="David" panose="020E0502060401010101" pitchFamily="34" charset="-79"/>
              </a:rPr>
              <a:t>ההקפאה אינה כרוכה בעמלה.</a:t>
            </a:r>
          </a:p>
          <a:p>
            <a:pPr marL="0" indent="0">
              <a:buNone/>
            </a:pPr>
            <a:r>
              <a:rPr lang="he-IL" sz="2000" i="1" dirty="0">
                <a:latin typeface="David" panose="020E0502060401010101" pitchFamily="34" charset="-79"/>
                <a:cs typeface="David" panose="020E0502060401010101" pitchFamily="34" charset="-79"/>
              </a:rPr>
              <a:t>אין צורך להגיע לסניף.</a:t>
            </a:r>
          </a:p>
          <a:p>
            <a:pPr marL="0" indent="0">
              <a:buNone/>
            </a:pPr>
            <a:r>
              <a:rPr lang="he-IL" sz="2000" i="1" dirty="0">
                <a:latin typeface="David" panose="020E0502060401010101" pitchFamily="34" charset="-79"/>
                <a:cs typeface="David" panose="020E0502060401010101" pitchFamily="34" charset="-79"/>
              </a:rPr>
              <a:t>יש להגיש באמצעות אתר האינטרנט של הבנק או ע"י שליחת טופס במייל</a:t>
            </a:r>
          </a:p>
          <a:p>
            <a:pPr marL="0" indent="0">
              <a:spcBef>
                <a:spcPts val="600"/>
              </a:spcBef>
              <a:buNone/>
            </a:pPr>
            <a:endParaRPr lang="he-IL" sz="2000" i="1" dirty="0">
              <a:latin typeface="David" panose="020E0502060401010101" pitchFamily="34" charset="-79"/>
              <a:cs typeface="David" panose="020E0502060401010101" pitchFamily="34" charset="-79"/>
            </a:endParaRP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200" i="1" dirty="0">
              <a:latin typeface="David" panose="020E0502060401010101" pitchFamily="34" charset="-79"/>
              <a:cs typeface="David" panose="020E0502060401010101" pitchFamily="34" charset="-79"/>
            </a:endParaRPr>
          </a:p>
          <a:p>
            <a:pPr>
              <a:spcBef>
                <a:spcPts val="600"/>
              </a:spcBef>
            </a:pPr>
            <a:endParaRPr lang="he-IL" sz="2200"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74402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E719CD8-6908-484C-BD32-7E83631FB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87" y="4361992"/>
            <a:ext cx="5256583" cy="2880321"/>
          </a:xfrm>
          <a:prstGeom prst="rect">
            <a:avLst/>
          </a:prstGeom>
        </p:spPr>
      </p:pic>
      <p:sp>
        <p:nvSpPr>
          <p:cNvPr id="2" name="כותרת 1">
            <a:extLst>
              <a:ext uri="{FF2B5EF4-FFF2-40B4-BE49-F238E27FC236}">
                <a16:creationId xmlns:a16="http://schemas.microsoft.com/office/drawing/2014/main" id="{C5898D83-380C-45F2-BB8F-8B53A3F2AC6D}"/>
              </a:ext>
            </a:extLst>
          </p:cNvPr>
          <p:cNvSpPr>
            <a:spLocks noGrp="1"/>
          </p:cNvSpPr>
          <p:nvPr>
            <p:ph type="title"/>
          </p:nvPr>
        </p:nvSpPr>
        <p:spPr>
          <a:xfrm>
            <a:off x="1771650" y="190500"/>
            <a:ext cx="9601200" cy="438150"/>
          </a:xfrm>
        </p:spPr>
        <p:txBody>
          <a:bodyPr>
            <a:normAutofit/>
          </a:bodyPr>
          <a:lstStyle/>
          <a:p>
            <a:pPr algn="r"/>
            <a:r>
              <a:rPr lang="he-IL" sz="2400" b="1" u="sng" dirty="0">
                <a:latin typeface="David" panose="020E0502060401010101" pitchFamily="34" charset="-79"/>
                <a:cs typeface="David" panose="020E0502060401010101" pitchFamily="34" charset="-79"/>
              </a:rPr>
              <a:t>זקיפת שווי רכב לעובדים בתקופת חל"ת</a:t>
            </a:r>
          </a:p>
        </p:txBody>
      </p:sp>
      <p:sp>
        <p:nvSpPr>
          <p:cNvPr id="3" name="מציין מיקום תוכן 2">
            <a:extLst>
              <a:ext uri="{FF2B5EF4-FFF2-40B4-BE49-F238E27FC236}">
                <a16:creationId xmlns:a16="http://schemas.microsoft.com/office/drawing/2014/main" id="{BB6DDD6D-C67B-4C6F-B2D4-F46B18D77583}"/>
              </a:ext>
            </a:extLst>
          </p:cNvPr>
          <p:cNvSpPr>
            <a:spLocks noGrp="1"/>
          </p:cNvSpPr>
          <p:nvPr>
            <p:ph idx="1"/>
          </p:nvPr>
        </p:nvSpPr>
        <p:spPr>
          <a:xfrm>
            <a:off x="577049" y="878888"/>
            <a:ext cx="11305342" cy="5164103"/>
          </a:xfrm>
        </p:spPr>
        <p:txBody>
          <a:bodyPr>
            <a:normAutofit/>
          </a:bodyPr>
          <a:lstStyle/>
          <a:p>
            <a:pPr marL="0" indent="0">
              <a:buNone/>
            </a:pPr>
            <a:r>
              <a:rPr lang="he-IL" sz="2000" i="1" dirty="0">
                <a:latin typeface="David" panose="020E0502060401010101" pitchFamily="34" charset="-79"/>
                <a:cs typeface="David" panose="020E0502060401010101" pitchFamily="34" charset="-79"/>
              </a:rPr>
              <a:t>ככלל, מעסיק שהעמיד רכב צמוד לרשות העובד, נדרש לזקוף לעובד הכנסה בהתאם לשווי שנקבע בתקנות מס הכנסה (שווי השימוש ברכב), </a:t>
            </a:r>
            <a:r>
              <a:rPr lang="he-IL" sz="2000" i="1" dirty="0" err="1">
                <a:latin typeface="David" panose="020E0502060401010101" pitchFamily="34" charset="-79"/>
                <a:cs typeface="David" panose="020E0502060401010101" pitchFamily="34" charset="-79"/>
              </a:rPr>
              <a:t>התשמ"ז</a:t>
            </a:r>
            <a:r>
              <a:rPr lang="he-IL" sz="2000" i="1" dirty="0">
                <a:latin typeface="David" panose="020E0502060401010101" pitchFamily="34" charset="-79"/>
                <a:cs typeface="David" panose="020E0502060401010101" pitchFamily="34" charset="-79"/>
              </a:rPr>
              <a:t> 1987. על כן מעסיק שהעמיד לרשות עובד רכב צמוד נדרש לחייב את שכרו של העובד בשווי השימוש גם כאשר הרכב היה ברשות העובד רק חלק מהחודש. </a:t>
            </a:r>
          </a:p>
          <a:p>
            <a:pPr marL="0" indent="0">
              <a:buNone/>
            </a:pPr>
            <a:r>
              <a:rPr lang="he-IL" sz="2000" i="1" dirty="0">
                <a:latin typeface="David" panose="020E0502060401010101" pitchFamily="34" charset="-79"/>
                <a:cs typeface="David" panose="020E0502060401010101" pitchFamily="34" charset="-79"/>
              </a:rPr>
              <a:t>לאור המצב המיוחד בעקבות התפשטות הנגיף, ישנה הנחייה מיוחדת של רשות המיסים כי עובד שיצא לחל"ת ובאותו מועד או לאחריו </a:t>
            </a:r>
            <a:r>
              <a:rPr lang="he-IL" sz="2000" b="1" i="1" u="sng" dirty="0">
                <a:latin typeface="David" panose="020E0502060401010101" pitchFamily="34" charset="-79"/>
                <a:cs typeface="David" panose="020E0502060401010101" pitchFamily="34" charset="-79"/>
              </a:rPr>
              <a:t>החזיר</a:t>
            </a:r>
            <a:r>
              <a:rPr lang="he-IL" sz="2000" i="1" dirty="0">
                <a:latin typeface="David" panose="020E0502060401010101" pitchFamily="34" charset="-79"/>
                <a:cs typeface="David" panose="020E0502060401010101" pitchFamily="34" charset="-79"/>
              </a:rPr>
              <a:t> את הרכב למעסיק  - ייזקף לו שווי שימוש ברכב באופן יחסי לימים בחודש ההם הרכב היה ברשותו. </a:t>
            </a:r>
          </a:p>
          <a:p>
            <a:pPr marL="0" indent="0">
              <a:buNone/>
            </a:pPr>
            <a:r>
              <a:rPr lang="he-IL" sz="2000" i="1" dirty="0">
                <a:latin typeface="David" panose="020E0502060401010101" pitchFamily="34" charset="-79"/>
                <a:cs typeface="David" panose="020E0502060401010101" pitchFamily="34" charset="-79"/>
              </a:rPr>
              <a:t>שווי יחסי יחושב גם בעת חזרת העובדת </a:t>
            </a:r>
            <a:r>
              <a:rPr lang="he-IL" sz="2000" i="1" dirty="0" err="1">
                <a:latin typeface="David" panose="020E0502060401010101" pitchFamily="34" charset="-79"/>
                <a:cs typeface="David" panose="020E0502060401010101" pitchFamily="34" charset="-79"/>
              </a:rPr>
              <a:t>מהחל"ת</a:t>
            </a:r>
            <a:r>
              <a:rPr lang="he-IL" sz="2000" i="1" dirty="0">
                <a:latin typeface="David" panose="020E0502060401010101" pitchFamily="34" charset="-79"/>
                <a:cs typeface="David" panose="020E0502060401010101" pitchFamily="34" charset="-79"/>
              </a:rPr>
              <a:t>.</a:t>
            </a: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r>
              <a:rPr lang="he-IL" sz="2000" b="1" i="1" dirty="0">
                <a:latin typeface="David" panose="020E0502060401010101" pitchFamily="34" charset="-79"/>
                <a:cs typeface="David" panose="020E0502060401010101" pitchFamily="34" charset="-79"/>
              </a:rPr>
              <a:t>מה עושים עם העובד השאיר את הרכב בחניית ביתו במהלך תקופת </a:t>
            </a:r>
            <a:r>
              <a:rPr lang="he-IL" sz="2000" b="1" i="1" dirty="0" err="1">
                <a:latin typeface="David" panose="020E0502060401010101" pitchFamily="34" charset="-79"/>
                <a:cs typeface="David" panose="020E0502060401010101" pitchFamily="34" charset="-79"/>
              </a:rPr>
              <a:t>החל"ת</a:t>
            </a:r>
            <a:r>
              <a:rPr lang="he-IL" sz="2000" b="1" i="1" dirty="0">
                <a:latin typeface="David" panose="020E0502060401010101" pitchFamily="34" charset="-79"/>
                <a:cs typeface="David" panose="020E0502060401010101" pitchFamily="34" charset="-79"/>
              </a:rPr>
              <a:t>?</a:t>
            </a:r>
          </a:p>
          <a:p>
            <a:pPr>
              <a:spcBef>
                <a:spcPts val="600"/>
              </a:spcBef>
              <a:buFont typeface="Arial" panose="020B0604020202020204" pitchFamily="34" charset="0"/>
              <a:buChar char="•"/>
            </a:pPr>
            <a:r>
              <a:rPr lang="he-IL" sz="2000" i="1" dirty="0">
                <a:latin typeface="David" panose="020E0502060401010101" pitchFamily="34" charset="-79"/>
                <a:cs typeface="David" panose="020E0502060401010101" pitchFamily="34" charset="-79"/>
              </a:rPr>
              <a:t>יש לערוך הסכם עם העובד כי העובדת לא נוסע ברכב בתקופת </a:t>
            </a:r>
            <a:r>
              <a:rPr lang="he-IL" sz="2000" i="1" dirty="0" err="1">
                <a:latin typeface="David" panose="020E0502060401010101" pitchFamily="34" charset="-79"/>
                <a:cs typeface="David" panose="020E0502060401010101" pitchFamily="34" charset="-79"/>
              </a:rPr>
              <a:t>החל"ת</a:t>
            </a:r>
            <a:endParaRPr lang="he-IL" sz="2000" i="1" dirty="0">
              <a:latin typeface="David" panose="020E0502060401010101" pitchFamily="34" charset="-79"/>
              <a:cs typeface="David" panose="020E0502060401010101" pitchFamily="34" charset="-79"/>
            </a:endParaRPr>
          </a:p>
          <a:p>
            <a:pPr>
              <a:spcBef>
                <a:spcPts val="600"/>
              </a:spcBef>
              <a:buFont typeface="Arial" panose="020B0604020202020204" pitchFamily="34" charset="0"/>
              <a:buChar char="•"/>
            </a:pPr>
            <a:r>
              <a:rPr lang="he-IL" sz="2000" i="1" dirty="0">
                <a:latin typeface="David" panose="020E0502060401010101" pitchFamily="34" charset="-79"/>
                <a:cs typeface="David" panose="020E0502060401010101" pitchFamily="34" charset="-79"/>
              </a:rPr>
              <a:t>יש לצלם את מד הק"מ במועד היציאה והחזרה </a:t>
            </a:r>
            <a:r>
              <a:rPr lang="he-IL" sz="2000" i="1" dirty="0" err="1">
                <a:latin typeface="David" panose="020E0502060401010101" pitchFamily="34" charset="-79"/>
                <a:cs typeface="David" panose="020E0502060401010101" pitchFamily="34" charset="-79"/>
              </a:rPr>
              <a:t>מהחל"ת</a:t>
            </a:r>
            <a:r>
              <a:rPr lang="he-IL" sz="2000" i="1" dirty="0">
                <a:latin typeface="David" panose="020E0502060401010101" pitchFamily="34" charset="-79"/>
                <a:cs typeface="David" panose="020E0502060401010101" pitchFamily="34" charset="-79"/>
              </a:rPr>
              <a:t> ולשלוח למעסיק.</a:t>
            </a:r>
          </a:p>
          <a:p>
            <a:pPr marL="0" indent="0">
              <a:spcBef>
                <a:spcPts val="600"/>
              </a:spcBef>
              <a:buNone/>
            </a:pPr>
            <a:r>
              <a:rPr lang="he-IL" sz="2000" i="1" dirty="0">
                <a:latin typeface="David" panose="020E0502060401010101" pitchFamily="34" charset="-79"/>
                <a:cs typeface="David" panose="020E0502060401010101" pitchFamily="34" charset="-79"/>
              </a:rPr>
              <a:t>ההמלצה טרם קיבלה את אישור רשות המיסים</a:t>
            </a:r>
          </a:p>
          <a:p>
            <a:pPr marL="0" indent="0">
              <a:spcBef>
                <a:spcPts val="600"/>
              </a:spcBef>
              <a:buNone/>
            </a:pPr>
            <a:endParaRPr lang="he-IL" sz="2200" i="1" dirty="0">
              <a:latin typeface="David" panose="020E0502060401010101" pitchFamily="34" charset="-79"/>
              <a:cs typeface="David" panose="020E0502060401010101" pitchFamily="34" charset="-79"/>
            </a:endParaRPr>
          </a:p>
          <a:p>
            <a:pPr>
              <a:spcBef>
                <a:spcPts val="600"/>
              </a:spcBef>
            </a:pPr>
            <a:endParaRPr lang="he-IL" sz="2200"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60687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D34AAAF7-E504-4A28-A8E6-BB60F9BB6E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2364" y="1162385"/>
            <a:ext cx="8647272" cy="5020912"/>
          </a:xfrm>
          <a:prstGeom prst="rect">
            <a:avLst/>
          </a:prstGeom>
        </p:spPr>
      </p:pic>
      <p:sp>
        <p:nvSpPr>
          <p:cNvPr id="3" name="מציין מיקום תוכן 2">
            <a:extLst>
              <a:ext uri="{FF2B5EF4-FFF2-40B4-BE49-F238E27FC236}">
                <a16:creationId xmlns:a16="http://schemas.microsoft.com/office/drawing/2014/main" id="{27ACA8CB-E571-4934-903E-4F8E8D42BE0C}"/>
              </a:ext>
            </a:extLst>
          </p:cNvPr>
          <p:cNvSpPr>
            <a:spLocks noGrp="1"/>
          </p:cNvSpPr>
          <p:nvPr>
            <p:ph idx="1"/>
          </p:nvPr>
        </p:nvSpPr>
        <p:spPr>
          <a:xfrm>
            <a:off x="838200" y="674703"/>
            <a:ext cx="10515600" cy="4351337"/>
          </a:xfrm>
        </p:spPr>
        <p:txBody>
          <a:bodyPr>
            <a:normAutofit/>
          </a:bodyPr>
          <a:lstStyle/>
          <a:p>
            <a:pPr marL="0" indent="0" algn="ctr">
              <a:buNone/>
            </a:pPr>
            <a:r>
              <a:rPr lang="he-IL" sz="5400" b="1" dirty="0">
                <a:solidFill>
                  <a:srgbClr val="092943"/>
                </a:solidFill>
                <a:latin typeface="David" panose="020E0502060401010101" pitchFamily="34" charset="-79"/>
                <a:cs typeface="David" panose="020E0502060401010101" pitchFamily="34" charset="-79"/>
              </a:rPr>
              <a:t>תודה על ההקשבה!</a:t>
            </a:r>
          </a:p>
        </p:txBody>
      </p:sp>
      <p:sp>
        <p:nvSpPr>
          <p:cNvPr id="5" name="TextBox 8">
            <a:extLst>
              <a:ext uri="{FF2B5EF4-FFF2-40B4-BE49-F238E27FC236}">
                <a16:creationId xmlns:a16="http://schemas.microsoft.com/office/drawing/2014/main" id="{4F6FE497-9F0D-46E7-BCAF-2433F3AE753C}"/>
              </a:ext>
            </a:extLst>
          </p:cNvPr>
          <p:cNvSpPr txBox="1"/>
          <p:nvPr/>
        </p:nvSpPr>
        <p:spPr>
          <a:xfrm>
            <a:off x="2494623" y="5316762"/>
            <a:ext cx="8966447" cy="1354217"/>
          </a:xfrm>
          <a:prstGeom prst="rect">
            <a:avLst/>
          </a:prstGeom>
          <a:noFill/>
        </p:spPr>
        <p:txBody>
          <a:bodyPr wrap="square" rtlCol="1">
            <a:spAutoFit/>
          </a:bodyPr>
          <a:lstStyle/>
          <a:p>
            <a:r>
              <a:rPr lang="he-IL" sz="3200" dirty="0"/>
              <a:t>לשאלות נוספות ותיאום פגישת ייעוץ אישית</a:t>
            </a:r>
          </a:p>
          <a:p>
            <a:pPr algn="ctr" rtl="1"/>
            <a:r>
              <a:rPr lang="en-US" sz="3200" dirty="0"/>
              <a:t>     </a:t>
            </a:r>
            <a:r>
              <a:rPr lang="he-IL" sz="3200" dirty="0"/>
              <a:t>              052-5665664  </a:t>
            </a:r>
            <a:r>
              <a:rPr lang="en-US" sz="3200" dirty="0"/>
              <a:t>   </a:t>
            </a:r>
          </a:p>
          <a:p>
            <a:endParaRPr lang="he-IL" dirty="0"/>
          </a:p>
        </p:txBody>
      </p:sp>
    </p:spTree>
    <p:extLst>
      <p:ext uri="{BB962C8B-B14F-4D97-AF65-F5344CB8AC3E}">
        <p14:creationId xmlns:p14="http://schemas.microsoft.com/office/powerpoint/2010/main" val="400590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30DFD5-D467-43C6-A68D-7A6793835109}"/>
              </a:ext>
            </a:extLst>
          </p:cNvPr>
          <p:cNvSpPr>
            <a:spLocks noGrp="1"/>
          </p:cNvSpPr>
          <p:nvPr>
            <p:ph type="title"/>
          </p:nvPr>
        </p:nvSpPr>
        <p:spPr>
          <a:xfrm>
            <a:off x="703084" y="443740"/>
            <a:ext cx="10515600" cy="4811841"/>
          </a:xfrm>
        </p:spPr>
        <p:txBody>
          <a:bodyPr>
            <a:normAutofit fontScale="90000"/>
          </a:bodyPr>
          <a:lstStyle/>
          <a:p>
            <a:pPr algn="r"/>
            <a:r>
              <a:rPr lang="he-IL" sz="2400" dirty="0">
                <a:latin typeface="David" panose="020E0502060401010101" pitchFamily="34" charset="-79"/>
                <a:cs typeface="David" panose="020E0502060401010101" pitchFamily="34" charset="-79"/>
              </a:rPr>
              <a:t>1. קרן ייעודית לעסקים לסיוע בהתמודדות בקושי תזרימי.</a:t>
            </a:r>
            <a:br>
              <a:rPr lang="he-IL" sz="2400" dirty="0">
                <a:latin typeface="David" panose="020E0502060401010101" pitchFamily="34" charset="-79"/>
                <a:cs typeface="David" panose="020E0502060401010101" pitchFamily="34" charset="-79"/>
              </a:rPr>
            </a:br>
            <a:br>
              <a:rPr lang="en-US"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2.מענק לעוסקים.</a:t>
            </a:r>
            <a:br>
              <a:rPr lang="he-IL" sz="2400" dirty="0">
                <a:latin typeface="David" panose="020E0502060401010101" pitchFamily="34" charset="-79"/>
                <a:cs typeface="David" panose="020E0502060401010101" pitchFamily="34" charset="-79"/>
              </a:rPr>
            </a:br>
            <a:br>
              <a:rPr lang="he-IL"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3. סיוע תזרימי לעסק.</a:t>
            </a:r>
            <a:br>
              <a:rPr lang="he-IL" sz="2400" dirty="0">
                <a:latin typeface="David" panose="020E0502060401010101" pitchFamily="34" charset="-79"/>
                <a:cs typeface="David" panose="020E0502060401010101" pitchFamily="34" charset="-79"/>
              </a:rPr>
            </a:br>
            <a:br>
              <a:rPr lang="he-IL"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4. מענק הסתגלות לבני 67.</a:t>
            </a:r>
            <a:br>
              <a:rPr lang="he-IL" sz="2400" dirty="0">
                <a:latin typeface="David" panose="020E0502060401010101" pitchFamily="34" charset="-79"/>
                <a:cs typeface="David" panose="020E0502060401010101" pitchFamily="34" charset="-79"/>
              </a:rPr>
            </a:br>
            <a:br>
              <a:rPr lang="he-IL"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5. דמי אבטלה למורי דרך.</a:t>
            </a:r>
            <a:br>
              <a:rPr lang="he-IL" sz="2400" dirty="0">
                <a:latin typeface="David" panose="020E0502060401010101" pitchFamily="34" charset="-79"/>
                <a:cs typeface="David" panose="020E0502060401010101" pitchFamily="34" charset="-79"/>
              </a:rPr>
            </a:br>
            <a:br>
              <a:rPr lang="he-IL"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6. דחיית תשלומי הלוואות משכנתא.</a:t>
            </a:r>
            <a:br>
              <a:rPr lang="he-IL" sz="2400" dirty="0">
                <a:latin typeface="David" panose="020E0502060401010101" pitchFamily="34" charset="-79"/>
                <a:cs typeface="David" panose="020E0502060401010101" pitchFamily="34" charset="-79"/>
              </a:rPr>
            </a:br>
            <a:br>
              <a:rPr lang="he-IL"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7. זקיפת שווי רכב לעובדים בחל"ת.</a:t>
            </a:r>
            <a:br>
              <a:rPr lang="he-IL" sz="2400" dirty="0">
                <a:latin typeface="David" panose="020E0502060401010101" pitchFamily="34" charset="-79"/>
                <a:cs typeface="David" panose="020E0502060401010101" pitchFamily="34" charset="-79"/>
              </a:rPr>
            </a:br>
            <a:br>
              <a:rPr lang="he-IL" sz="2400" dirty="0">
                <a:latin typeface="David" panose="020E0502060401010101" pitchFamily="34" charset="-79"/>
                <a:cs typeface="David" panose="020E0502060401010101" pitchFamily="34" charset="-79"/>
              </a:rPr>
            </a:br>
            <a:endParaRPr lang="he-IL" sz="2400" dirty="0"/>
          </a:p>
        </p:txBody>
      </p:sp>
      <p:pic>
        <p:nvPicPr>
          <p:cNvPr id="8" name="תמונה 7">
            <a:extLst>
              <a:ext uri="{FF2B5EF4-FFF2-40B4-BE49-F238E27FC236}">
                <a16:creationId xmlns:a16="http://schemas.microsoft.com/office/drawing/2014/main" id="{96972491-45F6-4B47-BF99-743F120AD3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77679"/>
            <a:ext cx="5256583" cy="2880321"/>
          </a:xfrm>
          <a:prstGeom prst="rect">
            <a:avLst/>
          </a:prstGeom>
        </p:spPr>
      </p:pic>
      <p:pic>
        <p:nvPicPr>
          <p:cNvPr id="9" name="Picture 10" descr="תוצאת תמונה עבור כסף">
            <a:extLst>
              <a:ext uri="{FF2B5EF4-FFF2-40B4-BE49-F238E27FC236}">
                <a16:creationId xmlns:a16="http://schemas.microsoft.com/office/drawing/2014/main" id="{0E2C4772-CA87-47A2-B3BA-5F9A2A3873C8}"/>
              </a:ext>
            </a:extLst>
          </p:cNvPr>
          <p:cNvPicPr>
            <a:picLocks noChangeAspect="1" noChangeArrowheads="1"/>
          </p:cNvPicPr>
          <p:nvPr/>
        </p:nvPicPr>
        <p:blipFill>
          <a:blip r:embed="rId3" cstate="print"/>
          <a:srcRect/>
          <a:stretch>
            <a:fillRect/>
          </a:stretch>
        </p:blipFill>
        <p:spPr bwMode="auto">
          <a:xfrm>
            <a:off x="4841011" y="4623829"/>
            <a:ext cx="2094408" cy="2116014"/>
          </a:xfrm>
          <a:prstGeom prst="rect">
            <a:avLst/>
          </a:prstGeom>
          <a:noFill/>
        </p:spPr>
      </p:pic>
    </p:spTree>
    <p:extLst>
      <p:ext uri="{BB962C8B-B14F-4D97-AF65-F5344CB8AC3E}">
        <p14:creationId xmlns:p14="http://schemas.microsoft.com/office/powerpoint/2010/main" val="33906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E719CD8-6908-484C-BD32-7E83631FB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87" y="4361992"/>
            <a:ext cx="5256583" cy="2880321"/>
          </a:xfrm>
          <a:prstGeom prst="rect">
            <a:avLst/>
          </a:prstGeom>
        </p:spPr>
      </p:pic>
      <p:sp>
        <p:nvSpPr>
          <p:cNvPr id="2" name="כותרת 1">
            <a:extLst>
              <a:ext uri="{FF2B5EF4-FFF2-40B4-BE49-F238E27FC236}">
                <a16:creationId xmlns:a16="http://schemas.microsoft.com/office/drawing/2014/main" id="{C5898D83-380C-45F2-BB8F-8B53A3F2AC6D}"/>
              </a:ext>
            </a:extLst>
          </p:cNvPr>
          <p:cNvSpPr>
            <a:spLocks noGrp="1"/>
          </p:cNvSpPr>
          <p:nvPr>
            <p:ph type="title"/>
          </p:nvPr>
        </p:nvSpPr>
        <p:spPr>
          <a:xfrm>
            <a:off x="1771650" y="190500"/>
            <a:ext cx="9601200" cy="438150"/>
          </a:xfrm>
        </p:spPr>
        <p:txBody>
          <a:bodyPr>
            <a:normAutofit/>
          </a:bodyPr>
          <a:lstStyle/>
          <a:p>
            <a:pPr algn="r"/>
            <a:r>
              <a:rPr lang="he-IL" sz="2400" b="1" u="sng" dirty="0">
                <a:latin typeface="David" panose="020E0502060401010101" pitchFamily="34" charset="-79"/>
                <a:cs typeface="David" panose="020E0502060401010101" pitchFamily="34" charset="-79"/>
              </a:rPr>
              <a:t>קרן ייעודית לעסקים לסיוע בקושי תזרימי בעקבות משבר הקורונה</a:t>
            </a:r>
          </a:p>
        </p:txBody>
      </p:sp>
      <p:sp>
        <p:nvSpPr>
          <p:cNvPr id="3" name="מציין מיקום תוכן 2">
            <a:extLst>
              <a:ext uri="{FF2B5EF4-FFF2-40B4-BE49-F238E27FC236}">
                <a16:creationId xmlns:a16="http://schemas.microsoft.com/office/drawing/2014/main" id="{BB6DDD6D-C67B-4C6F-B2D4-F46B18D77583}"/>
              </a:ext>
            </a:extLst>
          </p:cNvPr>
          <p:cNvSpPr>
            <a:spLocks noGrp="1"/>
          </p:cNvSpPr>
          <p:nvPr>
            <p:ph idx="1"/>
          </p:nvPr>
        </p:nvSpPr>
        <p:spPr>
          <a:xfrm>
            <a:off x="577049" y="878888"/>
            <a:ext cx="11305342" cy="4554245"/>
          </a:xfrm>
        </p:spPr>
        <p:txBody>
          <a:bodyPr>
            <a:normAutofit fontScale="92500" lnSpcReduction="10000"/>
          </a:bodyPr>
          <a:lstStyle/>
          <a:p>
            <a:pPr marL="0" indent="0">
              <a:buNone/>
            </a:pPr>
            <a:r>
              <a:rPr lang="he-IL" sz="2600" b="1" u="sng" dirty="0">
                <a:latin typeface="David" panose="020E0502060401010101" pitchFamily="34" charset="-79"/>
                <a:cs typeface="David" panose="020E0502060401010101" pitchFamily="34" charset="-79"/>
              </a:rPr>
              <a:t>תנאי ההלוואה:</a:t>
            </a:r>
          </a:p>
          <a:p>
            <a:pPr>
              <a:spcBef>
                <a:spcPts val="600"/>
              </a:spcBef>
            </a:pPr>
            <a:r>
              <a:rPr lang="he-IL" sz="2200" i="1" dirty="0">
                <a:latin typeface="David" panose="020E0502060401010101" pitchFamily="34" charset="-79"/>
                <a:cs typeface="David" panose="020E0502060401010101" pitchFamily="34" charset="-79"/>
              </a:rPr>
              <a:t>פריסת ההחזר  עד 5 שנים, דחיית תשלומי הקרן עד 12 חודשים.</a:t>
            </a:r>
          </a:p>
          <a:p>
            <a:pPr>
              <a:spcBef>
                <a:spcPts val="600"/>
              </a:spcBef>
            </a:pPr>
            <a:r>
              <a:rPr lang="he-IL" sz="2200" i="1" dirty="0">
                <a:latin typeface="David" panose="020E0502060401010101" pitchFamily="34" charset="-79"/>
                <a:cs typeface="David" panose="020E0502060401010101" pitchFamily="34" charset="-79"/>
              </a:rPr>
              <a:t>סכום ההלוואה 8%</a:t>
            </a:r>
            <a:r>
              <a:rPr lang="en-US" sz="2200" i="1" dirty="0">
                <a:latin typeface="David" panose="020E0502060401010101" pitchFamily="34" charset="-79"/>
                <a:cs typeface="David" panose="020E0502060401010101" pitchFamily="34" charset="-79"/>
              </a:rPr>
              <a:t> </a:t>
            </a:r>
            <a:r>
              <a:rPr lang="he-IL" sz="2200" i="1" dirty="0">
                <a:latin typeface="David" panose="020E0502060401010101" pitchFamily="34" charset="-79"/>
                <a:cs typeface="David" panose="020E0502060401010101" pitchFamily="34" charset="-79"/>
              </a:rPr>
              <a:t>מהמחזור השנתי ועד לסכום מקסימלי של 20 </a:t>
            </a:r>
            <a:r>
              <a:rPr lang="he-IL" sz="2200" i="1" dirty="0" err="1">
                <a:latin typeface="David" panose="020E0502060401010101" pitchFamily="34" charset="-79"/>
                <a:cs typeface="David" panose="020E0502060401010101" pitchFamily="34" charset="-79"/>
              </a:rPr>
              <a:t>מלש"ח</a:t>
            </a:r>
            <a:r>
              <a:rPr lang="he-IL" sz="2200" i="1" dirty="0">
                <a:latin typeface="David" panose="020E0502060401010101" pitchFamily="34" charset="-79"/>
                <a:cs typeface="David" panose="020E0502060401010101" pitchFamily="34" charset="-79"/>
              </a:rPr>
              <a:t>.</a:t>
            </a:r>
          </a:p>
          <a:p>
            <a:pPr>
              <a:spcBef>
                <a:spcPts val="600"/>
              </a:spcBef>
            </a:pPr>
            <a:r>
              <a:rPr lang="he-IL" sz="2200" i="1" dirty="0">
                <a:latin typeface="David" panose="020E0502060401010101" pitchFamily="34" charset="-79"/>
                <a:cs typeface="David" panose="020E0502060401010101" pitchFamily="34" charset="-79"/>
              </a:rPr>
              <a:t>אישור הבקשה עד 7 ימי עסקים.</a:t>
            </a:r>
          </a:p>
          <a:p>
            <a:pPr>
              <a:spcBef>
                <a:spcPts val="600"/>
              </a:spcBef>
            </a:pPr>
            <a:r>
              <a:rPr lang="he-IL" sz="2200" i="1" dirty="0">
                <a:latin typeface="David" panose="020E0502060401010101" pitchFamily="34" charset="-79"/>
                <a:cs typeface="David" panose="020E0502060401010101" pitchFamily="34" charset="-79"/>
              </a:rPr>
              <a:t>ההלוואות ניתנות ללא עמלות או תשלומים נוספים לבנק או למדינה.</a:t>
            </a:r>
          </a:p>
          <a:p>
            <a:pPr>
              <a:spcBef>
                <a:spcPts val="600"/>
              </a:spcBef>
            </a:pPr>
            <a:r>
              <a:rPr lang="he-IL" sz="2200" i="1" dirty="0">
                <a:latin typeface="David" panose="020E0502060401010101" pitchFamily="34" charset="-79"/>
                <a:cs typeface="David" panose="020E0502060401010101" pitchFamily="34" charset="-79"/>
              </a:rPr>
              <a:t>פיקדון  - עד 5% בלבד.</a:t>
            </a:r>
          </a:p>
          <a:p>
            <a:pPr>
              <a:spcBef>
                <a:spcPts val="600"/>
              </a:spcBef>
            </a:pPr>
            <a:r>
              <a:rPr lang="he-IL" sz="2200" i="1" dirty="0">
                <a:latin typeface="David" panose="020E0502060401010101" pitchFamily="34" charset="-79"/>
                <a:cs typeface="David" panose="020E0502060401010101" pitchFamily="34" charset="-79"/>
              </a:rPr>
              <a:t>תשלום מלא הריבית ע"י המדינה בשנה הראשונה. החל מהשנה השנייה ריבית ממוצעת של פריים + 1.5%</a:t>
            </a:r>
          </a:p>
          <a:p>
            <a:pPr marL="0" indent="0">
              <a:spcBef>
                <a:spcPts val="600"/>
              </a:spcBef>
              <a:buNone/>
            </a:pPr>
            <a:endParaRPr lang="he-IL" sz="2200" i="1" dirty="0">
              <a:latin typeface="David" panose="020E0502060401010101" pitchFamily="34" charset="-79"/>
              <a:cs typeface="David" panose="020E0502060401010101" pitchFamily="34" charset="-79"/>
            </a:endParaRPr>
          </a:p>
          <a:p>
            <a:pPr marL="0" indent="0">
              <a:spcBef>
                <a:spcPts val="600"/>
              </a:spcBef>
              <a:buNone/>
            </a:pPr>
            <a:r>
              <a:rPr lang="he-IL" sz="2600" b="1" u="sng" dirty="0">
                <a:latin typeface="David" panose="020E0502060401010101" pitchFamily="34" charset="-79"/>
                <a:cs typeface="David" panose="020E0502060401010101" pitchFamily="34" charset="-79"/>
              </a:rPr>
              <a:t>תהליך מתן ההלוואה:</a:t>
            </a:r>
          </a:p>
          <a:p>
            <a:pPr marL="0" indent="0">
              <a:spcBef>
                <a:spcPts val="600"/>
              </a:spcBef>
              <a:buNone/>
            </a:pPr>
            <a:r>
              <a:rPr lang="he-IL" sz="2400" i="1" dirty="0">
                <a:latin typeface="David" panose="020E0502060401010101" pitchFamily="34" charset="-79"/>
                <a:cs typeface="David" panose="020E0502060401010101" pitchFamily="34" charset="-79"/>
              </a:rPr>
              <a:t> * </a:t>
            </a:r>
            <a:r>
              <a:rPr lang="he-IL" sz="2200" i="1" dirty="0">
                <a:latin typeface="David" panose="020E0502060401010101" pitchFamily="34" charset="-79"/>
                <a:cs typeface="David" panose="020E0502060401010101" pitchFamily="34" charset="-79"/>
              </a:rPr>
              <a:t>הגשת בקשה באתר משרד הכלכלה המועברת ישירות לבנק ע"פ בחירת העסק.</a:t>
            </a:r>
          </a:p>
          <a:p>
            <a:pPr>
              <a:spcBef>
                <a:spcPts val="600"/>
              </a:spcBef>
              <a:buFont typeface="Arial" panose="020B0604020202020204" pitchFamily="34" charset="0"/>
              <a:buChar char="•"/>
            </a:pPr>
            <a:r>
              <a:rPr lang="he-IL" sz="2200" i="1" dirty="0">
                <a:latin typeface="David" panose="020E0502060401010101" pitchFamily="34" charset="-79"/>
                <a:cs typeface="David" panose="020E0502060401010101" pitchFamily="34" charset="-79"/>
              </a:rPr>
              <a:t>נציג הבנק ייצור עם הלקוח קשר בתוך יום עסקים אחד להמשך טיפול.</a:t>
            </a:r>
          </a:p>
          <a:p>
            <a:pPr marL="0" indent="0">
              <a:spcBef>
                <a:spcPts val="600"/>
              </a:spcBef>
              <a:buNone/>
            </a:pPr>
            <a:endParaRPr lang="he-IL" sz="2200" i="1" dirty="0">
              <a:latin typeface="David" panose="020E0502060401010101" pitchFamily="34" charset="-79"/>
              <a:cs typeface="David" panose="020E0502060401010101" pitchFamily="34" charset="-79"/>
            </a:endParaRPr>
          </a:p>
          <a:p>
            <a:pPr marL="0" indent="0">
              <a:spcBef>
                <a:spcPts val="600"/>
              </a:spcBef>
              <a:buNone/>
            </a:pPr>
            <a:r>
              <a:rPr lang="he-IL" sz="2200" i="1" dirty="0">
                <a:latin typeface="David" panose="020E0502060401010101" pitchFamily="34" charset="-79"/>
                <a:cs typeface="David" panose="020E0502060401010101" pitchFamily="34" charset="-79"/>
              </a:rPr>
              <a:t>במידה והבקשה לא אושרה, ניתן לפנות לעוד בנק אחד נוסף, עד ל 45 יום ממועד קבלת התשובה.</a:t>
            </a: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200" i="1" dirty="0">
              <a:latin typeface="David" panose="020E0502060401010101" pitchFamily="34" charset="-79"/>
              <a:cs typeface="David" panose="020E0502060401010101" pitchFamily="34" charset="-79"/>
            </a:endParaRPr>
          </a:p>
          <a:p>
            <a:pPr>
              <a:spcBef>
                <a:spcPts val="600"/>
              </a:spcBef>
            </a:pPr>
            <a:endParaRPr lang="he-IL" sz="2200"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9790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B032028-95FA-4EB1-8425-31D0E4277DAC}"/>
              </a:ext>
            </a:extLst>
          </p:cNvPr>
          <p:cNvSpPr>
            <a:spLocks noGrp="1"/>
          </p:cNvSpPr>
          <p:nvPr>
            <p:ph type="title"/>
          </p:nvPr>
        </p:nvSpPr>
        <p:spPr>
          <a:xfrm>
            <a:off x="942782" y="525558"/>
            <a:ext cx="10515600" cy="4978597"/>
          </a:xfrm>
        </p:spPr>
        <p:txBody>
          <a:bodyPr anchor="t">
            <a:normAutofit fontScale="90000"/>
          </a:bodyPr>
          <a:lstStyle/>
          <a:p>
            <a:pPr indent="0" algn="r">
              <a:lnSpc>
                <a:spcPct val="100000"/>
              </a:lnSpc>
              <a:spcBef>
                <a:spcPts val="600"/>
              </a:spcBef>
              <a:spcAft>
                <a:spcPts val="1200"/>
              </a:spcAft>
            </a:pPr>
            <a:r>
              <a:rPr lang="he-IL" sz="2800" b="1" u="sng" dirty="0">
                <a:latin typeface="David" panose="020E0502060401010101" pitchFamily="34" charset="-79"/>
                <a:cs typeface="David" panose="020E0502060401010101" pitchFamily="34" charset="-79"/>
              </a:rPr>
              <a:t>קרן ייעודית לעסקים לסיוע בקושי תזרימי בעקבות משבר הקורונה – המשך</a:t>
            </a:r>
            <a:br>
              <a:rPr lang="he-IL" sz="2800" b="1" u="sng" dirty="0">
                <a:latin typeface="David" panose="020E0502060401010101" pitchFamily="34" charset="-79"/>
                <a:cs typeface="David" panose="020E0502060401010101" pitchFamily="34" charset="-79"/>
              </a:rPr>
            </a:br>
            <a:br>
              <a:rPr lang="he-IL" sz="2700" b="1" u="sng" dirty="0">
                <a:latin typeface="David" panose="020E0502060401010101" pitchFamily="34" charset="-79"/>
                <a:cs typeface="David" panose="020E0502060401010101" pitchFamily="34" charset="-79"/>
              </a:rPr>
            </a:br>
            <a:r>
              <a:rPr lang="he-IL" sz="2700" b="1" u="sng" dirty="0">
                <a:latin typeface="David" panose="020E0502060401010101" pitchFamily="34" charset="-79"/>
                <a:cs typeface="David" panose="020E0502060401010101" pitchFamily="34" charset="-79"/>
              </a:rPr>
              <a:t>תנאי סף </a:t>
            </a:r>
            <a:br>
              <a:rPr lang="he-IL" sz="2200" b="1" u="sng" dirty="0">
                <a:latin typeface="David" panose="020E0502060401010101" pitchFamily="34" charset="-79"/>
                <a:cs typeface="David" panose="020E0502060401010101" pitchFamily="34" charset="-79"/>
              </a:rPr>
            </a:br>
            <a:br>
              <a:rPr lang="he-IL" sz="2200" b="1" u="sng" dirty="0">
                <a:latin typeface="David" panose="020E0502060401010101" pitchFamily="34" charset="-79"/>
                <a:cs typeface="David" panose="020E0502060401010101" pitchFamily="34" charset="-79"/>
              </a:rPr>
            </a:br>
            <a:r>
              <a:rPr lang="he-IL" sz="2200" dirty="0">
                <a:latin typeface="David" panose="020E0502060401010101" pitchFamily="34" charset="-79"/>
                <a:cs typeface="David" panose="020E0502060401010101" pitchFamily="34" charset="-79"/>
              </a:rPr>
              <a:t>* </a:t>
            </a:r>
            <a:r>
              <a:rPr lang="he-IL" sz="2200" i="1" dirty="0">
                <a:latin typeface="David" panose="020E0502060401010101" pitchFamily="34" charset="-79"/>
                <a:cs typeface="David" panose="020E0502060401010101" pitchFamily="34" charset="-79"/>
              </a:rPr>
              <a:t>העסק רשום בישראל  - עוסק פטור, עוסק מורשה, חברה בע"מ, שותפות, אגודה שיתופית או עמותה.</a:t>
            </a:r>
            <a:br>
              <a:rPr lang="he-IL" sz="2200" i="1" dirty="0">
                <a:latin typeface="David" panose="020E0502060401010101" pitchFamily="34" charset="-79"/>
                <a:cs typeface="David" panose="020E0502060401010101" pitchFamily="34" charset="-79"/>
              </a:rPr>
            </a:br>
            <a:br>
              <a:rPr lang="he-IL" sz="2200" i="1" dirty="0">
                <a:latin typeface="David" panose="020E0502060401010101" pitchFamily="34" charset="-79"/>
                <a:cs typeface="David" panose="020E0502060401010101" pitchFamily="34" charset="-79"/>
              </a:rPr>
            </a:br>
            <a:r>
              <a:rPr lang="he-IL" sz="2200" i="1" dirty="0">
                <a:latin typeface="David" panose="020E0502060401010101" pitchFamily="34" charset="-79"/>
                <a:cs typeface="David" panose="020E0502060401010101" pitchFamily="34" charset="-79"/>
              </a:rPr>
              <a:t>* המחזור הכספי בשנת 2019 הינו עד 400 </a:t>
            </a:r>
            <a:r>
              <a:rPr lang="he-IL" sz="2200" i="1" dirty="0" err="1">
                <a:latin typeface="David" panose="020E0502060401010101" pitchFamily="34" charset="-79"/>
                <a:cs typeface="David" panose="020E0502060401010101" pitchFamily="34" charset="-79"/>
              </a:rPr>
              <a:t>מלש"ח</a:t>
            </a:r>
            <a:r>
              <a:rPr lang="he-IL" sz="2200" i="1" dirty="0">
                <a:latin typeface="David" panose="020E0502060401010101" pitchFamily="34" charset="-79"/>
                <a:cs typeface="David" panose="020E0502060401010101" pitchFamily="34" charset="-79"/>
              </a:rPr>
              <a:t>. לחברות בעלות מחזור כספי גדול יותר ישנה קרן נפרדת</a:t>
            </a:r>
            <a:br>
              <a:rPr lang="he-IL" sz="2200" i="1" dirty="0">
                <a:latin typeface="David" panose="020E0502060401010101" pitchFamily="34" charset="-79"/>
                <a:cs typeface="David" panose="020E0502060401010101" pitchFamily="34" charset="-79"/>
              </a:rPr>
            </a:br>
            <a:br>
              <a:rPr lang="he-IL" sz="2200" i="1" dirty="0">
                <a:latin typeface="David" panose="020E0502060401010101" pitchFamily="34" charset="-79"/>
                <a:cs typeface="David" panose="020E0502060401010101" pitchFamily="34" charset="-79"/>
              </a:rPr>
            </a:br>
            <a:r>
              <a:rPr lang="he-IL" sz="2200" i="1" dirty="0">
                <a:latin typeface="David" panose="020E0502060401010101" pitchFamily="34" charset="-79"/>
                <a:cs typeface="David" panose="020E0502060401010101" pitchFamily="34" charset="-79"/>
              </a:rPr>
              <a:t>* העסק נקלע לקושי תזרימי בעקבות התפשטות הנגיף.</a:t>
            </a:r>
            <a:br>
              <a:rPr lang="he-IL" sz="2200" i="1" u="sng" dirty="0">
                <a:latin typeface="David" panose="020E0502060401010101" pitchFamily="34" charset="-79"/>
                <a:cs typeface="David" panose="020E0502060401010101" pitchFamily="34" charset="-79"/>
              </a:rPr>
            </a:br>
            <a:br>
              <a:rPr lang="he-IL" sz="2200" i="1" u="sng" dirty="0">
                <a:latin typeface="David" panose="020E0502060401010101" pitchFamily="34" charset="-79"/>
                <a:cs typeface="David" panose="020E0502060401010101" pitchFamily="34" charset="-79"/>
              </a:rPr>
            </a:br>
            <a:r>
              <a:rPr lang="he-IL" sz="2700" b="1" u="sng" dirty="0">
                <a:latin typeface="David" panose="020E0502060401010101" pitchFamily="34" charset="-79"/>
                <a:cs typeface="David" panose="020E0502060401010101" pitchFamily="34" charset="-79"/>
              </a:rPr>
              <a:t>דגשים</a:t>
            </a:r>
            <a:br>
              <a:rPr lang="he-IL" sz="2200" i="1" u="sng" dirty="0">
                <a:latin typeface="David" panose="020E0502060401010101" pitchFamily="34" charset="-79"/>
                <a:cs typeface="David" panose="020E0502060401010101" pitchFamily="34" charset="-79"/>
              </a:rPr>
            </a:br>
            <a:r>
              <a:rPr lang="he-IL" sz="2200" dirty="0">
                <a:latin typeface="David" panose="020E0502060401010101" pitchFamily="34" charset="-79"/>
                <a:cs typeface="David" panose="020E0502060401010101" pitchFamily="34" charset="-79"/>
              </a:rPr>
              <a:t>* אין צורך בתוכנית עסקית.</a:t>
            </a:r>
            <a:br>
              <a:rPr lang="he-IL" sz="2200" dirty="0">
                <a:latin typeface="David" panose="020E0502060401010101" pitchFamily="34" charset="-79"/>
                <a:cs typeface="David" panose="020E0502060401010101" pitchFamily="34" charset="-79"/>
              </a:rPr>
            </a:br>
            <a:r>
              <a:rPr lang="he-IL" sz="2200" dirty="0">
                <a:latin typeface="David" panose="020E0502060401010101" pitchFamily="34" charset="-79"/>
                <a:cs typeface="David" panose="020E0502060401010101" pitchFamily="34" charset="-79"/>
              </a:rPr>
              <a:t>* אין גוף מתאם.</a:t>
            </a:r>
            <a:br>
              <a:rPr lang="he-IL" sz="2200" dirty="0">
                <a:latin typeface="David" panose="020E0502060401010101" pitchFamily="34" charset="-79"/>
                <a:cs typeface="David" panose="020E0502060401010101" pitchFamily="34" charset="-79"/>
              </a:rPr>
            </a:br>
            <a:r>
              <a:rPr lang="he-IL" sz="2200" dirty="0">
                <a:latin typeface="David" panose="020E0502060401010101" pitchFamily="34" charset="-79"/>
                <a:cs typeface="David" panose="020E0502060401010101" pitchFamily="34" charset="-79"/>
              </a:rPr>
              <a:t>* אין עמלות.</a:t>
            </a:r>
            <a:br>
              <a:rPr lang="he-IL" sz="2200" dirty="0">
                <a:latin typeface="David" panose="020E0502060401010101" pitchFamily="34" charset="-79"/>
                <a:cs typeface="David" panose="020E0502060401010101" pitchFamily="34" charset="-79"/>
              </a:rPr>
            </a:br>
            <a:br>
              <a:rPr lang="he-IL" sz="2200" dirty="0">
                <a:latin typeface="David" panose="020E0502060401010101" pitchFamily="34" charset="-79"/>
                <a:cs typeface="David" panose="020E0502060401010101" pitchFamily="34" charset="-79"/>
              </a:rPr>
            </a:br>
            <a:r>
              <a:rPr lang="he-IL" sz="2700" b="1" dirty="0">
                <a:latin typeface="David" panose="020E0502060401010101" pitchFamily="34" charset="-79"/>
                <a:cs typeface="David" panose="020E0502060401010101" pitchFamily="34" charset="-79"/>
              </a:rPr>
              <a:t>רוצו לקחת את הכסף</a:t>
            </a:r>
            <a:br>
              <a:rPr lang="he-IL" dirty="0">
                <a:latin typeface="David" panose="020E0502060401010101" pitchFamily="34" charset="-79"/>
                <a:cs typeface="David" panose="020E0502060401010101" pitchFamily="34" charset="-79"/>
              </a:rPr>
            </a:br>
            <a:br>
              <a:rPr lang="he-IL" dirty="0">
                <a:latin typeface="David" panose="020E0502060401010101" pitchFamily="34" charset="-79"/>
                <a:cs typeface="David" panose="020E0502060401010101" pitchFamily="34" charset="-79"/>
              </a:rPr>
            </a:br>
            <a:endParaRPr lang="he-IL" dirty="0"/>
          </a:p>
        </p:txBody>
      </p:sp>
      <p:pic>
        <p:nvPicPr>
          <p:cNvPr id="3" name="תמונה 2">
            <a:extLst>
              <a:ext uri="{FF2B5EF4-FFF2-40B4-BE49-F238E27FC236}">
                <a16:creationId xmlns:a16="http://schemas.microsoft.com/office/drawing/2014/main" id="{9F33B070-AAA0-4AEC-A582-DD015903A5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77679"/>
            <a:ext cx="5256583" cy="2880321"/>
          </a:xfrm>
          <a:prstGeom prst="rect">
            <a:avLst/>
          </a:prstGeom>
        </p:spPr>
      </p:pic>
      <p:pic>
        <p:nvPicPr>
          <p:cNvPr id="5" name="תמונה 4">
            <a:extLst>
              <a:ext uri="{FF2B5EF4-FFF2-40B4-BE49-F238E27FC236}">
                <a16:creationId xmlns:a16="http://schemas.microsoft.com/office/drawing/2014/main" id="{DA9F0F24-BC36-4CC3-9E5B-19B0C9AD9C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4845" y="4446880"/>
            <a:ext cx="2162175" cy="2114550"/>
          </a:xfrm>
          <a:prstGeom prst="rect">
            <a:avLst/>
          </a:prstGeom>
        </p:spPr>
      </p:pic>
    </p:spTree>
    <p:extLst>
      <p:ext uri="{BB962C8B-B14F-4D97-AF65-F5344CB8AC3E}">
        <p14:creationId xmlns:p14="http://schemas.microsoft.com/office/powerpoint/2010/main" val="251437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E719CD8-6908-484C-BD32-7E83631FB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87" y="4361992"/>
            <a:ext cx="5256583" cy="2880321"/>
          </a:xfrm>
          <a:prstGeom prst="rect">
            <a:avLst/>
          </a:prstGeom>
        </p:spPr>
      </p:pic>
      <p:sp>
        <p:nvSpPr>
          <p:cNvPr id="2" name="כותרת 1">
            <a:extLst>
              <a:ext uri="{FF2B5EF4-FFF2-40B4-BE49-F238E27FC236}">
                <a16:creationId xmlns:a16="http://schemas.microsoft.com/office/drawing/2014/main" id="{C5898D83-380C-45F2-BB8F-8B53A3F2AC6D}"/>
              </a:ext>
            </a:extLst>
          </p:cNvPr>
          <p:cNvSpPr>
            <a:spLocks noGrp="1"/>
          </p:cNvSpPr>
          <p:nvPr>
            <p:ph type="title"/>
          </p:nvPr>
        </p:nvSpPr>
        <p:spPr>
          <a:xfrm>
            <a:off x="1771650" y="190500"/>
            <a:ext cx="9601200" cy="438150"/>
          </a:xfrm>
        </p:spPr>
        <p:txBody>
          <a:bodyPr>
            <a:normAutofit/>
          </a:bodyPr>
          <a:lstStyle/>
          <a:p>
            <a:pPr algn="r"/>
            <a:r>
              <a:rPr lang="he-IL" sz="2400" b="1" u="sng" dirty="0">
                <a:latin typeface="David" panose="020E0502060401010101" pitchFamily="34" charset="-79"/>
                <a:cs typeface="David" panose="020E0502060401010101" pitchFamily="34" charset="-79"/>
              </a:rPr>
              <a:t>מענק לעצמאים לתקופת הקורונה </a:t>
            </a:r>
          </a:p>
        </p:txBody>
      </p:sp>
      <p:sp>
        <p:nvSpPr>
          <p:cNvPr id="3" name="מציין מיקום תוכן 2">
            <a:extLst>
              <a:ext uri="{FF2B5EF4-FFF2-40B4-BE49-F238E27FC236}">
                <a16:creationId xmlns:a16="http://schemas.microsoft.com/office/drawing/2014/main" id="{BB6DDD6D-C67B-4C6F-B2D4-F46B18D77583}"/>
              </a:ext>
            </a:extLst>
          </p:cNvPr>
          <p:cNvSpPr>
            <a:spLocks noGrp="1"/>
          </p:cNvSpPr>
          <p:nvPr>
            <p:ph idx="1"/>
          </p:nvPr>
        </p:nvSpPr>
        <p:spPr>
          <a:xfrm>
            <a:off x="577049" y="878888"/>
            <a:ext cx="11305342" cy="5164103"/>
          </a:xfrm>
        </p:spPr>
        <p:txBody>
          <a:bodyPr>
            <a:normAutofit fontScale="77500" lnSpcReduction="20000"/>
          </a:bodyPr>
          <a:lstStyle/>
          <a:p>
            <a:pPr marL="0" indent="0">
              <a:buNone/>
            </a:pPr>
            <a:r>
              <a:rPr lang="he-IL" sz="3100" b="1" u="sng" dirty="0">
                <a:latin typeface="David" panose="020E0502060401010101" pitchFamily="34" charset="-79"/>
                <a:cs typeface="David" panose="020E0502060401010101" pitchFamily="34" charset="-79"/>
              </a:rPr>
              <a:t>תנאי זכאות:</a:t>
            </a:r>
          </a:p>
          <a:p>
            <a:pPr>
              <a:spcBef>
                <a:spcPts val="600"/>
              </a:spcBef>
            </a:pPr>
            <a:r>
              <a:rPr lang="he-IL" sz="2600" i="1" dirty="0">
                <a:latin typeface="David" panose="020E0502060401010101" pitchFamily="34" charset="-79"/>
                <a:cs typeface="David" panose="020E0502060401010101" pitchFamily="34" charset="-79"/>
              </a:rPr>
              <a:t>שנת לידה 1999 או קודם לכן (בן 20 ומעלה).</a:t>
            </a:r>
          </a:p>
          <a:p>
            <a:pPr>
              <a:spcBef>
                <a:spcPts val="600"/>
              </a:spcBef>
            </a:pPr>
            <a:r>
              <a:rPr lang="he-IL" sz="2600" i="1" dirty="0">
                <a:latin typeface="David" panose="020E0502060401010101" pitchFamily="34" charset="-79"/>
                <a:cs typeface="David" panose="020E0502060401010101" pitchFamily="34" charset="-79"/>
              </a:rPr>
              <a:t>עוסק הפעיל מיום 1.9.2019 ועד ליום 29.2.2020</a:t>
            </a:r>
          </a:p>
          <a:p>
            <a:pPr>
              <a:spcBef>
                <a:spcPts val="600"/>
              </a:spcBef>
            </a:pPr>
            <a:r>
              <a:rPr lang="he-IL" sz="2600" i="1" dirty="0">
                <a:latin typeface="David" panose="020E0502060401010101" pitchFamily="34" charset="-79"/>
                <a:cs typeface="David" panose="020E0502060401010101" pitchFamily="34" charset="-79"/>
              </a:rPr>
              <a:t>הגשת דוח שנתי למס הכנסה לשנת 2018.</a:t>
            </a:r>
          </a:p>
          <a:p>
            <a:pPr>
              <a:spcBef>
                <a:spcPts val="600"/>
              </a:spcBef>
            </a:pPr>
            <a:r>
              <a:rPr lang="he-IL" sz="2600" i="1" dirty="0">
                <a:latin typeface="David" panose="020E0502060401010101" pitchFamily="34" charset="-79"/>
                <a:cs typeface="David" panose="020E0502060401010101" pitchFamily="34" charset="-79"/>
              </a:rPr>
              <a:t>הכנסה חייבת </a:t>
            </a:r>
            <a:r>
              <a:rPr lang="he-IL" sz="2600" i="1" u="sng" dirty="0">
                <a:latin typeface="David" panose="020E0502060401010101" pitchFamily="34" charset="-79"/>
                <a:cs typeface="David" panose="020E0502060401010101" pitchFamily="34" charset="-79"/>
              </a:rPr>
              <a:t>מעסק</a:t>
            </a:r>
            <a:r>
              <a:rPr lang="he-IL" sz="2600" i="1" dirty="0">
                <a:latin typeface="David" panose="020E0502060401010101" pitchFamily="34" charset="-79"/>
                <a:cs typeface="David" panose="020E0502060401010101" pitchFamily="34" charset="-79"/>
              </a:rPr>
              <a:t> של מעל 24,000 ₪ בשנת 2018.</a:t>
            </a:r>
          </a:p>
          <a:p>
            <a:pPr>
              <a:spcBef>
                <a:spcPts val="600"/>
              </a:spcBef>
            </a:pPr>
            <a:r>
              <a:rPr lang="he-IL" sz="2600" i="1" dirty="0">
                <a:latin typeface="David" panose="020E0502060401010101" pitchFamily="34" charset="-79"/>
                <a:cs typeface="David" panose="020E0502060401010101" pitchFamily="34" charset="-79"/>
              </a:rPr>
              <a:t>סך הכנסה בחייבת לשנת 2018 </a:t>
            </a:r>
            <a:r>
              <a:rPr lang="he-IL" sz="2600" i="1" dirty="0" err="1">
                <a:latin typeface="David" panose="020E0502060401010101" pitchFamily="34" charset="-79"/>
                <a:cs typeface="David" panose="020E0502060401010101" pitchFamily="34" charset="-79"/>
              </a:rPr>
              <a:t>היתה</a:t>
            </a:r>
            <a:r>
              <a:rPr lang="he-IL" sz="2600" i="1" dirty="0">
                <a:latin typeface="David" panose="020E0502060401010101" pitchFamily="34" charset="-79"/>
                <a:cs typeface="David" panose="020E0502060401010101" pitchFamily="34" charset="-79"/>
              </a:rPr>
              <a:t> מעל 240,000 ₪.</a:t>
            </a:r>
          </a:p>
          <a:p>
            <a:pPr>
              <a:spcBef>
                <a:spcPts val="600"/>
              </a:spcBef>
            </a:pPr>
            <a:r>
              <a:rPr lang="he-IL" sz="2600" i="1" dirty="0">
                <a:latin typeface="David" panose="020E0502060401010101" pitchFamily="34" charset="-79"/>
                <a:cs typeface="David" panose="020E0502060401010101" pitchFamily="34" charset="-79"/>
              </a:rPr>
              <a:t>עבור מי שנשואים, סך ההכנסה החייבת לשנת 2018 עבור שני בני הזוג </a:t>
            </a:r>
            <a:r>
              <a:rPr lang="he-IL" sz="2600" i="1" dirty="0" err="1">
                <a:latin typeface="David" panose="020E0502060401010101" pitchFamily="34" charset="-79"/>
                <a:cs typeface="David" panose="020E0502060401010101" pitchFamily="34" charset="-79"/>
              </a:rPr>
              <a:t>היתה</a:t>
            </a:r>
            <a:r>
              <a:rPr lang="he-IL" sz="2600" i="1" dirty="0">
                <a:latin typeface="David" panose="020E0502060401010101" pitchFamily="34" charset="-79"/>
                <a:cs typeface="David" panose="020E0502060401010101" pitchFamily="34" charset="-79"/>
              </a:rPr>
              <a:t> עד 340,000 ₪.</a:t>
            </a:r>
          </a:p>
          <a:p>
            <a:pPr>
              <a:spcBef>
                <a:spcPts val="600"/>
              </a:spcBef>
            </a:pPr>
            <a:r>
              <a:rPr lang="he-IL" sz="2600" i="1" dirty="0">
                <a:latin typeface="David" panose="020E0502060401010101" pitchFamily="34" charset="-79"/>
                <a:cs typeface="David" panose="020E0502060401010101" pitchFamily="34" charset="-79"/>
              </a:rPr>
              <a:t>הצהרה על ירידה של 25% לפחות במחזור הפעילות בחודשים מרץ- אפריל 2020 בהשוואה לחודשים הללו בשנת 2019, לעסק שהוקם לאחר 1.3.2019 יעשה חישוב ממוצע.</a:t>
            </a:r>
          </a:p>
          <a:p>
            <a:pPr marL="0" indent="0">
              <a:buNone/>
            </a:pPr>
            <a:r>
              <a:rPr lang="he-IL" sz="3100" b="1" u="sng" dirty="0">
                <a:latin typeface="David" panose="020E0502060401010101" pitchFamily="34" charset="-79"/>
                <a:cs typeface="David" panose="020E0502060401010101" pitchFamily="34" charset="-79"/>
              </a:rPr>
              <a:t>תהליך הגשת הבקשה:</a:t>
            </a:r>
          </a:p>
          <a:p>
            <a:pPr marL="0" indent="0">
              <a:spcBef>
                <a:spcPts val="600"/>
              </a:spcBef>
              <a:buNone/>
            </a:pPr>
            <a:r>
              <a:rPr lang="he-IL" sz="2400" i="1" dirty="0">
                <a:latin typeface="David" panose="020E0502060401010101" pitchFamily="34" charset="-79"/>
                <a:cs typeface="David" panose="020E0502060401010101" pitchFamily="34" charset="-79"/>
              </a:rPr>
              <a:t> * </a:t>
            </a:r>
            <a:r>
              <a:rPr lang="he-IL" sz="2900" i="1" dirty="0">
                <a:latin typeface="David" panose="020E0502060401010101" pitchFamily="34" charset="-79"/>
                <a:cs typeface="David" panose="020E0502060401010101" pitchFamily="34" charset="-79"/>
              </a:rPr>
              <a:t>כניסה לאזור האישי באתר רשות המיסים.</a:t>
            </a:r>
          </a:p>
          <a:p>
            <a:pPr>
              <a:spcBef>
                <a:spcPts val="600"/>
              </a:spcBef>
              <a:buFont typeface="Arial" panose="020B0604020202020204" pitchFamily="34" charset="0"/>
              <a:buChar char="•"/>
            </a:pPr>
            <a:r>
              <a:rPr lang="he-IL" sz="2900" i="1" dirty="0">
                <a:latin typeface="David" panose="020E0502060401010101" pitchFamily="34" charset="-79"/>
                <a:cs typeface="David" panose="020E0502060401010101" pitchFamily="34" charset="-79"/>
              </a:rPr>
              <a:t>יש לוודא נכונות פרטי חן הבנק. אם הפרטים אינם נכונים יש תחילה לעדכן את פרטי הבנק ואז להגיש את הבקשה.</a:t>
            </a:r>
          </a:p>
          <a:p>
            <a:pPr marL="0" indent="0">
              <a:spcBef>
                <a:spcPts val="600"/>
              </a:spcBef>
              <a:buNone/>
            </a:pPr>
            <a:endParaRPr lang="he-IL" sz="2200" i="1" dirty="0">
              <a:latin typeface="David" panose="020E0502060401010101" pitchFamily="34" charset="-79"/>
              <a:cs typeface="David" panose="020E0502060401010101" pitchFamily="34" charset="-79"/>
            </a:endParaRPr>
          </a:p>
          <a:p>
            <a:pPr marL="0" indent="0">
              <a:buNone/>
            </a:pPr>
            <a:r>
              <a:rPr lang="he-IL" sz="3100" b="1" u="sng" dirty="0">
                <a:latin typeface="David" panose="020E0502060401010101" pitchFamily="34" charset="-79"/>
                <a:cs typeface="David" panose="020E0502060401010101" pitchFamily="34" charset="-79"/>
              </a:rPr>
              <a:t>חשוב</a:t>
            </a:r>
          </a:p>
          <a:p>
            <a:pPr marL="0" indent="0">
              <a:spcBef>
                <a:spcPts val="600"/>
              </a:spcBef>
              <a:buNone/>
            </a:pPr>
            <a:r>
              <a:rPr lang="he-IL" sz="2200" i="1" dirty="0">
                <a:latin typeface="David" panose="020E0502060401010101" pitchFamily="34" charset="-79"/>
                <a:cs typeface="David" panose="020E0502060401010101" pitchFamily="34" charset="-79"/>
              </a:rPr>
              <a:t>* </a:t>
            </a:r>
            <a:r>
              <a:rPr lang="he-IL" sz="2900" i="1" dirty="0">
                <a:latin typeface="David" panose="020E0502060401010101" pitchFamily="34" charset="-79"/>
                <a:cs typeface="David" panose="020E0502060401010101" pitchFamily="34" charset="-79"/>
              </a:rPr>
              <a:t>ניתן להגיש את הבקשה עד ליום 10.6.2020.</a:t>
            </a:r>
          </a:p>
          <a:p>
            <a:pPr marL="0" indent="0">
              <a:spcBef>
                <a:spcPts val="600"/>
              </a:spcBef>
              <a:buNone/>
            </a:pPr>
            <a:r>
              <a:rPr lang="he-IL" sz="2900" i="1" dirty="0">
                <a:latin typeface="David" panose="020E0502060401010101" pitchFamily="34" charset="-79"/>
                <a:cs typeface="David" panose="020E0502060401010101" pitchFamily="34" charset="-79"/>
              </a:rPr>
              <a:t>* טרם נקבע מועד ותנאי הזכאות לפעימה השנייה</a:t>
            </a: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200" i="1" dirty="0">
              <a:latin typeface="David" panose="020E0502060401010101" pitchFamily="34" charset="-79"/>
              <a:cs typeface="David" panose="020E0502060401010101" pitchFamily="34" charset="-79"/>
            </a:endParaRPr>
          </a:p>
          <a:p>
            <a:pPr>
              <a:spcBef>
                <a:spcPts val="600"/>
              </a:spcBef>
            </a:pPr>
            <a:endParaRPr lang="he-IL" sz="2200"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10239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E719CD8-6908-484C-BD32-7E83631FB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87" y="4361992"/>
            <a:ext cx="5256583" cy="2880321"/>
          </a:xfrm>
          <a:prstGeom prst="rect">
            <a:avLst/>
          </a:prstGeom>
        </p:spPr>
      </p:pic>
      <p:sp>
        <p:nvSpPr>
          <p:cNvPr id="2" name="כותרת 1">
            <a:extLst>
              <a:ext uri="{FF2B5EF4-FFF2-40B4-BE49-F238E27FC236}">
                <a16:creationId xmlns:a16="http://schemas.microsoft.com/office/drawing/2014/main" id="{C5898D83-380C-45F2-BB8F-8B53A3F2AC6D}"/>
              </a:ext>
            </a:extLst>
          </p:cNvPr>
          <p:cNvSpPr>
            <a:spLocks noGrp="1"/>
          </p:cNvSpPr>
          <p:nvPr>
            <p:ph type="title"/>
          </p:nvPr>
        </p:nvSpPr>
        <p:spPr>
          <a:xfrm>
            <a:off x="1771650" y="190500"/>
            <a:ext cx="9601200" cy="438150"/>
          </a:xfrm>
        </p:spPr>
        <p:txBody>
          <a:bodyPr>
            <a:normAutofit/>
          </a:bodyPr>
          <a:lstStyle/>
          <a:p>
            <a:pPr algn="r"/>
            <a:r>
              <a:rPr lang="he-IL" sz="2400" b="1" u="sng" dirty="0">
                <a:latin typeface="David" panose="020E0502060401010101" pitchFamily="34" charset="-79"/>
                <a:cs typeface="David" panose="020E0502060401010101" pitchFamily="34" charset="-79"/>
              </a:rPr>
              <a:t>סיוע תזרימי לעסקת על ידי דחיית  / ויתור על תשלומים</a:t>
            </a:r>
          </a:p>
        </p:txBody>
      </p:sp>
      <p:sp>
        <p:nvSpPr>
          <p:cNvPr id="3" name="מציין מיקום תוכן 2">
            <a:extLst>
              <a:ext uri="{FF2B5EF4-FFF2-40B4-BE49-F238E27FC236}">
                <a16:creationId xmlns:a16="http://schemas.microsoft.com/office/drawing/2014/main" id="{BB6DDD6D-C67B-4C6F-B2D4-F46B18D77583}"/>
              </a:ext>
            </a:extLst>
          </p:cNvPr>
          <p:cNvSpPr>
            <a:spLocks noGrp="1"/>
          </p:cNvSpPr>
          <p:nvPr>
            <p:ph idx="1"/>
          </p:nvPr>
        </p:nvSpPr>
        <p:spPr>
          <a:xfrm>
            <a:off x="577049" y="878888"/>
            <a:ext cx="11305342" cy="5164103"/>
          </a:xfrm>
        </p:spPr>
        <p:txBody>
          <a:bodyPr>
            <a:normAutofit fontScale="77500" lnSpcReduction="20000"/>
          </a:bodyPr>
          <a:lstStyle/>
          <a:p>
            <a:pPr marL="0" indent="0">
              <a:buNone/>
            </a:pPr>
            <a:r>
              <a:rPr lang="he-IL" sz="3100" b="1" u="sng" dirty="0">
                <a:latin typeface="David" panose="020E0502060401010101" pitchFamily="34" charset="-79"/>
                <a:cs typeface="David" panose="020E0502060401010101" pitchFamily="34" charset="-79"/>
              </a:rPr>
              <a:t>הפחתה בגביית ארנונה </a:t>
            </a:r>
          </a:p>
          <a:p>
            <a:pPr marL="0" indent="0">
              <a:spcBef>
                <a:spcPts val="600"/>
              </a:spcBef>
              <a:buNone/>
            </a:pPr>
            <a:r>
              <a:rPr lang="he-IL" sz="2600" i="1" dirty="0">
                <a:latin typeface="David" panose="020E0502060401010101" pitchFamily="34" charset="-79"/>
                <a:cs typeface="David" panose="020E0502060401010101" pitchFamily="34" charset="-79"/>
              </a:rPr>
              <a:t>הפחתה בשיעור של 25% מחיוב הארנונה השנתי בענפים שנפגעו (טרם פורסמו מיהם הענפים שנפגעו) </a:t>
            </a:r>
          </a:p>
          <a:p>
            <a:pPr marL="0" indent="0">
              <a:buNone/>
            </a:pPr>
            <a:endParaRPr lang="he-IL" sz="3100" b="1" u="sng" dirty="0">
              <a:latin typeface="David" panose="020E0502060401010101" pitchFamily="34" charset="-79"/>
              <a:cs typeface="David" panose="020E0502060401010101" pitchFamily="34" charset="-79"/>
            </a:endParaRPr>
          </a:p>
          <a:p>
            <a:pPr marL="0" indent="0">
              <a:buNone/>
            </a:pPr>
            <a:r>
              <a:rPr lang="he-IL" sz="3100" b="1" u="sng" dirty="0">
                <a:latin typeface="David" panose="020E0502060401010101" pitchFamily="34" charset="-79"/>
                <a:cs typeface="David" panose="020E0502060401010101" pitchFamily="34" charset="-79"/>
              </a:rPr>
              <a:t>החזר מקדמות מס הכנסה לחודשים ינואר – פברואר 2020</a:t>
            </a:r>
          </a:p>
          <a:p>
            <a:pPr marL="0" indent="0">
              <a:spcBef>
                <a:spcPts val="600"/>
              </a:spcBef>
              <a:buNone/>
            </a:pPr>
            <a:r>
              <a:rPr lang="he-IL" sz="2400" i="1" dirty="0">
                <a:latin typeface="David" panose="020E0502060401010101" pitchFamily="34" charset="-79"/>
                <a:cs typeface="David" panose="020E0502060401010101" pitchFamily="34" charset="-79"/>
              </a:rPr>
              <a:t>החזר מקדמות מס הכנסה בגין שנת 2020 אשר שולמו בגין הכנסות בחודשים ינואר – פברואר 2020. יש להגיש בקשה מסודרת דרך המייצג לביצוע ההחזר.</a:t>
            </a:r>
          </a:p>
          <a:p>
            <a:pPr marL="0" indent="0">
              <a:buNone/>
            </a:pPr>
            <a:endParaRPr lang="he-IL" sz="3100" b="1" u="sng" dirty="0">
              <a:latin typeface="David" panose="020E0502060401010101" pitchFamily="34" charset="-79"/>
              <a:cs typeface="David" panose="020E0502060401010101" pitchFamily="34" charset="-79"/>
            </a:endParaRPr>
          </a:p>
          <a:p>
            <a:pPr marL="0" indent="0">
              <a:buNone/>
            </a:pPr>
            <a:r>
              <a:rPr lang="he-IL" sz="3100" b="1" u="sng" dirty="0">
                <a:latin typeface="David" panose="020E0502060401010101" pitchFamily="34" charset="-79"/>
                <a:cs typeface="David" panose="020E0502060401010101" pitchFamily="34" charset="-79"/>
              </a:rPr>
              <a:t>תשלומי אגרות - דחיית כל תשלומי האגרות החלים על העסק </a:t>
            </a:r>
          </a:p>
          <a:p>
            <a:pPr marL="0" indent="0">
              <a:spcBef>
                <a:spcPts val="600"/>
              </a:spcBef>
              <a:buNone/>
            </a:pPr>
            <a:r>
              <a:rPr lang="he-IL" sz="2400" i="1" dirty="0">
                <a:latin typeface="David" panose="020E0502060401010101" pitchFamily="34" charset="-79"/>
                <a:cs typeface="David" panose="020E0502060401010101" pitchFamily="34" charset="-79"/>
              </a:rPr>
              <a:t>אגרת רשם החברות</a:t>
            </a:r>
          </a:p>
          <a:p>
            <a:pPr marL="0" indent="0">
              <a:spcBef>
                <a:spcPts val="600"/>
              </a:spcBef>
              <a:buNone/>
            </a:pPr>
            <a:r>
              <a:rPr lang="he-IL" sz="2400" i="1" dirty="0">
                <a:latin typeface="David" panose="020E0502060401010101" pitchFamily="34" charset="-79"/>
                <a:cs typeface="David" panose="020E0502060401010101" pitchFamily="34" charset="-79"/>
              </a:rPr>
              <a:t>ר</a:t>
            </a:r>
            <a:r>
              <a:rPr lang="he-IL" sz="2000" i="1" dirty="0">
                <a:latin typeface="David" panose="020E0502060401010101" pitchFamily="34" charset="-79"/>
                <a:cs typeface="David" panose="020E0502060401010101" pitchFamily="34" charset="-79"/>
              </a:rPr>
              <a:t>י</a:t>
            </a:r>
            <a:r>
              <a:rPr lang="he-IL" sz="2400" i="1" dirty="0">
                <a:latin typeface="David" panose="020E0502060401010101" pitchFamily="34" charset="-79"/>
                <a:cs typeface="David" panose="020E0502060401010101" pitchFamily="34" charset="-79"/>
              </a:rPr>
              <a:t>שיונות</a:t>
            </a:r>
          </a:p>
          <a:p>
            <a:pPr marL="0" indent="0">
              <a:spcBef>
                <a:spcPts val="600"/>
              </a:spcBef>
              <a:buNone/>
            </a:pPr>
            <a:endParaRPr lang="he-IL" sz="2400" i="1" dirty="0">
              <a:latin typeface="David" panose="020E0502060401010101" pitchFamily="34" charset="-79"/>
              <a:cs typeface="David" panose="020E0502060401010101" pitchFamily="34" charset="-79"/>
            </a:endParaRPr>
          </a:p>
          <a:p>
            <a:pPr marL="0" indent="0">
              <a:spcBef>
                <a:spcPts val="600"/>
              </a:spcBef>
              <a:buNone/>
            </a:pPr>
            <a:r>
              <a:rPr lang="he-IL" sz="3100" b="1" u="sng" dirty="0">
                <a:latin typeface="David" panose="020E0502060401010101" pitchFamily="34" charset="-79"/>
                <a:cs typeface="David" panose="020E0502060401010101" pitchFamily="34" charset="-79"/>
              </a:rPr>
              <a:t>טיפים</a:t>
            </a:r>
          </a:p>
          <a:p>
            <a:pPr marL="0" indent="0">
              <a:spcBef>
                <a:spcPts val="600"/>
              </a:spcBef>
              <a:buNone/>
            </a:pPr>
            <a:r>
              <a:rPr lang="he-IL" sz="2400" i="1" dirty="0">
                <a:latin typeface="David" panose="020E0502060401010101" pitchFamily="34" charset="-79"/>
                <a:cs typeface="David" panose="020E0502060401010101" pitchFamily="34" charset="-79"/>
              </a:rPr>
              <a:t>הקפאת ביטוחים</a:t>
            </a:r>
          </a:p>
          <a:p>
            <a:pPr marL="0" indent="0">
              <a:spcBef>
                <a:spcPts val="600"/>
              </a:spcBef>
              <a:buNone/>
            </a:pPr>
            <a:r>
              <a:rPr lang="he-IL" sz="2400" i="1" dirty="0">
                <a:latin typeface="David" panose="020E0502060401010101" pitchFamily="34" charset="-79"/>
                <a:cs typeface="David" panose="020E0502060401010101" pitchFamily="34" charset="-79"/>
              </a:rPr>
              <a:t>פניה לבעלי נכסים להקטנת / ביטול דמי שכירות</a:t>
            </a:r>
          </a:p>
          <a:p>
            <a:pPr marL="0" indent="0">
              <a:spcBef>
                <a:spcPts val="600"/>
              </a:spcBef>
              <a:buNone/>
            </a:pPr>
            <a:r>
              <a:rPr lang="he-IL" sz="2400" i="1" dirty="0">
                <a:latin typeface="David" panose="020E0502060401010101" pitchFamily="34" charset="-79"/>
                <a:cs typeface="David" panose="020E0502060401010101" pitchFamily="34" charset="-79"/>
              </a:rPr>
              <a:t>הוצאות עובדים לחל"ת</a:t>
            </a:r>
          </a:p>
          <a:p>
            <a:pPr marL="0" indent="0">
              <a:spcBef>
                <a:spcPts val="600"/>
              </a:spcBef>
              <a:buNone/>
            </a:pPr>
            <a:r>
              <a:rPr lang="he-IL" sz="2400" i="1" dirty="0">
                <a:latin typeface="David" panose="020E0502060401010101" pitchFamily="34" charset="-79"/>
                <a:cs typeface="David" panose="020E0502060401010101" pitchFamily="34" charset="-79"/>
              </a:rPr>
              <a:t>דחיית תשלומי ספקים</a:t>
            </a: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200" i="1" dirty="0">
              <a:latin typeface="David" panose="020E0502060401010101" pitchFamily="34" charset="-79"/>
              <a:cs typeface="David" panose="020E0502060401010101" pitchFamily="34" charset="-79"/>
            </a:endParaRPr>
          </a:p>
          <a:p>
            <a:pPr>
              <a:spcBef>
                <a:spcPts val="600"/>
              </a:spcBef>
            </a:pPr>
            <a:endParaRPr lang="he-IL" sz="2200"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3804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E719CD8-6908-484C-BD32-7E83631FB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87" y="4361992"/>
            <a:ext cx="5256583" cy="2880321"/>
          </a:xfrm>
          <a:prstGeom prst="rect">
            <a:avLst/>
          </a:prstGeom>
        </p:spPr>
      </p:pic>
      <p:sp>
        <p:nvSpPr>
          <p:cNvPr id="2" name="כותרת 1">
            <a:extLst>
              <a:ext uri="{FF2B5EF4-FFF2-40B4-BE49-F238E27FC236}">
                <a16:creationId xmlns:a16="http://schemas.microsoft.com/office/drawing/2014/main" id="{C5898D83-380C-45F2-BB8F-8B53A3F2AC6D}"/>
              </a:ext>
            </a:extLst>
          </p:cNvPr>
          <p:cNvSpPr>
            <a:spLocks noGrp="1"/>
          </p:cNvSpPr>
          <p:nvPr>
            <p:ph type="title"/>
          </p:nvPr>
        </p:nvSpPr>
        <p:spPr>
          <a:xfrm>
            <a:off x="1771650" y="190500"/>
            <a:ext cx="9601200" cy="438150"/>
          </a:xfrm>
        </p:spPr>
        <p:txBody>
          <a:bodyPr>
            <a:normAutofit/>
          </a:bodyPr>
          <a:lstStyle/>
          <a:p>
            <a:pPr algn="r"/>
            <a:r>
              <a:rPr lang="he-IL" sz="2400" b="1" u="sng" dirty="0">
                <a:latin typeface="David" panose="020E0502060401010101" pitchFamily="34" charset="-79"/>
                <a:cs typeface="David" panose="020E0502060401010101" pitchFamily="34" charset="-79"/>
              </a:rPr>
              <a:t>מענק הסתגלות לבני 67 ומעלה</a:t>
            </a:r>
          </a:p>
        </p:txBody>
      </p:sp>
      <p:sp>
        <p:nvSpPr>
          <p:cNvPr id="3" name="מציין מיקום תוכן 2">
            <a:extLst>
              <a:ext uri="{FF2B5EF4-FFF2-40B4-BE49-F238E27FC236}">
                <a16:creationId xmlns:a16="http://schemas.microsoft.com/office/drawing/2014/main" id="{BB6DDD6D-C67B-4C6F-B2D4-F46B18D77583}"/>
              </a:ext>
            </a:extLst>
          </p:cNvPr>
          <p:cNvSpPr>
            <a:spLocks noGrp="1"/>
          </p:cNvSpPr>
          <p:nvPr>
            <p:ph idx="1"/>
          </p:nvPr>
        </p:nvSpPr>
        <p:spPr>
          <a:xfrm>
            <a:off x="577049" y="878888"/>
            <a:ext cx="11305342" cy="5455651"/>
          </a:xfrm>
        </p:spPr>
        <p:txBody>
          <a:bodyPr>
            <a:normAutofit fontScale="62500" lnSpcReduction="20000"/>
          </a:bodyPr>
          <a:lstStyle/>
          <a:p>
            <a:pPr marL="0" indent="0">
              <a:buNone/>
            </a:pPr>
            <a:r>
              <a:rPr lang="he-IL" sz="3100" dirty="0">
                <a:latin typeface="David" panose="020E0502060401010101" pitchFamily="34" charset="-79"/>
                <a:cs typeface="David" panose="020E0502060401010101" pitchFamily="34" charset="-79"/>
              </a:rPr>
              <a:t>מי שמלאו לו 67 שנים (גברים ונשים) והוא פוטר או שמעסיקו הוציאו לחל"ת מיום 1.3.2020 בעקבות משבר הקורונה. </a:t>
            </a:r>
          </a:p>
          <a:p>
            <a:pPr marL="0" indent="0">
              <a:buNone/>
            </a:pPr>
            <a:r>
              <a:rPr lang="he-IL" sz="3100" b="1" u="sng" dirty="0">
                <a:latin typeface="David" panose="020E0502060401010101" pitchFamily="34" charset="-79"/>
                <a:cs typeface="David" panose="020E0502060401010101" pitchFamily="34" charset="-79"/>
              </a:rPr>
              <a:t>תנאי סף</a:t>
            </a:r>
          </a:p>
          <a:p>
            <a:pPr marL="0" indent="0">
              <a:spcBef>
                <a:spcPts val="600"/>
              </a:spcBef>
              <a:buNone/>
            </a:pPr>
            <a:r>
              <a:rPr lang="he-IL" sz="3200" i="1" dirty="0">
                <a:latin typeface="David" panose="020E0502060401010101" pitchFamily="34" charset="-79"/>
                <a:cs typeface="David" panose="020E0502060401010101" pitchFamily="34" charset="-79"/>
              </a:rPr>
              <a:t>תושב ישראל</a:t>
            </a:r>
          </a:p>
          <a:p>
            <a:pPr marL="0" indent="0">
              <a:spcBef>
                <a:spcPts val="600"/>
              </a:spcBef>
              <a:buNone/>
            </a:pPr>
            <a:r>
              <a:rPr lang="he-IL" sz="3200" i="1" dirty="0">
                <a:latin typeface="David" panose="020E0502060401010101" pitchFamily="34" charset="-79"/>
                <a:cs typeface="David" panose="020E0502060401010101" pitchFamily="34" charset="-79"/>
              </a:rPr>
              <a:t>עובד כשכיר 3 חודשים רצופים טרם היציאה לחל"ת</a:t>
            </a:r>
          </a:p>
          <a:p>
            <a:pPr marL="0" indent="0">
              <a:spcBef>
                <a:spcPts val="600"/>
              </a:spcBef>
              <a:buNone/>
            </a:pPr>
            <a:r>
              <a:rPr lang="he-IL" sz="3200" i="1" dirty="0">
                <a:latin typeface="David" panose="020E0502060401010101" pitchFamily="34" charset="-79"/>
                <a:cs typeface="David" panose="020E0502060401010101" pitchFamily="34" charset="-79"/>
              </a:rPr>
              <a:t>הפסקת עבודה העולה על 30 יום</a:t>
            </a:r>
          </a:p>
          <a:p>
            <a:pPr marL="0" indent="0">
              <a:spcBef>
                <a:spcPts val="600"/>
              </a:spcBef>
              <a:buNone/>
            </a:pPr>
            <a:r>
              <a:rPr lang="he-IL" sz="3200" i="1" dirty="0">
                <a:latin typeface="David" panose="020E0502060401010101" pitchFamily="34" charset="-79"/>
                <a:cs typeface="David" panose="020E0502060401010101" pitchFamily="34" charset="-79"/>
              </a:rPr>
              <a:t>הכנסות מפנסיה אין עולות על 5,000 ₪ ברוטו לחודש</a:t>
            </a:r>
          </a:p>
          <a:p>
            <a:pPr marL="0" indent="0">
              <a:spcBef>
                <a:spcPts val="600"/>
              </a:spcBef>
              <a:buNone/>
            </a:pPr>
            <a:endParaRPr lang="he-IL" sz="3200" i="1" dirty="0">
              <a:latin typeface="David" panose="020E0502060401010101" pitchFamily="34" charset="-79"/>
              <a:cs typeface="David" panose="020E0502060401010101" pitchFamily="34" charset="-79"/>
            </a:endParaRPr>
          </a:p>
          <a:p>
            <a:pPr marL="0" indent="0">
              <a:buNone/>
            </a:pPr>
            <a:r>
              <a:rPr lang="he-IL" sz="3100" b="1" u="sng" dirty="0">
                <a:latin typeface="David" panose="020E0502060401010101" pitchFamily="34" charset="-79"/>
                <a:cs typeface="David" panose="020E0502060401010101" pitchFamily="34" charset="-79"/>
              </a:rPr>
              <a:t>סכום המענק לחודש מרץ</a:t>
            </a:r>
          </a:p>
          <a:p>
            <a:pPr marL="0" indent="0">
              <a:spcBef>
                <a:spcPts val="600"/>
              </a:spcBef>
              <a:buNone/>
            </a:pPr>
            <a:r>
              <a:rPr lang="he-IL" sz="3200" i="1" dirty="0">
                <a:latin typeface="David" panose="020E0502060401010101" pitchFamily="34" charset="-79"/>
                <a:cs typeface="David" panose="020E0502060401010101" pitchFamily="34" charset="-79"/>
              </a:rPr>
              <a:t>2,000 ₪ למי שהכנסתו מפנסיה נמוכה מסך של 2,000 ₪ או אם אין לו כלל הכנסה.</a:t>
            </a:r>
          </a:p>
          <a:p>
            <a:pPr marL="0" indent="0">
              <a:spcBef>
                <a:spcPts val="600"/>
              </a:spcBef>
              <a:buNone/>
            </a:pPr>
            <a:r>
              <a:rPr lang="he-IL" sz="3200" i="1" dirty="0">
                <a:latin typeface="David" panose="020E0502060401010101" pitchFamily="34" charset="-79"/>
                <a:cs typeface="David" panose="020E0502060401010101" pitchFamily="34" charset="-79"/>
              </a:rPr>
              <a:t>1,500 ₪ מי שהכנסתו מפנסיה בין 2,000 ל 4,000 ₪.</a:t>
            </a:r>
          </a:p>
          <a:p>
            <a:pPr marL="0" indent="0">
              <a:spcBef>
                <a:spcPts val="600"/>
              </a:spcBef>
              <a:buNone/>
            </a:pPr>
            <a:r>
              <a:rPr lang="he-IL" sz="3200" i="1" dirty="0">
                <a:latin typeface="David" panose="020E0502060401010101" pitchFamily="34" charset="-79"/>
                <a:cs typeface="David" panose="020E0502060401010101" pitchFamily="34" charset="-79"/>
              </a:rPr>
              <a:t>1,000 ₪ למי שהכנסתו מפנסיה בין 4,000 ל 5,000 ₪.</a:t>
            </a:r>
          </a:p>
          <a:p>
            <a:pPr marL="0" indent="0">
              <a:spcBef>
                <a:spcPts val="600"/>
              </a:spcBef>
              <a:buNone/>
            </a:pPr>
            <a:endParaRPr lang="he-IL" sz="3200" i="1" dirty="0">
              <a:latin typeface="David" panose="020E0502060401010101" pitchFamily="34" charset="-79"/>
              <a:cs typeface="David" panose="020E0502060401010101" pitchFamily="34" charset="-79"/>
            </a:endParaRPr>
          </a:p>
          <a:p>
            <a:pPr marL="0" indent="0">
              <a:buNone/>
            </a:pPr>
            <a:r>
              <a:rPr lang="he-IL" sz="3100" b="1" u="sng" dirty="0">
                <a:latin typeface="David" panose="020E0502060401010101" pitchFamily="34" charset="-79"/>
                <a:cs typeface="David" panose="020E0502060401010101" pitchFamily="34" charset="-79"/>
              </a:rPr>
              <a:t>סכום המענק לחודש אפריל</a:t>
            </a:r>
          </a:p>
          <a:p>
            <a:pPr marL="0" indent="0">
              <a:buNone/>
            </a:pPr>
            <a:r>
              <a:rPr lang="he-IL" sz="3200" dirty="0">
                <a:latin typeface="David" panose="020E0502060401010101" pitchFamily="34" charset="-79"/>
                <a:cs typeface="David" panose="020E0502060401010101" pitchFamily="34" charset="-79"/>
              </a:rPr>
              <a:t>מי שהיה זכאי למענק בחודש מרץ ולא חזר לעבודה עד ה 19.4.2020 או מי שהוצא לחל"ת או פוטר עד ה 19.4.2020</a:t>
            </a:r>
          </a:p>
          <a:p>
            <a:pPr marL="0" indent="0">
              <a:spcBef>
                <a:spcPts val="600"/>
              </a:spcBef>
              <a:buNone/>
            </a:pPr>
            <a:r>
              <a:rPr lang="he-IL" sz="3200" i="1" dirty="0">
                <a:latin typeface="David" panose="020E0502060401010101" pitchFamily="34" charset="-79"/>
                <a:cs typeface="David" panose="020E0502060401010101" pitchFamily="34" charset="-79"/>
              </a:rPr>
              <a:t>4,000 ₪ למי שהכנסתו מפנסיה נמוכה מסך של 2,000 ₪ או אם אין לו כלל הכנסה.</a:t>
            </a:r>
          </a:p>
          <a:p>
            <a:pPr marL="0" indent="0">
              <a:spcBef>
                <a:spcPts val="600"/>
              </a:spcBef>
              <a:buNone/>
            </a:pPr>
            <a:r>
              <a:rPr lang="he-IL" sz="3200" i="1" dirty="0">
                <a:latin typeface="David" panose="020E0502060401010101" pitchFamily="34" charset="-79"/>
                <a:cs typeface="David" panose="020E0502060401010101" pitchFamily="34" charset="-79"/>
              </a:rPr>
              <a:t>3,000 ₪ מי שהכנסתו מפנסיה בין 2,000 ל 3,000 ₪.</a:t>
            </a:r>
          </a:p>
          <a:p>
            <a:pPr marL="0" indent="0">
              <a:spcBef>
                <a:spcPts val="600"/>
              </a:spcBef>
              <a:buNone/>
            </a:pPr>
            <a:r>
              <a:rPr lang="he-IL" sz="3200" i="1" dirty="0">
                <a:latin typeface="David" panose="020E0502060401010101" pitchFamily="34" charset="-79"/>
                <a:cs typeface="David" panose="020E0502060401010101" pitchFamily="34" charset="-79"/>
              </a:rPr>
              <a:t>2,000 ₪ למי שהכנסתו מפנסיה בין 3,000 ל 4,000 ₪.</a:t>
            </a:r>
          </a:p>
          <a:p>
            <a:pPr marL="0" indent="0">
              <a:spcBef>
                <a:spcPts val="600"/>
              </a:spcBef>
              <a:buNone/>
            </a:pPr>
            <a:r>
              <a:rPr lang="he-IL" sz="3200" i="1" dirty="0">
                <a:latin typeface="David" panose="020E0502060401010101" pitchFamily="34" charset="-79"/>
                <a:cs typeface="David" panose="020E0502060401010101" pitchFamily="34" charset="-79"/>
              </a:rPr>
              <a:t>1,000 ₪ למי שהכנסתו מפנסיה בין 4,000 ל 5,000 ₪.</a:t>
            </a:r>
          </a:p>
          <a:p>
            <a:pPr marL="0" indent="0">
              <a:buNone/>
            </a:pPr>
            <a:endParaRPr lang="he-IL" sz="3100" b="1" u="sng" dirty="0">
              <a:latin typeface="David" panose="020E0502060401010101" pitchFamily="34" charset="-79"/>
              <a:cs typeface="David" panose="020E0502060401010101" pitchFamily="34" charset="-79"/>
            </a:endParaRP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200" i="1" dirty="0">
              <a:latin typeface="David" panose="020E0502060401010101" pitchFamily="34" charset="-79"/>
              <a:cs typeface="David" panose="020E0502060401010101" pitchFamily="34" charset="-79"/>
            </a:endParaRPr>
          </a:p>
          <a:p>
            <a:pPr>
              <a:spcBef>
                <a:spcPts val="600"/>
              </a:spcBef>
            </a:pPr>
            <a:endParaRPr lang="he-IL" sz="2200"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0692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E719CD8-6908-484C-BD32-7E83631FB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87" y="4361992"/>
            <a:ext cx="5256583" cy="2880321"/>
          </a:xfrm>
          <a:prstGeom prst="rect">
            <a:avLst/>
          </a:prstGeom>
        </p:spPr>
      </p:pic>
      <p:sp>
        <p:nvSpPr>
          <p:cNvPr id="2" name="כותרת 1">
            <a:extLst>
              <a:ext uri="{FF2B5EF4-FFF2-40B4-BE49-F238E27FC236}">
                <a16:creationId xmlns:a16="http://schemas.microsoft.com/office/drawing/2014/main" id="{C5898D83-380C-45F2-BB8F-8B53A3F2AC6D}"/>
              </a:ext>
            </a:extLst>
          </p:cNvPr>
          <p:cNvSpPr>
            <a:spLocks noGrp="1"/>
          </p:cNvSpPr>
          <p:nvPr>
            <p:ph type="title"/>
          </p:nvPr>
        </p:nvSpPr>
        <p:spPr>
          <a:xfrm>
            <a:off x="1771650" y="190500"/>
            <a:ext cx="9601200" cy="438150"/>
          </a:xfrm>
        </p:spPr>
        <p:txBody>
          <a:bodyPr>
            <a:normAutofit/>
          </a:bodyPr>
          <a:lstStyle/>
          <a:p>
            <a:pPr algn="r"/>
            <a:r>
              <a:rPr lang="he-IL" sz="2400" b="1" u="sng" dirty="0">
                <a:latin typeface="David" panose="020E0502060401010101" pitchFamily="34" charset="-79"/>
                <a:cs typeface="David" panose="020E0502060401010101" pitchFamily="34" charset="-79"/>
              </a:rPr>
              <a:t>מענק הסתגלות לבני 67 ומעלה - המשך</a:t>
            </a:r>
          </a:p>
        </p:txBody>
      </p:sp>
      <p:sp>
        <p:nvSpPr>
          <p:cNvPr id="3" name="מציין מיקום תוכן 2">
            <a:extLst>
              <a:ext uri="{FF2B5EF4-FFF2-40B4-BE49-F238E27FC236}">
                <a16:creationId xmlns:a16="http://schemas.microsoft.com/office/drawing/2014/main" id="{BB6DDD6D-C67B-4C6F-B2D4-F46B18D77583}"/>
              </a:ext>
            </a:extLst>
          </p:cNvPr>
          <p:cNvSpPr>
            <a:spLocks noGrp="1"/>
          </p:cNvSpPr>
          <p:nvPr>
            <p:ph idx="1"/>
          </p:nvPr>
        </p:nvSpPr>
        <p:spPr>
          <a:xfrm>
            <a:off x="577049" y="878888"/>
            <a:ext cx="11305342" cy="5164103"/>
          </a:xfrm>
        </p:spPr>
        <p:txBody>
          <a:bodyPr>
            <a:normAutofit/>
          </a:bodyPr>
          <a:lstStyle/>
          <a:p>
            <a:pPr marL="0" indent="0">
              <a:buNone/>
            </a:pPr>
            <a:r>
              <a:rPr lang="he-IL" sz="2600" b="1" u="sng" dirty="0">
                <a:latin typeface="David" panose="020E0502060401010101" pitchFamily="34" charset="-79"/>
                <a:cs typeface="David" panose="020E0502060401010101" pitchFamily="34" charset="-79"/>
              </a:rPr>
              <a:t>הגשת בקשה</a:t>
            </a:r>
          </a:p>
          <a:p>
            <a:pPr marL="0" indent="0">
              <a:spcBef>
                <a:spcPts val="600"/>
              </a:spcBef>
              <a:buNone/>
            </a:pPr>
            <a:r>
              <a:rPr lang="he-IL" sz="2000" i="1" dirty="0">
                <a:latin typeface="David" panose="020E0502060401010101" pitchFamily="34" charset="-79"/>
                <a:cs typeface="David" panose="020E0502060401010101" pitchFamily="34" charset="-79"/>
              </a:rPr>
              <a:t>באופן מקוון באתר האינטרנט של המוסד לביטוח לאומי</a:t>
            </a:r>
          </a:p>
          <a:p>
            <a:pPr marL="0" indent="0">
              <a:spcBef>
                <a:spcPts val="600"/>
              </a:spcBef>
              <a:buNone/>
            </a:pPr>
            <a:r>
              <a:rPr lang="he-IL" sz="2000" i="1" dirty="0">
                <a:latin typeface="David" panose="020E0502060401010101" pitchFamily="34" charset="-79"/>
                <a:cs typeface="David" panose="020E0502060401010101" pitchFamily="34" charset="-79"/>
              </a:rPr>
              <a:t>לשלוח באופן ידני</a:t>
            </a:r>
          </a:p>
          <a:p>
            <a:pPr marL="0" indent="0">
              <a:spcBef>
                <a:spcPts val="600"/>
              </a:spcBef>
              <a:buNone/>
            </a:pPr>
            <a:r>
              <a:rPr lang="he-IL" sz="2000" i="1" dirty="0">
                <a:latin typeface="David" panose="020E0502060401010101" pitchFamily="34" charset="-79"/>
                <a:cs typeface="David" panose="020E0502060401010101" pitchFamily="34" charset="-79"/>
              </a:rPr>
              <a:t>דרך מוקד סיוע לאזרחים ותיקים</a:t>
            </a:r>
          </a:p>
          <a:p>
            <a:pPr marL="0" indent="0">
              <a:buNone/>
            </a:pPr>
            <a:endParaRPr lang="he-IL" sz="3100" b="1" u="sng" dirty="0">
              <a:latin typeface="David" panose="020E0502060401010101" pitchFamily="34" charset="-79"/>
              <a:cs typeface="David" panose="020E0502060401010101" pitchFamily="34" charset="-79"/>
            </a:endParaRPr>
          </a:p>
          <a:p>
            <a:pPr marL="0" indent="0">
              <a:buNone/>
            </a:pPr>
            <a:r>
              <a:rPr lang="he-IL" sz="2600" b="1" u="sng" dirty="0">
                <a:latin typeface="David" panose="020E0502060401010101" pitchFamily="34" charset="-79"/>
                <a:cs typeface="David" panose="020E0502060401010101" pitchFamily="34" charset="-79"/>
              </a:rPr>
              <a:t>חשוב</a:t>
            </a:r>
          </a:p>
          <a:p>
            <a:pPr marL="0" indent="0">
              <a:buNone/>
            </a:pPr>
            <a:r>
              <a:rPr lang="he-IL" sz="2000" dirty="0">
                <a:latin typeface="David" panose="020E0502060401010101" pitchFamily="34" charset="-79"/>
                <a:cs typeface="David" panose="020E0502060401010101" pitchFamily="34" charset="-79"/>
              </a:rPr>
              <a:t>מקבלי קצבת אזרח ותיק עם תוספת השלמת הכנסה. המענק שמתקבל מחושב בבדיקת הזכאות לתוספת השלמת הכנסה.</a:t>
            </a: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200" i="1" dirty="0">
              <a:latin typeface="David" panose="020E0502060401010101" pitchFamily="34" charset="-79"/>
              <a:cs typeface="David" panose="020E0502060401010101" pitchFamily="34" charset="-79"/>
            </a:endParaRPr>
          </a:p>
          <a:p>
            <a:pPr>
              <a:spcBef>
                <a:spcPts val="600"/>
              </a:spcBef>
            </a:pPr>
            <a:endParaRPr lang="he-IL" sz="2200"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469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E719CD8-6908-484C-BD32-7E83631FB4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287" y="4361992"/>
            <a:ext cx="5256583" cy="2880321"/>
          </a:xfrm>
          <a:prstGeom prst="rect">
            <a:avLst/>
          </a:prstGeom>
        </p:spPr>
      </p:pic>
      <p:sp>
        <p:nvSpPr>
          <p:cNvPr id="2" name="כותרת 1">
            <a:extLst>
              <a:ext uri="{FF2B5EF4-FFF2-40B4-BE49-F238E27FC236}">
                <a16:creationId xmlns:a16="http://schemas.microsoft.com/office/drawing/2014/main" id="{C5898D83-380C-45F2-BB8F-8B53A3F2AC6D}"/>
              </a:ext>
            </a:extLst>
          </p:cNvPr>
          <p:cNvSpPr>
            <a:spLocks noGrp="1"/>
          </p:cNvSpPr>
          <p:nvPr>
            <p:ph type="title"/>
          </p:nvPr>
        </p:nvSpPr>
        <p:spPr>
          <a:xfrm>
            <a:off x="1771650" y="190500"/>
            <a:ext cx="9601200" cy="438150"/>
          </a:xfrm>
        </p:spPr>
        <p:txBody>
          <a:bodyPr>
            <a:normAutofit/>
          </a:bodyPr>
          <a:lstStyle/>
          <a:p>
            <a:pPr algn="r"/>
            <a:r>
              <a:rPr lang="he-IL" sz="2400" b="1" u="sng" dirty="0">
                <a:latin typeface="David" panose="020E0502060401010101" pitchFamily="34" charset="-79"/>
                <a:cs typeface="David" panose="020E0502060401010101" pitchFamily="34" charset="-79"/>
              </a:rPr>
              <a:t>דמי אבטלה למורי דרך</a:t>
            </a:r>
          </a:p>
        </p:txBody>
      </p:sp>
      <p:sp>
        <p:nvSpPr>
          <p:cNvPr id="3" name="מציין מיקום תוכן 2">
            <a:extLst>
              <a:ext uri="{FF2B5EF4-FFF2-40B4-BE49-F238E27FC236}">
                <a16:creationId xmlns:a16="http://schemas.microsoft.com/office/drawing/2014/main" id="{BB6DDD6D-C67B-4C6F-B2D4-F46B18D77583}"/>
              </a:ext>
            </a:extLst>
          </p:cNvPr>
          <p:cNvSpPr>
            <a:spLocks noGrp="1"/>
          </p:cNvSpPr>
          <p:nvPr>
            <p:ph idx="1"/>
          </p:nvPr>
        </p:nvSpPr>
        <p:spPr>
          <a:xfrm>
            <a:off x="577049" y="878888"/>
            <a:ext cx="11305342" cy="5164103"/>
          </a:xfrm>
        </p:spPr>
        <p:txBody>
          <a:bodyPr>
            <a:normAutofit/>
          </a:bodyPr>
          <a:lstStyle/>
          <a:p>
            <a:pPr marL="0" indent="0">
              <a:buNone/>
            </a:pPr>
            <a:r>
              <a:rPr lang="he-IL" sz="2000" i="1" dirty="0">
                <a:latin typeface="David" panose="020E0502060401010101" pitchFamily="34" charset="-79"/>
                <a:cs typeface="David" panose="020E0502060401010101" pitchFamily="34" charset="-79"/>
              </a:rPr>
              <a:t>הביטוח הלאומי בשיתוף עם אגודת מורי הדרך וארגון מורשת דרך, מפרסם הנחיות לתשלום דמי אבטלה למורי דרך שהכנסתם ירדה בעקבות התפשטות נגיף הקורונה והמשבר בענף התיירות הנכנסת והיוצאת</a:t>
            </a:r>
          </a:p>
          <a:p>
            <a:pPr marL="0" indent="0">
              <a:buNone/>
            </a:pPr>
            <a:r>
              <a:rPr lang="he-IL" sz="2600" b="1" u="sng" dirty="0">
                <a:latin typeface="David" panose="020E0502060401010101" pitchFamily="34" charset="-79"/>
                <a:cs typeface="David" panose="020E0502060401010101" pitchFamily="34" charset="-79"/>
              </a:rPr>
              <a:t>תנאי</a:t>
            </a:r>
            <a:r>
              <a:rPr lang="he-IL" sz="2000" b="1" u="sng" dirty="0">
                <a:latin typeface="David" panose="020E0502060401010101" pitchFamily="34" charset="-79"/>
                <a:cs typeface="David" panose="020E0502060401010101" pitchFamily="34" charset="-79"/>
              </a:rPr>
              <a:t> </a:t>
            </a:r>
            <a:r>
              <a:rPr lang="he-IL" sz="2600" b="1" u="sng" dirty="0">
                <a:latin typeface="David" panose="020E0502060401010101" pitchFamily="34" charset="-79"/>
                <a:cs typeface="David" panose="020E0502060401010101" pitchFamily="34" charset="-79"/>
              </a:rPr>
              <a:t>סף</a:t>
            </a:r>
          </a:p>
          <a:p>
            <a:pPr marL="0" indent="0">
              <a:spcBef>
                <a:spcPts val="600"/>
              </a:spcBef>
              <a:buNone/>
            </a:pPr>
            <a:r>
              <a:rPr lang="he-IL" sz="2000" i="1" dirty="0">
                <a:latin typeface="David" panose="020E0502060401010101" pitchFamily="34" charset="-79"/>
                <a:cs typeface="David" panose="020E0502060401010101" pitchFamily="34" charset="-79"/>
              </a:rPr>
              <a:t>מורה דרך שעבד כשכיר או מורה דרך עצמאי שאין בבעלותו רכב אשכול.</a:t>
            </a:r>
          </a:p>
          <a:p>
            <a:pPr marL="0" indent="0">
              <a:spcBef>
                <a:spcPts val="600"/>
              </a:spcBef>
              <a:buNone/>
            </a:pPr>
            <a:r>
              <a:rPr lang="he-IL" sz="2000" i="1" dirty="0">
                <a:latin typeface="David" panose="020E0502060401010101" pitchFamily="34" charset="-79"/>
                <a:cs typeface="David" panose="020E0502060401010101" pitchFamily="34" charset="-79"/>
              </a:rPr>
              <a:t>תושב ישראל</a:t>
            </a:r>
          </a:p>
          <a:p>
            <a:pPr marL="0" indent="0">
              <a:spcBef>
                <a:spcPts val="600"/>
              </a:spcBef>
              <a:buNone/>
            </a:pPr>
            <a:r>
              <a:rPr lang="he-IL" sz="2000" i="1" dirty="0">
                <a:latin typeface="David" panose="020E0502060401010101" pitchFamily="34" charset="-79"/>
                <a:cs typeface="David" panose="020E0502060401010101" pitchFamily="34" charset="-79"/>
              </a:rPr>
              <a:t>מלאו לבקש 20 שנה ועדין לא הגיע לגיל 67.</a:t>
            </a:r>
          </a:p>
          <a:p>
            <a:pPr marL="0" indent="0">
              <a:spcBef>
                <a:spcPts val="600"/>
              </a:spcBef>
              <a:buNone/>
            </a:pPr>
            <a:r>
              <a:rPr lang="he-IL" sz="2000" i="1" dirty="0">
                <a:latin typeface="David" panose="020E0502060401010101" pitchFamily="34" charset="-79"/>
                <a:cs typeface="David" panose="020E0502060401010101" pitchFamily="34" charset="-79"/>
              </a:rPr>
              <a:t>התייצבות בשירות התעסוקה</a:t>
            </a:r>
          </a:p>
          <a:p>
            <a:pPr marL="0" indent="0">
              <a:spcBef>
                <a:spcPts val="600"/>
              </a:spcBef>
              <a:buNone/>
            </a:pPr>
            <a:r>
              <a:rPr lang="he-IL" sz="2000" i="1" dirty="0">
                <a:latin typeface="David" panose="020E0502060401010101" pitchFamily="34" charset="-79"/>
                <a:cs typeface="David" panose="020E0502060401010101" pitchFamily="34" charset="-79"/>
              </a:rPr>
              <a:t>תקופת אכשרה</a:t>
            </a:r>
          </a:p>
          <a:p>
            <a:pPr marL="0" indent="0">
              <a:spcBef>
                <a:spcPts val="600"/>
              </a:spcBef>
              <a:buNone/>
            </a:pPr>
            <a:r>
              <a:rPr lang="he-IL" sz="2000" i="1" dirty="0">
                <a:latin typeface="David" panose="020E0502060401010101" pitchFamily="34" charset="-79"/>
                <a:cs typeface="David" panose="020E0502060401010101" pitchFamily="34" charset="-79"/>
              </a:rPr>
              <a:t>הפסקת עבודה </a:t>
            </a:r>
          </a:p>
          <a:p>
            <a:pPr marL="0" indent="0">
              <a:buNone/>
            </a:pPr>
            <a:r>
              <a:rPr lang="he-IL" sz="2600" b="1" u="sng" dirty="0">
                <a:latin typeface="David" panose="020E0502060401010101" pitchFamily="34" charset="-79"/>
                <a:cs typeface="David" panose="020E0502060401010101" pitchFamily="34" charset="-79"/>
              </a:rPr>
              <a:t>חשוב</a:t>
            </a:r>
          </a:p>
          <a:p>
            <a:pPr marL="0" indent="0">
              <a:buNone/>
            </a:pPr>
            <a:r>
              <a:rPr lang="he-IL" sz="2000" i="1" dirty="0">
                <a:latin typeface="David" panose="020E0502060401010101" pitchFamily="34" charset="-79"/>
                <a:cs typeface="David" panose="020E0502060401010101" pitchFamily="34" charset="-79"/>
              </a:rPr>
              <a:t>ע"פ צו הביטוח הלאומי חלה על מקבל  שירותים חלה החובה לשלם דמי ביטוח לאומי למורה דרך (ללא רכב אשכול) . ככל ולא שולמו דמי </a:t>
            </a:r>
            <a:r>
              <a:rPr lang="he-IL" sz="2000" i="1" dirty="0" err="1">
                <a:latin typeface="David" panose="020E0502060401010101" pitchFamily="34" charset="-79"/>
                <a:cs typeface="David" panose="020E0502060401010101" pitchFamily="34" charset="-79"/>
              </a:rPr>
              <a:t>המל"ל</a:t>
            </a:r>
            <a:r>
              <a:rPr lang="he-IL" sz="2000" i="1" dirty="0">
                <a:latin typeface="David" panose="020E0502060401010101" pitchFamily="34" charset="-79"/>
                <a:cs typeface="David" panose="020E0502060401010101" pitchFamily="34" charset="-79"/>
              </a:rPr>
              <a:t> בגין התקופה יפנה </a:t>
            </a:r>
            <a:r>
              <a:rPr lang="he-IL" sz="2000" i="1" dirty="0" err="1">
                <a:latin typeface="David" panose="020E0502060401010101" pitchFamily="34" charset="-79"/>
                <a:cs typeface="David" panose="020E0502060401010101" pitchFamily="34" charset="-79"/>
              </a:rPr>
              <a:t>המל"ל</a:t>
            </a:r>
            <a:r>
              <a:rPr lang="he-IL" sz="2000" i="1" dirty="0">
                <a:latin typeface="David" panose="020E0502060401010101" pitchFamily="34" charset="-79"/>
                <a:cs typeface="David" panose="020E0502060401010101" pitchFamily="34" charset="-79"/>
              </a:rPr>
              <a:t> למשלם בדרישה לתשלום דמי הביטוח.</a:t>
            </a:r>
          </a:p>
          <a:p>
            <a:pPr marL="0" indent="0">
              <a:buNone/>
            </a:pPr>
            <a:endParaRPr lang="he-IL" sz="2000" dirty="0">
              <a:latin typeface="David" panose="020E0502060401010101" pitchFamily="34" charset="-79"/>
              <a:cs typeface="David" panose="020E0502060401010101" pitchFamily="34" charset="-79"/>
            </a:endParaRPr>
          </a:p>
          <a:p>
            <a:pPr marL="0" indent="0">
              <a:spcBef>
                <a:spcPts val="600"/>
              </a:spcBef>
              <a:buNone/>
            </a:pPr>
            <a:endParaRPr lang="he-IL" sz="2000" i="1" dirty="0">
              <a:latin typeface="David" panose="020E0502060401010101" pitchFamily="34" charset="-79"/>
              <a:cs typeface="David" panose="020E0502060401010101" pitchFamily="34" charset="-79"/>
            </a:endParaRPr>
          </a:p>
          <a:p>
            <a:pPr marL="0" indent="0">
              <a:spcBef>
                <a:spcPts val="600"/>
              </a:spcBef>
              <a:buNone/>
            </a:pPr>
            <a:endParaRPr lang="he-IL" sz="2400" b="1" u="sng" dirty="0">
              <a:latin typeface="David" panose="020E0502060401010101" pitchFamily="34" charset="-79"/>
              <a:cs typeface="David" panose="020E0502060401010101" pitchFamily="34" charset="-79"/>
            </a:endParaRPr>
          </a:p>
          <a:p>
            <a:pPr marL="0" indent="0">
              <a:spcBef>
                <a:spcPts val="600"/>
              </a:spcBef>
              <a:buNone/>
            </a:pPr>
            <a:endParaRPr lang="he-IL" sz="2200" i="1" dirty="0">
              <a:latin typeface="David" panose="020E0502060401010101" pitchFamily="34" charset="-79"/>
              <a:cs typeface="David" panose="020E0502060401010101" pitchFamily="34" charset="-79"/>
            </a:endParaRPr>
          </a:p>
          <a:p>
            <a:pPr>
              <a:spcBef>
                <a:spcPts val="600"/>
              </a:spcBef>
            </a:pPr>
            <a:endParaRPr lang="he-IL" sz="2200"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6870255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TM02900720[[fn=אינטגרל]]</Template>
  <TotalTime>1984</TotalTime>
  <Words>1141</Words>
  <Application>Microsoft Office PowerPoint</Application>
  <PresentationFormat>מסך רחב</PresentationFormat>
  <Paragraphs>133</Paragraphs>
  <Slides>12</Slides>
  <Notes>8</Notes>
  <HiddenSlides>0</HiddenSlides>
  <MMClips>0</MMClips>
  <ScaleCrop>false</ScaleCrop>
  <HeadingPairs>
    <vt:vector size="6" baseType="variant">
      <vt:variant>
        <vt:lpstr>גופנים בשימוש</vt:lpstr>
      </vt:variant>
      <vt:variant>
        <vt:i4>5</vt:i4>
      </vt:variant>
      <vt:variant>
        <vt:lpstr>ערכת נושא</vt:lpstr>
      </vt:variant>
      <vt:variant>
        <vt:i4>4</vt:i4>
      </vt:variant>
      <vt:variant>
        <vt:lpstr>כותרות שקופיות</vt:lpstr>
      </vt:variant>
      <vt:variant>
        <vt:i4>12</vt:i4>
      </vt:variant>
    </vt:vector>
  </HeadingPairs>
  <TitlesOfParts>
    <vt:vector size="21" baseType="lpstr">
      <vt:lpstr>Arial</vt:lpstr>
      <vt:lpstr>Calibri</vt:lpstr>
      <vt:lpstr>Calibri Light</vt:lpstr>
      <vt:lpstr>David</vt:lpstr>
      <vt:lpstr>Wingdings 2</vt:lpstr>
      <vt:lpstr>HDOfficeLightV0</vt:lpstr>
      <vt:lpstr>1_HDOfficeLightV0</vt:lpstr>
      <vt:lpstr>2_HDOfficeLightV0</vt:lpstr>
      <vt:lpstr>3_HDOfficeLightV0</vt:lpstr>
      <vt:lpstr>מצגת של PowerPoint‏</vt:lpstr>
      <vt:lpstr>1. קרן ייעודית לעסקים לסיוע בהתמודדות בקושי תזרימי.  2.מענק לעוסקים.  3. סיוע תזרימי לעסק.  4. מענק הסתגלות לבני 67.  5. דמי אבטלה למורי דרך.  6. דחיית תשלומי הלוואות משכנתא.  7. זקיפת שווי רכב לעובדים בחל"ת.  </vt:lpstr>
      <vt:lpstr>קרן ייעודית לעסקים לסיוע בקושי תזרימי בעקבות משבר הקורונה</vt:lpstr>
      <vt:lpstr>קרן ייעודית לעסקים לסיוע בקושי תזרימי בעקבות משבר הקורונה – המשך  תנאי סף   * העסק רשום בישראל  - עוסק פטור, עוסק מורשה, חברה בע"מ, שותפות, אגודה שיתופית או עמותה.  * המחזור הכספי בשנת 2019 הינו עד 400 מלש"ח. לחברות בעלות מחזור כספי גדול יותר ישנה קרן נפרדת  * העסק נקלע לקושי תזרימי בעקבות התפשטות הנגיף.  דגשים * אין צורך בתוכנית עסקית. * אין גוף מתאם. * אין עמלות.  רוצו לקחת את הכסף  </vt:lpstr>
      <vt:lpstr>מענק לעצמאים לתקופת הקורונה </vt:lpstr>
      <vt:lpstr>סיוע תזרימי לעסקת על ידי דחיית  / ויתור על תשלומים</vt:lpstr>
      <vt:lpstr>מענק הסתגלות לבני 67 ומעלה</vt:lpstr>
      <vt:lpstr>מענק הסתגלות לבני 67 ומעלה - המשך</vt:lpstr>
      <vt:lpstr>דמי אבטלה למורי דרך</vt:lpstr>
      <vt:lpstr>דחיית תשלומי הלוואות משכנתא</vt:lpstr>
      <vt:lpstr>זקיפת שווי רכב לעובדים בתקופת חל"ת</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gd-cpa-bookiping</dc:creator>
  <cp:lastModifiedBy>user</cp:lastModifiedBy>
  <cp:revision>168</cp:revision>
  <dcterms:created xsi:type="dcterms:W3CDTF">2019-01-06T13:16:48Z</dcterms:created>
  <dcterms:modified xsi:type="dcterms:W3CDTF">2020-04-06T10:12:42Z</dcterms:modified>
</cp:coreProperties>
</file>