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3" r:id="rId1"/>
    <p:sldMasterId id="2147483765" r:id="rId2"/>
    <p:sldMasterId id="2147483777" r:id="rId3"/>
    <p:sldMasterId id="2147483789" r:id="rId4"/>
  </p:sldMasterIdLst>
  <p:notesMasterIdLst>
    <p:notesMasterId r:id="rId17"/>
  </p:notesMasterIdLst>
  <p:sldIdLst>
    <p:sldId id="256" r:id="rId5"/>
    <p:sldId id="268" r:id="rId6"/>
    <p:sldId id="257" r:id="rId7"/>
    <p:sldId id="285" r:id="rId8"/>
    <p:sldId id="269" r:id="rId9"/>
    <p:sldId id="284" r:id="rId10"/>
    <p:sldId id="277" r:id="rId11"/>
    <p:sldId id="286" r:id="rId12"/>
    <p:sldId id="287" r:id="rId13"/>
    <p:sldId id="288" r:id="rId14"/>
    <p:sldId id="28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1C4"/>
    <a:srgbClr val="13578F"/>
    <a:srgbClr val="092943"/>
    <a:srgbClr val="2F7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6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9D1C48-1148-43CA-B712-283BF15AF72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7BD951-B8E1-4D26-96B4-4DA2361EF7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37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17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8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917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8302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9349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BD951-B8E1-4D26-96B4-4DA2361EF772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26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314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502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2889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8430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998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083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8843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42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1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1604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932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19445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74314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58279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4530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33694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0652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6873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3013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34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2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46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02958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5777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105772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406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10322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5842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68701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12283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272341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459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7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980593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89388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76754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8549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7823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6528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3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74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3826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49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19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72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608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35D161-02B4-4B6A-901D-0C28E2E90CC6}" type="datetimeFigureOut">
              <a:rPr lang="he-IL" smtClean="0"/>
              <a:t>ו'/אייר/תש"ף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DE0F-DE09-4A99-9843-C5B5E872F9E9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375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F1AF08F2-6DAC-4101-8CB8-B71E3D05A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44" y="-106570"/>
            <a:ext cx="8680146" cy="5040000"/>
          </a:xfrm>
          <a:prstGeom prst="rect">
            <a:avLst/>
          </a:prstGeom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E5DF0552-5DFE-43E3-8F29-58470862960B}"/>
              </a:ext>
            </a:extLst>
          </p:cNvPr>
          <p:cNvSpPr txBox="1">
            <a:spLocks/>
          </p:cNvSpPr>
          <p:nvPr/>
        </p:nvSpPr>
        <p:spPr>
          <a:xfrm>
            <a:off x="1295400" y="322382"/>
            <a:ext cx="9601200" cy="6636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1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מענק לעצמאים ובעלי שליטה </a:t>
            </a:r>
          </a:p>
          <a:p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מענק השתתפות בהוצאות קבועות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C865D-18FB-4CAD-8884-5C854EE1E886}"/>
              </a:ext>
            </a:extLst>
          </p:cNvPr>
          <p:cNvSpPr txBox="1"/>
          <p:nvPr/>
        </p:nvSpPr>
        <p:spPr>
          <a:xfrm>
            <a:off x="8210550" y="5325539"/>
            <a:ext cx="32830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Office: </a:t>
            </a:r>
            <a:r>
              <a:rPr lang="he-IL" dirty="0"/>
              <a:t> 077-4455455</a:t>
            </a:r>
          </a:p>
          <a:p>
            <a:r>
              <a:rPr lang="en-US" dirty="0"/>
              <a:t>Dvir@gd-cpa.co.il  </a:t>
            </a:r>
          </a:p>
          <a:p>
            <a:endParaRPr lang="he-IL" dirty="0"/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21BF87FA-7B35-4680-9A55-AE0AC0B43C32}"/>
              </a:ext>
            </a:extLst>
          </p:cNvPr>
          <p:cNvSpPr/>
          <p:nvPr/>
        </p:nvSpPr>
        <p:spPr>
          <a:xfrm>
            <a:off x="1472333" y="5348929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27 אפריל 2020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FB221B38-37CB-4915-BE58-E6552D4B624A}"/>
              </a:ext>
            </a:extLst>
          </p:cNvPr>
          <p:cNvSpPr/>
          <p:nvPr/>
        </p:nvSpPr>
        <p:spPr>
          <a:xfrm>
            <a:off x="1367162" y="4702598"/>
            <a:ext cx="9089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1200" dirty="0">
                <a:solidFill>
                  <a:srgbClr val="2222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להסתמך על תוכן מסמך זה ו/או לעשות זו שימוש כלשהו מבלי לקבל את עצה מקצועית  מתאימה שכן מטרת מסמך זה הינה להסב את תשומת הלב לאמור זה  </a:t>
            </a:r>
          </a:p>
          <a:p>
            <a:pPr algn="r"/>
            <a:r>
              <a:rPr lang="he-IL" sz="1200" dirty="0">
                <a:solidFill>
                  <a:srgbClr val="2222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לפרסם תוכן ו/ או חלק מסמך זה ללא קבלת הסכמה בכתב מאת  משרד </a:t>
            </a:r>
            <a:r>
              <a:rPr lang="he-IL" sz="1200" dirty="0" err="1">
                <a:solidFill>
                  <a:srgbClr val="2222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גינזבורג</a:t>
            </a:r>
            <a:r>
              <a:rPr lang="he-IL" sz="1200" dirty="0">
                <a:solidFill>
                  <a:srgbClr val="2222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רואי חשבון</a:t>
            </a:r>
            <a:endParaRPr lang="he-IL" sz="1200" b="0" i="0" dirty="0">
              <a:solidFill>
                <a:srgbClr val="222222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BC4FCA7-CBB2-4CC2-ACC5-1BE5A0733DF5}"/>
              </a:ext>
            </a:extLst>
          </p:cNvPr>
          <p:cNvSpPr txBox="1"/>
          <p:nvPr/>
        </p:nvSpPr>
        <p:spPr>
          <a:xfrm>
            <a:off x="1734844" y="3902379"/>
            <a:ext cx="8446846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לשאלות נוספות  / קבלת עדכונים נוספים ותיאום פגישת ייעוץ אישית</a:t>
            </a:r>
          </a:p>
          <a:p>
            <a:pPr algn="ctr" rtl="1"/>
            <a:r>
              <a:rPr lang="en-US" sz="4000" b="1" dirty="0"/>
              <a:t>    </a:t>
            </a:r>
            <a:r>
              <a:rPr lang="he-IL" sz="4000" b="1" dirty="0"/>
              <a:t> 052-5665664  </a:t>
            </a:r>
            <a:r>
              <a:rPr lang="en-US" sz="4000" b="1" dirty="0"/>
              <a:t>  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0563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76859"/>
            <a:ext cx="11431817" cy="438150"/>
          </a:xfrm>
        </p:spPr>
        <p:txBody>
          <a:bodyPr>
            <a:noAutofit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לעסקים פיצוי על אובדן הכנסות  - בעלי מחזור הכנסות 1,500,000 ₪ ועד 20,000,000 ₪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BB6DDD6D-C67B-4C6F-B2D4-F46B18D775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7049" y="878888"/>
                <a:ext cx="11305342" cy="5164103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2400" b="1" u="sng" dirty="0">
                    <a:latin typeface="David" panose="020E0502060401010101" pitchFamily="34" charset="-79"/>
                    <a:cs typeface="David" panose="020E0502060401010101" pitchFamily="34" charset="-79"/>
                  </a:rPr>
                  <a:t>הגדרות כלליות - המשך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1900" b="1" dirty="0">
                    <a:latin typeface="David" panose="020E0502060401010101" pitchFamily="34" charset="-79"/>
                    <a:cs typeface="David" panose="020E0502060401010101" pitchFamily="34" charset="-79"/>
                  </a:rPr>
                  <a:t>שיעור משלים הוצאות נחסכות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30% או שיעור משלים הוצאה, </a:t>
                </a:r>
                <a:r>
                  <a:rPr lang="he-IL" sz="1900" b="1" dirty="0">
                    <a:latin typeface="David" panose="020E0502060401010101" pitchFamily="34" charset="-79"/>
                    <a:cs typeface="David" panose="020E0502060401010101" pitchFamily="34" charset="-79"/>
                  </a:rPr>
                  <a:t>הנמוך מבניהם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he-IL" sz="1900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שיעור משלים הוצאה= </a:t>
                </a:r>
                <a14:m>
                  <m:oMath xmlns:m="http://schemas.openxmlformats.org/officeDocument/2006/math">
                    <m:r>
                      <a:rPr lang="he-IL" sz="1900" b="0" i="1" smtClean="0">
                        <a:latin typeface="Cambria Math" panose="02040503050406030204" pitchFamily="18" charset="0"/>
                        <a:cs typeface="David" panose="020E0502060401010101" pitchFamily="34" charset="-79"/>
                      </a:rPr>
                      <m:t>1</m:t>
                    </m:r>
                    <m:r>
                      <a:rPr lang="he-IL" sz="1900" b="0" i="1" smtClean="0">
                        <a:latin typeface="Cambria Math" panose="02040503050406030204" pitchFamily="18" charset="0"/>
                        <a:cs typeface="David" panose="020E0502060401010101" pitchFamily="34" charset="-79"/>
                      </a:rPr>
                      <m:t>−</m:t>
                    </m:r>
                    <m:f>
                      <m:fPr>
                        <m:ctrlP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</m:ctrlPr>
                      </m:fPr>
                      <m:num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( .</m:t>
                        </m:r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09</m:t>
                        </m:r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∗</m:t>
                        </m:r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2019</m:t>
                        </m:r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 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תשומות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+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נחסכות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 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שכר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 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הוצאות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)</m:t>
                        </m:r>
                      </m:num>
                      <m:den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2019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 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מחזור</m:t>
                        </m:r>
                      </m:den>
                    </m:f>
                  </m:oMath>
                </a14:m>
                <a:endParaRPr lang="he-IL" sz="1900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he-IL" sz="1900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2400" b="1" u="sng" dirty="0">
                    <a:latin typeface="David" panose="020E0502060401010101" pitchFamily="34" charset="-79"/>
                    <a:cs typeface="David" panose="020E0502060401010101" pitchFamily="34" charset="-79"/>
                  </a:rPr>
                  <a:t>שיעור הפיצוי המגיע בינו בהתאם לירידה במחזור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he-IL" sz="2200" i="1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>
                  <a:spcBef>
                    <a:spcPts val="600"/>
                  </a:spcBef>
                </a:pPr>
                <a:endParaRPr lang="he-IL" sz="2200" i="1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mc:Choice>
        <mc:Fallback xmlns="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BB6DDD6D-C67B-4C6F-B2D4-F46B18D775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7049" y="878888"/>
                <a:ext cx="11305342" cy="5164103"/>
              </a:xfrm>
              <a:blipFill>
                <a:blip r:embed="rId4"/>
                <a:stretch>
                  <a:fillRect t="-1535" r="-80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טבלה 5">
            <a:extLst>
              <a:ext uri="{FF2B5EF4-FFF2-40B4-BE49-F238E27FC236}">
                <a16:creationId xmlns:a16="http://schemas.microsoft.com/office/drawing/2014/main" id="{5BC016C5-E384-4096-8765-4079E7C11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61716"/>
              </p:ext>
            </p:extLst>
          </p:nvPr>
        </p:nvGraphicFramePr>
        <p:xfrm>
          <a:off x="4399720" y="3917563"/>
          <a:ext cx="748267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41335">
                  <a:extLst>
                    <a:ext uri="{9D8B030D-6E8A-4147-A177-3AD203B41FA5}">
                      <a16:colId xmlns:a16="http://schemas.microsoft.com/office/drawing/2014/main" val="3643955430"/>
                    </a:ext>
                  </a:extLst>
                </a:gridCol>
                <a:gridCol w="3741335">
                  <a:extLst>
                    <a:ext uri="{9D8B030D-6E8A-4147-A177-3AD203B41FA5}">
                      <a16:colId xmlns:a16="http://schemas.microsoft.com/office/drawing/2014/main" val="539608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u="sng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שיעור הירידה במחזור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u="sng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% הפיצוי המגיע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94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0-25%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6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25-40%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19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41-60%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0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61-80%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7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81-100%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943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420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190500"/>
            <a:ext cx="9601200" cy="438150"/>
          </a:xfrm>
        </p:spPr>
        <p:txBody>
          <a:bodyPr>
            <a:normAutofit fontScale="90000"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לעסקים פיצוי על אובדן הכנסות  - בעלי מחזור הכנסות 1,500,000 ₪ ועד 20,000,000 ₪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BB6DDD6D-C67B-4C6F-B2D4-F46B18D775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7049" y="878888"/>
                <a:ext cx="11305342" cy="545565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sz="31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דוגמה:</a:t>
                </a:r>
              </a:p>
              <a:p>
                <a:pPr marL="0" indent="0">
                  <a:buNone/>
                </a:pPr>
                <a:r>
                  <a:rPr lang="he-IL" sz="1900" b="1" u="sng" dirty="0">
                    <a:latin typeface="David" panose="020E0502060401010101" pitchFamily="34" charset="-79"/>
                    <a:cs typeface="David" panose="020E0502060401010101" pitchFamily="34" charset="-79"/>
                  </a:rPr>
                  <a:t>שלב ראשון:</a:t>
                </a:r>
              </a:p>
              <a:p>
                <a:pPr marL="0" indent="0"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מחזור פעילות בשנת 2019 – 10,500,000 ₪;</a:t>
                </a:r>
              </a:p>
              <a:p>
                <a:pPr marL="0" indent="0"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תשומות 2019 – 6,100,000 ₪;</a:t>
                </a:r>
              </a:p>
              <a:p>
                <a:pPr marL="0" indent="0"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מחזור בחודשים3-4.2019 – 1,600,000 ₪;</a:t>
                </a:r>
              </a:p>
              <a:p>
                <a:pPr marL="0" indent="0"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מחזור בחודשים 3-4.2020 – 310,000 ₪;</a:t>
                </a:r>
              </a:p>
              <a:p>
                <a:pPr marL="0" indent="0"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הוצאות שכר נחסכות בתקופת </a:t>
                </a:r>
                <a:r>
                  <a:rPr lang="he-IL" sz="1900" dirty="0" err="1">
                    <a:latin typeface="David" panose="020E0502060401010101" pitchFamily="34" charset="-79"/>
                    <a:cs typeface="David" panose="020E0502060401010101" pitchFamily="34" charset="-79"/>
                  </a:rPr>
                  <a:t>החל"ת</a:t>
                </a: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 – 500,000 ₪; שנתי 3,000,000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0.2= </a:t>
                </a:r>
                <a14:m>
                  <m:oMath xmlns:m="http://schemas.openxmlformats.org/officeDocument/2006/math">
                    <m:r>
                      <a:rPr lang="he-IL" sz="1900" i="1">
                        <a:latin typeface="Cambria Math" panose="02040503050406030204" pitchFamily="18" charset="0"/>
                        <a:cs typeface="David" panose="020E0502060401010101" pitchFamily="34" charset="-79"/>
                      </a:rPr>
                      <m:t>1</m:t>
                    </m:r>
                    <m:r>
                      <a:rPr lang="he-IL" sz="1900" i="1">
                        <a:latin typeface="Cambria Math" panose="02040503050406030204" pitchFamily="18" charset="0"/>
                        <a:cs typeface="David" panose="020E0502060401010101" pitchFamily="34" charset="-79"/>
                      </a:rPr>
                      <m:t>−</m:t>
                    </m:r>
                    <m:f>
                      <m:fPr>
                        <m:ctrlP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</m:ctrlPr>
                      </m:fPr>
                      <m:num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( .</m:t>
                        </m:r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09</m:t>
                        </m:r>
                        <m:r>
                          <a:rPr lang="en-US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∗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6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,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100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,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000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+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3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,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000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,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000</m:t>
                        </m:r>
                        <m:r>
                          <a:rPr lang="he-IL" sz="19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)</m:t>
                        </m:r>
                      </m:num>
                      <m:den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10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,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500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,</m:t>
                        </m:r>
                        <m:r>
                          <a:rPr lang="he-IL" sz="1900" b="0" i="1" smtClean="0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000</m:t>
                        </m:r>
                      </m:den>
                    </m:f>
                  </m:oMath>
                </a14:m>
                <a:endParaRPr lang="he-IL" sz="1900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1900" dirty="0">
                    <a:latin typeface="David" panose="020E0502060401010101" pitchFamily="34" charset="-79"/>
                    <a:cs typeface="David" panose="020E0502060401010101" pitchFamily="34" charset="-79"/>
                  </a:rPr>
                  <a:t>20%&lt;30% וע"כ יחושב שיעור משלים ההוצאה הנחסך 20%.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1900" b="1" u="sng" dirty="0">
                    <a:latin typeface="David" panose="020E0502060401010101" pitchFamily="34" charset="-79"/>
                    <a:cs typeface="David" panose="020E0502060401010101" pitchFamily="34" charset="-79"/>
                  </a:rPr>
                  <a:t>שלב שני: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2200" i="1" dirty="0">
                    <a:latin typeface="David" panose="020E0502060401010101" pitchFamily="34" charset="-79"/>
                    <a:cs typeface="David" panose="020E0502060401010101" pitchFamily="34" charset="-79"/>
                  </a:rPr>
                  <a:t>שיעור ירידת המחזור בחודשים 3-4.2020 בייחס ל 3-4.2019 הינו 80.7% ולכן הפיצוי הוא 50%.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he-IL" sz="2200" b="1" i="1" dirty="0">
                    <a:highlight>
                      <a:srgbClr val="FFFF00"/>
                    </a:highlight>
                    <a:latin typeface="David" panose="020E0502060401010101" pitchFamily="34" charset="-79"/>
                    <a:cs typeface="David" panose="020E0502060401010101" pitchFamily="34" charset="-79"/>
                  </a:rPr>
                  <a:t>סכום הפיצוי המגיע  הינו 50%*20%*1,600,000=160,000 ש"ח</a:t>
                </a:r>
              </a:p>
              <a:p>
                <a:pPr>
                  <a:spcBef>
                    <a:spcPts val="600"/>
                  </a:spcBef>
                </a:pPr>
                <a:endParaRPr lang="he-IL" sz="2200" b="1" i="1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mc:Choice>
        <mc:Fallback xmlns="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BB6DDD6D-C67B-4C6F-B2D4-F46B18D775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7049" y="878888"/>
                <a:ext cx="11305342" cy="5455651"/>
              </a:xfrm>
              <a:blipFill>
                <a:blip r:embed="rId4"/>
                <a:stretch>
                  <a:fillRect t="-2123" r="-12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9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D34AAAF7-E504-4A28-A8E6-BB60F9BB6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364" y="1162385"/>
            <a:ext cx="8647272" cy="5020912"/>
          </a:xfrm>
          <a:prstGeom prst="rect">
            <a:avLst/>
          </a:prstGeom>
        </p:spPr>
      </p:pic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7ACA8CB-E571-4934-903E-4F8E8D42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703"/>
            <a:ext cx="1051560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5400" b="1" dirty="0">
                <a:solidFill>
                  <a:srgbClr val="0929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תודה על ההקשבה!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4F6FE497-9F0D-46E7-BCAF-2433F3AE753C}"/>
              </a:ext>
            </a:extLst>
          </p:cNvPr>
          <p:cNvSpPr txBox="1"/>
          <p:nvPr/>
        </p:nvSpPr>
        <p:spPr>
          <a:xfrm>
            <a:off x="472735" y="4772285"/>
            <a:ext cx="11246529" cy="22775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3200" dirty="0"/>
          </a:p>
          <a:p>
            <a:pPr algn="ctr"/>
            <a:r>
              <a:rPr lang="he-IL" sz="3200" dirty="0"/>
              <a:t>לשאלות נוספות  / קבלת עדכונים נוספים ותיאום פגישת ייעוץ אישית</a:t>
            </a:r>
          </a:p>
          <a:p>
            <a:pPr algn="ctr" rtl="1"/>
            <a:r>
              <a:rPr lang="en-US" sz="6000" b="1" dirty="0"/>
              <a:t>    </a:t>
            </a:r>
            <a:r>
              <a:rPr lang="he-IL" sz="6000" b="1" dirty="0"/>
              <a:t> 052-5665664  </a:t>
            </a:r>
            <a:r>
              <a:rPr lang="en-US" sz="6000" b="1" dirty="0"/>
              <a:t>  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590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30DFD5-D467-43C6-A68D-7A679383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084" y="443740"/>
            <a:ext cx="10515600" cy="4811841"/>
          </a:xfrm>
        </p:spPr>
        <p:txBody>
          <a:bodyPr>
            <a:normAutofit/>
          </a:bodyPr>
          <a:lstStyle/>
          <a:p>
            <a:pPr algn="r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1. מענק לעצמאים;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2. מענק לבעלי שליטה בחברות מעטים;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3. מענק פיצוי על הוצאות קבועות;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96972491-45F6-4B47-BF99-743F120AD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7679"/>
            <a:ext cx="5256583" cy="2880321"/>
          </a:xfrm>
          <a:prstGeom prst="rect">
            <a:avLst/>
          </a:prstGeom>
        </p:spPr>
      </p:pic>
      <p:pic>
        <p:nvPicPr>
          <p:cNvPr id="9" name="Picture 10" descr="תוצאת תמונה עבור כסף">
            <a:extLst>
              <a:ext uri="{FF2B5EF4-FFF2-40B4-BE49-F238E27FC236}">
                <a16:creationId xmlns:a16="http://schemas.microsoft.com/office/drawing/2014/main" id="{0E2C4772-CA87-47A2-B3BA-5F9A2A387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7360" y="4359832"/>
            <a:ext cx="2094408" cy="2116014"/>
          </a:xfrm>
          <a:prstGeom prst="rect">
            <a:avLst/>
          </a:prstGeom>
          <a:noFill/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0ECE1875-C0FC-4E6F-B4E2-55BD0BC2BB96}"/>
              </a:ext>
            </a:extLst>
          </p:cNvPr>
          <p:cNvSpPr/>
          <p:nvPr/>
        </p:nvSpPr>
        <p:spPr>
          <a:xfrm>
            <a:off x="3573556" y="450158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מענק לעצמאים ובעלי שליטה </a:t>
            </a: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מענק השתתפות בהוצאות קבועות</a:t>
            </a:r>
          </a:p>
        </p:txBody>
      </p:sp>
    </p:spTree>
    <p:extLst>
      <p:ext uri="{BB962C8B-B14F-4D97-AF65-F5344CB8AC3E}">
        <p14:creationId xmlns:p14="http://schemas.microsoft.com/office/powerpoint/2010/main" val="33906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190500"/>
            <a:ext cx="9601200" cy="438150"/>
          </a:xfrm>
        </p:spPr>
        <p:txBody>
          <a:bodyPr>
            <a:normAutofit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לעצמאים  - פעימה שניה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6DDD6D-C67B-4C6F-B2D4-F46B18D7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878888"/>
            <a:ext cx="11305342" cy="45542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sz="31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תנאי זכאות: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שנת לידה 1999 או קודם לכן (בן 20 ומעלה);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עוסק הפעיל מיום 1.10.2019 ועד ליום 29.2.2020;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הגשת דוח שנתי למס הכנסה לשנת 2018. לעסק חדש הוגש דוח לשנת 2019;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הגשת דוח תקופתי למע"מ או הצהרת עוסק פטור;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הכנסתו החודשית הממוצעת מעסק עולה על 714 ₪;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הכנסתו החייבת לשנת 2018 אינה עולה על 1,000,000.הכנסה שאינה מיגיע אישית תתחלק בין בני זוג (כולל ידועים בציבור);</a:t>
            </a:r>
          </a:p>
          <a:p>
            <a:pPr>
              <a:spcBef>
                <a:spcPts val="600"/>
              </a:spcBef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הצהרה על ירידה של 25% לפחות במחזור הפעילות בחודשים מרץ- יוני  2020 בהשוואה לחודשים הללו בשנת 2019, לעסק שהוקם לאחר 1.3.2019 יעשה חישוב ממוצע ומוכפל ב 4.</a:t>
            </a:r>
          </a:p>
          <a:p>
            <a:pPr marL="0" indent="0">
              <a:buNone/>
            </a:pPr>
            <a:r>
              <a:rPr lang="he-IL" sz="31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תהליך הגשת הבקשה: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 * </a:t>
            </a: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כניסה לאזור האישי באתר רשות המיסים.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900" i="1" dirty="0">
                <a:latin typeface="David" panose="020E0502060401010101" pitchFamily="34" charset="-79"/>
                <a:cs typeface="David" panose="020E0502060401010101" pitchFamily="34" charset="-79"/>
              </a:rPr>
              <a:t>יש לוודא נכונות פרטי חן הבנק. אם הפרטים אינם נכונים יש תחילה לעדכן את פרטי הבנק ואז להגיש את הבקשה.</a:t>
            </a: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3100" b="1" u="sng" dirty="0">
                <a:latin typeface="David" panose="020E0502060401010101" pitchFamily="34" charset="-79"/>
                <a:cs typeface="David" panose="020E0502060401010101" pitchFamily="34" charset="-79"/>
              </a:rPr>
              <a:t>חשוב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3400" i="1" dirty="0">
                <a:latin typeface="David" panose="020E0502060401010101" pitchFamily="34" charset="-79"/>
                <a:cs typeface="David" panose="020E0502060401010101" pitchFamily="34" charset="-79"/>
              </a:rPr>
              <a:t>* ניתן להגיש את הבקשה בתוך 70 יום מיום 3.5.2020 עד ליום 12.7.2020.</a:t>
            </a: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600"/>
              </a:spcBef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9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190500"/>
            <a:ext cx="9601200" cy="438150"/>
          </a:xfrm>
        </p:spPr>
        <p:txBody>
          <a:bodyPr>
            <a:normAutofit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לבעלי שליטה בחברת מעטים  - פעימה שניה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6DDD6D-C67B-4C6F-B2D4-F46B18D7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878888"/>
            <a:ext cx="11305342" cy="564520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sz="4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תנאי זכאות: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שנת לידה 1999 או קודם לכן (בן 20 ומעלה);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חברה פעילה מיום  </a:t>
            </a:r>
            <a:r>
              <a:rPr lang="he-IL" sz="3300" i="1" dirty="0" err="1">
                <a:latin typeface="David" panose="020E0502060401010101" pitchFamily="34" charset="-79"/>
                <a:cs typeface="David" panose="020E0502060401010101" pitchFamily="34" charset="-79"/>
              </a:rPr>
              <a:t>מיום</a:t>
            </a: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 1.9.2019 ועד למועד הגשת התביעה ומנהלת עסק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הגשת דוח שנתי למס הכנסה לחברה ולבעל השליטה לשנת 2018. לעסק חדש הוגש דוח לשנת 2019 וכן ספרי החברה קבילים;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הגשת דוח תקופתי למע"מ;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בעל השליטה מדווח לביטוח לאומי החל מיום 1.10.2019 ועד ליום 29.2.2020 כבעל שליטה ואינו זכאי לדמי אבטלה בגין עבודתו באותה חברה  מיום 1.10.2019 ועד ליום 30.4.2020;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הכנסתו החודשית הממוצעת מעסק עולה על 714 ₪;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הכנסתו החייבת של הנישום בצירוף חלק הכנתה החייבת של חברת המעטים הב הוא בעל שליטה, בהתאם לחלקו בחברה , אינה עולה על 1,000,000. הכנסה שאינה מיגיע אישית תתחלק בין בני זוג (כולל ידועים בציבור);</a:t>
            </a:r>
          </a:p>
          <a:p>
            <a:pPr>
              <a:spcBef>
                <a:spcPts val="600"/>
              </a:spcBef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הצהרה על ירידה של 25% לפחות במחזור הפעילות בחודשים מרץ- יוני  2020 בהשוואה לחודשים הללו בשנת 2019, לעסק שהוקם לאחר 1.3.2019 יעשה חישוב ממוצע ומוכפל ב 4;</a:t>
            </a:r>
          </a:p>
          <a:p>
            <a:pPr marL="0" indent="0">
              <a:buNone/>
            </a:pPr>
            <a:r>
              <a:rPr lang="he-IL" sz="35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תהליך הגשת הבקשה: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 * כניסה לאזור האישי באתר רשות המיסים.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יש לוודא נכונות פרטי חן הבנק. אם הפרטים אינם נכונים יש תחילה לעדכן את פרטי הבנק ואז להגיש את הבקשה.</a:t>
            </a: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3500" b="1" u="sng" dirty="0">
                <a:latin typeface="David" panose="020E0502060401010101" pitchFamily="34" charset="-79"/>
                <a:cs typeface="David" panose="020E0502060401010101" pitchFamily="34" charset="-79"/>
              </a:rPr>
              <a:t>חשוב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3300" i="1" dirty="0">
                <a:latin typeface="David" panose="020E0502060401010101" pitchFamily="34" charset="-79"/>
                <a:cs typeface="David" panose="020E0502060401010101" pitchFamily="34" charset="-79"/>
              </a:rPr>
              <a:t>* ניתן להגיש את הבקשה בתוך 70 יום מיום 3.5.2020 עד ליום 12.7.2020.</a:t>
            </a: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600"/>
              </a:spcBef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225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032028-95FA-4EB1-8425-31D0E4277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82" y="525558"/>
            <a:ext cx="10515600" cy="4978597"/>
          </a:xfrm>
        </p:spPr>
        <p:txBody>
          <a:bodyPr anchor="t">
            <a:normAutofit fontScale="90000"/>
          </a:bodyPr>
          <a:lstStyle/>
          <a:p>
            <a:pPr indent="0" algn="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he-IL" sz="27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לעצמאים ובעלי שליטה בחברת מעטים  - פעימה שניה</a:t>
            </a:r>
            <a:br>
              <a:rPr lang="he-IL" sz="27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7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חישוב סכום המענק</a:t>
            </a:r>
            <a:b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 70% מסכום ההכנסה הממוצעת החודשית מעסק, אך לא יותר מ 10,500 ₪;</a:t>
            </a: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 מי שהכנסתו מעל 15,000 ₪ ועד 40,000 ₪ סכום המענק 10,500 ₪;</a:t>
            </a: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 מי שהכנסתו החודשית עולה על 40,000 ₪, יופחת מסכום התקרה 17.3%  כפול סכום     החריגה;</a:t>
            </a: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 ההכנסה חייבת במס הכנסה;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u="sng" dirty="0">
                <a:latin typeface="David" panose="020E0502060401010101" pitchFamily="34" charset="-79"/>
                <a:cs typeface="David" panose="020E0502060401010101" pitchFamily="34" charset="-79"/>
              </a:rPr>
              <a:t>דוגמאות</a:t>
            </a:r>
            <a:br>
              <a:rPr lang="he-IL" sz="21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*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הכנסה של 5,000 ₪ תזכה במענק של 5,000*70% = 3,500 ₪;</a:t>
            </a: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 הכנסה ממוצעת של 50,000 ₪ בחודש  תזכה בתקרת מענק 10,500של  ₪;</a:t>
            </a: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הפחת 10,000 כפול 17.3% = 1,730 ₪;</a:t>
            </a:r>
            <a:b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סכום המענק 10,500-1,730= 8,770 ₪;</a:t>
            </a:r>
            <a:br>
              <a:rPr lang="he-IL" sz="27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9F33B070-AAA0-4AEC-A582-DD015903A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82" y="4322235"/>
            <a:ext cx="5256583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7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249B736-9399-49E4-BB41-C829D8684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71" y="0"/>
            <a:ext cx="10515600" cy="1325562"/>
          </a:xfrm>
        </p:spPr>
        <p:txBody>
          <a:bodyPr/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לעצמאים וחברות - פעימה שניה – </a:t>
            </a:r>
            <a:r>
              <a:rPr lang="he-IL" sz="24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תוספת לעסק קטן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1285F5-FC92-4832-8958-D296323ECF17}"/>
              </a:ext>
            </a:extLst>
          </p:cNvPr>
          <p:cNvSpPr txBox="1">
            <a:spLocks/>
          </p:cNvSpPr>
          <p:nvPr/>
        </p:nvSpPr>
        <p:spPr>
          <a:xfrm>
            <a:off x="549346" y="1151877"/>
            <a:ext cx="11305342" cy="45542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r>
              <a:rPr lang="he-IL" sz="2200" i="1" dirty="0">
                <a:latin typeface="David" panose="020E0502060401010101" pitchFamily="34" charset="-79"/>
                <a:cs typeface="David" panose="020E0502060401010101" pitchFamily="34" charset="-79"/>
              </a:rPr>
              <a:t>עצמאי שמחזור עסקאותיו החודשי עולה על 1,500 ₪ ועד 25,000 יקבלו תוספת מענק</a:t>
            </a: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תנאי זכאות:</a:t>
            </a:r>
          </a:p>
          <a:p>
            <a:pPr>
              <a:spcBef>
                <a:spcPts val="600"/>
              </a:spcBef>
            </a:pPr>
            <a:r>
              <a:rPr lang="he-IL" sz="1900" i="1" dirty="0">
                <a:latin typeface="David" panose="020E0502060401010101" pitchFamily="34" charset="-79"/>
                <a:cs typeface="David" panose="020E0502060401010101" pitchFamily="34" charset="-79"/>
              </a:rPr>
              <a:t>הצהרה על ירידה של 25% לפחות במחזור הפעילות בחודשים מרץ- אפריל   2020 בהשוואה לחודשים הללו בשנת 2019, לעסק שהוקם לאחר 1.3.2019 יעשה חישוב ממוצע ומוכפל ב 2.</a:t>
            </a:r>
          </a:p>
          <a:p>
            <a:pPr>
              <a:spcBef>
                <a:spcPts val="600"/>
              </a:spcBef>
            </a:pPr>
            <a:r>
              <a:rPr lang="he-IL" sz="1900" i="1" dirty="0">
                <a:latin typeface="David" panose="020E0502060401010101" pitchFamily="34" charset="-79"/>
                <a:cs typeface="David" panose="020E0502060401010101" pitchFamily="34" charset="-79"/>
              </a:rPr>
              <a:t>הגשת דוח תקופתי  למע"מ או הצהרת עסוק פטור;</a:t>
            </a:r>
          </a:p>
          <a:p>
            <a:pPr>
              <a:spcBef>
                <a:spcPts val="600"/>
              </a:spcBef>
            </a:pPr>
            <a:endParaRPr lang="he-IL" sz="19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סכום המענק</a:t>
            </a: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r>
              <a:rPr lang="he-IL" sz="1900" i="1" dirty="0">
                <a:latin typeface="David" panose="020E0502060401010101" pitchFamily="34" charset="-79"/>
                <a:cs typeface="David" panose="020E0502060401010101" pitchFamily="34" charset="-79"/>
              </a:rPr>
              <a:t>מחזור עסקאות בין 1,500 ₪ ל 8,333 ₪ - סך 700 ₪;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i="1" dirty="0">
                <a:latin typeface="David" panose="020E0502060401010101" pitchFamily="34" charset="-79"/>
                <a:cs typeface="David" panose="020E0502060401010101" pitchFamily="34" charset="-79"/>
              </a:rPr>
              <a:t>מחזור עסקאות בין 8,333 ₪ ל 16,667 ₪ - סך 1,875 ₪;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i="1" dirty="0">
                <a:latin typeface="David" panose="020E0502060401010101" pitchFamily="34" charset="-79"/>
                <a:cs typeface="David" panose="020E0502060401010101" pitchFamily="34" charset="-79"/>
              </a:rPr>
              <a:t>מחזור עסקאות בין 16,667 ₪ ל 25,000₪ - סך 3,025 ₪;</a:t>
            </a: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600"/>
              </a:spcBef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395E9B27-8DCF-4734-B37A-7368ACB01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0444"/>
            <a:ext cx="5256583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6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6" y="376859"/>
            <a:ext cx="11113765" cy="438150"/>
          </a:xfrm>
        </p:spPr>
        <p:txBody>
          <a:bodyPr>
            <a:noAutofit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לעסקים פיצוי על אובדן הכנסות  - בעלי מחזור הכנסות 300,001 ₪ ועד 1,500,000 ₪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6DDD6D-C67B-4C6F-B2D4-F46B18D7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878888"/>
            <a:ext cx="11305342" cy="5164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9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מתווה כללי: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ירידה של לפחות 25% במחזור ההכנסות בחודשים 3-4.2020 בייחס לחודשים 3-4.2019.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פיצוי משמעותי יותר ככל שהירידה במחזור ההכנסות משמעותית יותר. 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הפיצוי הינו מענק חד פעמי עבור חודשים 3-4.2020 ולא יעלה על 400,000 ש"ח</a:t>
            </a:r>
          </a:p>
          <a:p>
            <a:pPr marL="0" indent="0">
              <a:spcBef>
                <a:spcPts val="600"/>
              </a:spcBef>
              <a:buNone/>
            </a:pPr>
            <a:endParaRPr lang="he-IL" sz="26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600"/>
              </a:spcBef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5" name="טבלה 5">
            <a:extLst>
              <a:ext uri="{FF2B5EF4-FFF2-40B4-BE49-F238E27FC236}">
                <a16:creationId xmlns:a16="http://schemas.microsoft.com/office/drawing/2014/main" id="{F8034040-9EC3-486F-A57B-59F3B4289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24164"/>
              </p:ext>
            </p:extLst>
          </p:nvPr>
        </p:nvGraphicFramePr>
        <p:xfrm>
          <a:off x="5526157" y="2787005"/>
          <a:ext cx="6356234" cy="249428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78117">
                  <a:extLst>
                    <a:ext uri="{9D8B030D-6E8A-4147-A177-3AD203B41FA5}">
                      <a16:colId xmlns:a16="http://schemas.microsoft.com/office/drawing/2014/main" val="1389334426"/>
                    </a:ext>
                  </a:extLst>
                </a:gridCol>
                <a:gridCol w="3178117">
                  <a:extLst>
                    <a:ext uri="{9D8B030D-6E8A-4147-A177-3AD203B41FA5}">
                      <a16:colId xmlns:a16="http://schemas.microsoft.com/office/drawing/2014/main" val="3718331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שיעור הירידה במחזור </a:t>
                      </a:r>
                    </a:p>
                    <a:p>
                      <a:pPr rtl="1"/>
                      <a:r>
                        <a:rPr lang="he-IL" sz="1800" b="1" u="sng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ב3-4.2020 בייחס ל 3-4.2019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% הפיצוי המופיע בתקנות </a:t>
                      </a:r>
                    </a:p>
                    <a:p>
                      <a:pPr rtl="1"/>
                      <a:r>
                        <a:rPr lang="he-IL" sz="1800" b="1" u="sng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כשהוא מוכפל ב30%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0-25%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82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25-40%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5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41-60%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3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61-80%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10.5%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3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81-100%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56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23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7" y="376859"/>
            <a:ext cx="10557174" cy="438150"/>
          </a:xfrm>
        </p:spPr>
        <p:txBody>
          <a:bodyPr>
            <a:noAutofit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לעסקים פיצוי על אובדן הכנסות  - בעלי מחזור הכנסות 300,001 ₪ ועד 1,500,000 ₪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6DDD6D-C67B-4C6F-B2D4-F46B18D7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878888"/>
            <a:ext cx="11305342" cy="5164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הנוסחה: </a:t>
            </a:r>
          </a:p>
          <a:p>
            <a:pPr marL="0" indent="0">
              <a:buNone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סכום המחזור ב 3-4.2019 * % השיפוי ע"פ שיעור הירידה במחזור  3-4.2020 בייחס ל 3-4.2019</a:t>
            </a:r>
          </a:p>
          <a:p>
            <a:pPr marL="0" indent="0">
              <a:buNone/>
            </a:pPr>
            <a:endParaRPr lang="he-IL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1900" b="1" u="sng" dirty="0">
                <a:latin typeface="David" panose="020E0502060401010101" pitchFamily="34" charset="-79"/>
                <a:cs typeface="David" panose="020E0502060401010101" pitchFamily="34" charset="-79"/>
              </a:rPr>
              <a:t>דוגמאות</a:t>
            </a:r>
          </a:p>
          <a:p>
            <a:pPr marL="0" indent="0">
              <a:spcBef>
                <a:spcPts val="600"/>
              </a:spcBef>
              <a:buNone/>
            </a:pPr>
            <a:endParaRPr lang="he-IL" sz="26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600"/>
              </a:spcBef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D4583DFF-37E8-4386-BD63-D0883C34A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65223"/>
              </p:ext>
            </p:extLst>
          </p:nvPr>
        </p:nvGraphicFramePr>
        <p:xfrm>
          <a:off x="3589024" y="2574970"/>
          <a:ext cx="8293369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67180">
                  <a:extLst>
                    <a:ext uri="{9D8B030D-6E8A-4147-A177-3AD203B41FA5}">
                      <a16:colId xmlns:a16="http://schemas.microsoft.com/office/drawing/2014/main" val="871723025"/>
                    </a:ext>
                  </a:extLst>
                </a:gridCol>
                <a:gridCol w="1567180">
                  <a:extLst>
                    <a:ext uri="{9D8B030D-6E8A-4147-A177-3AD203B41FA5}">
                      <a16:colId xmlns:a16="http://schemas.microsoft.com/office/drawing/2014/main" val="2129273001"/>
                    </a:ext>
                  </a:extLst>
                </a:gridCol>
                <a:gridCol w="2100580">
                  <a:extLst>
                    <a:ext uri="{9D8B030D-6E8A-4147-A177-3AD203B41FA5}">
                      <a16:colId xmlns:a16="http://schemas.microsoft.com/office/drawing/2014/main" val="952193081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217192624"/>
                    </a:ext>
                  </a:extLst>
                </a:gridCol>
                <a:gridCol w="1713499">
                  <a:extLst>
                    <a:ext uri="{9D8B030D-6E8A-4147-A177-3AD203B41FA5}">
                      <a16:colId xmlns:a16="http://schemas.microsoft.com/office/drawing/2014/main" val="187529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3-4.2019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3-4.2020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שיעור הירידה במחזור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% פיצוי סופי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kern="1200" dirty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סכום פיצוי מגיע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28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50,001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5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100,000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998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150,000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105,000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4,500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9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200,000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60,000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10.5%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536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250,000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175,000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3%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7,500</a:t>
                      </a:r>
                    </a:p>
                  </a:txBody>
                  <a:tcPr>
                    <a:solidFill>
                      <a:srgbClr val="8ED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3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0E719CD8-6908-484C-BD32-7E83631FB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87" y="4361992"/>
            <a:ext cx="5256583" cy="288032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5898D83-380C-45F2-BB8F-8B53A3F2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76859"/>
            <a:ext cx="11431817" cy="438150"/>
          </a:xfrm>
        </p:spPr>
        <p:txBody>
          <a:bodyPr>
            <a:noAutofit/>
          </a:bodyPr>
          <a:lstStyle/>
          <a:p>
            <a:pPr algn="r"/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מענק לעסקים פיצוי על אובדן הכנסות  - בעלי מחזור הכנסות 1,500,000 ₪ ועד 20,000,000 ₪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6DDD6D-C67B-4C6F-B2D4-F46B18D7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878888"/>
            <a:ext cx="11305342" cy="5164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9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מתווה כללי: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ירידה של לפחות 25% במחזור ההכנסות בחודשים 3-4.2020 בייחס לחודשים 3-4.2019;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פיצוי משמעותי יותר ככל שהירידה במחזור ההכנסות משמעותית יותר;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התחשבות בחסכון בהוצאות שכר;</a:t>
            </a:r>
          </a:p>
          <a:p>
            <a:pPr>
              <a:spcBef>
                <a:spcPts val="600"/>
              </a:spcBef>
            </a:pPr>
            <a:r>
              <a:rPr lang="he-IL" sz="1800" i="1" dirty="0">
                <a:latin typeface="David" panose="020E0502060401010101" pitchFamily="34" charset="-79"/>
                <a:cs typeface="David" panose="020E0502060401010101" pitchFamily="34" charset="-79"/>
              </a:rPr>
              <a:t>הפיצוי הינו מענק חד פעמי עבור חודשים 3-4.2020 ולא יעלה על 400,000 ₪;</a:t>
            </a:r>
          </a:p>
          <a:p>
            <a:pPr marL="0" indent="0">
              <a:spcBef>
                <a:spcPts val="600"/>
              </a:spcBef>
              <a:buNone/>
            </a:pPr>
            <a:endParaRPr lang="he-IL" sz="26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הגדרות כלליות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b="1" dirty="0">
                <a:latin typeface="David" panose="020E0502060401010101" pitchFamily="34" charset="-79"/>
                <a:cs typeface="David" panose="020E0502060401010101" pitchFamily="34" charset="-79"/>
              </a:rPr>
              <a:t>מחזור הכנסות 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– מחזור פעילות ללא מע"מ כפי שדווח למע"מ, ללא הכנסות ממכירת </a:t>
            </a:r>
            <a:r>
              <a:rPr lang="he-IL" sz="1900" dirty="0" err="1">
                <a:latin typeface="David" panose="020E0502060401010101" pitchFamily="34" charset="-79"/>
                <a:cs typeface="David" panose="020E0502060401010101" pitchFamily="34" charset="-79"/>
              </a:rPr>
              <a:t>ר"ק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b="1" dirty="0">
                <a:latin typeface="David" panose="020E0502060401010101" pitchFamily="34" charset="-79"/>
                <a:cs typeface="David" panose="020E0502060401010101" pitchFamily="34" charset="-79"/>
              </a:rPr>
              <a:t>תשומות 2019 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– סך ההוצאות המוכרות לצרכי מע"מ בשנת 2019 (לא כולל מע"מ);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b="1" dirty="0">
                <a:latin typeface="David" panose="020E0502060401010101" pitchFamily="34" charset="-79"/>
                <a:cs typeface="David" panose="020E0502060401010101" pitchFamily="34" charset="-79"/>
              </a:rPr>
              <a:t>תקופת המענק 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– חודשים 3-4.2020;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b="1" dirty="0">
                <a:latin typeface="David" panose="020E0502060401010101" pitchFamily="34" charset="-79"/>
                <a:cs typeface="David" panose="020E0502060401010101" pitchFamily="34" charset="-79"/>
              </a:rPr>
              <a:t>הוצאות שכר נחסכות 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sz="1900" dirty="0" err="1">
                <a:latin typeface="David" panose="020E0502060401010101" pitchFamily="34" charset="-79"/>
                <a:cs typeface="David" panose="020E0502060401010101" pitchFamily="34" charset="-79"/>
              </a:rPr>
              <a:t>שכ"ע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 שנחסך בתקופת המענק בגין יציאת עובדים לחל"ת / פיטורין מוכפל ב 6 (ע"מ לבצע תיקנון שנתי);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משך הזמן שהעובד היה בחל"ת  - מיום 15.3.2020 ועד 30.4.2020 – חודש וחצי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שכר העובד (לעניין ביטוח לאומי) בממוצע ב 3 חודשים טרם היציאה לחל"ת  מוכפל ב 1.25(עלות מעביד)  - 15,000 ₪ בחודש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15,000*1.25*1.5*6=168,750 ₪;</a:t>
            </a:r>
          </a:p>
          <a:p>
            <a:pPr marL="0" indent="0">
              <a:spcBef>
                <a:spcPts val="600"/>
              </a:spcBef>
              <a:buNone/>
            </a:pPr>
            <a:endParaRPr lang="he-IL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Bef>
                <a:spcPts val="600"/>
              </a:spcBef>
              <a:buNone/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Bef>
                <a:spcPts val="600"/>
              </a:spcBef>
            </a:pPr>
            <a:endParaRPr lang="he-IL" sz="22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048388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TM02900720[[fn=אינטגרל]]</Template>
  <TotalTime>2540</TotalTime>
  <Words>1259</Words>
  <Application>Microsoft Office PowerPoint</Application>
  <PresentationFormat>מסך רחב</PresentationFormat>
  <Paragraphs>185</Paragraphs>
  <Slides>12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David</vt:lpstr>
      <vt:lpstr>Wingdings 2</vt:lpstr>
      <vt:lpstr>HDOfficeLightV0</vt:lpstr>
      <vt:lpstr>1_HDOfficeLightV0</vt:lpstr>
      <vt:lpstr>2_HDOfficeLightV0</vt:lpstr>
      <vt:lpstr>3_HDOfficeLightV0</vt:lpstr>
      <vt:lpstr>מצגת של PowerPoint‏</vt:lpstr>
      <vt:lpstr>1. מענק לעצמאים;  2. מענק לבעלי שליטה בחברות מעטים;  3. מענק פיצוי על הוצאות קבועות;   </vt:lpstr>
      <vt:lpstr>מענק לעצמאים  - פעימה שניה</vt:lpstr>
      <vt:lpstr>מענק לבעלי שליטה בחברת מעטים  - פעימה שניה </vt:lpstr>
      <vt:lpstr>מענק לעצמאים ובעלי שליטה בחברת מעטים  - פעימה שניה  חישוב סכום המענק  * 70% מסכום ההכנסה הממוצעת החודשית מעסק, אך לא יותר מ 10,500 ₪; * מי שהכנסתו מעל 15,000 ₪ ועד 40,000 ₪ סכום המענק 10,500 ₪; * מי שהכנסתו החודשית עולה על 40,000 ₪, יופחת מסכום התקרה 17.3%  כפול סכום     החריגה; * ההכנסה חייבת במס הכנסה;  דוגמאות  * הכנסה של 5,000 ₪ תזכה במענק של 5,000*70% = 3,500 ₪;  * הכנסה ממוצעת של 50,000 ₪ בחודש  תזכה בתקרת מענק 10,500של  ₪;  הפחת 10,000 כפול 17.3% = 1,730 ₪;  סכום המענק 10,500-1,730= 8,770 ₪; </vt:lpstr>
      <vt:lpstr>מענק לעצמאים וחברות - פעימה שניה – תוספת לעסק קטן</vt:lpstr>
      <vt:lpstr>מענק לעסקים פיצוי על אובדן הכנסות  - בעלי מחזור הכנסות 300,001 ₪ ועד 1,500,000 ₪ </vt:lpstr>
      <vt:lpstr>מענק לעסקים פיצוי על אובדן הכנסות  - בעלי מחזור הכנסות 300,001 ₪ ועד 1,500,000 ₪ </vt:lpstr>
      <vt:lpstr>מענק לעסקים פיצוי על אובדן הכנסות  - בעלי מחזור הכנסות 1,500,000 ₪ ועד 20,000,000 ₪ </vt:lpstr>
      <vt:lpstr>מענק לעסקים פיצוי על אובדן הכנסות  - בעלי מחזור הכנסות 1,500,000 ₪ ועד 20,000,000 ₪ </vt:lpstr>
      <vt:lpstr>מענק לעסקים פיצוי על אובדן הכנסות  - בעלי מחזור הכנסות 1,500,000 ₪ ועד 20,000,000 ₪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gd-cpa-bookiping</dc:creator>
  <cp:lastModifiedBy>Anat Hait</cp:lastModifiedBy>
  <cp:revision>214</cp:revision>
  <dcterms:created xsi:type="dcterms:W3CDTF">2019-01-06T13:16:48Z</dcterms:created>
  <dcterms:modified xsi:type="dcterms:W3CDTF">2020-04-30T10:44:55Z</dcterms:modified>
</cp:coreProperties>
</file>