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3.xml" ContentType="application/vnd.openxmlformats-officedocument.presentationml.slide+xml"/>
  <Override PartName="/ppt/slides/slide18.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52.xml" ContentType="application/vnd.openxmlformats-officedocument.presentationml.slide+xml"/>
  <Override PartName="/ppt/slides/slide54.xml" ContentType="application/vnd.openxmlformats-officedocument.presentationml.slide+xml"/>
  <Override PartName="/ppt/slides/slide50.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51.xml" ContentType="application/vnd.openxmlformats-officedocument.presentationml.slide+xml"/>
  <Override PartName="/ppt/slides/slide3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3.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34.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43.xml" ContentType="application/vnd.openxmlformats-officedocument.presentationml.slide+xml"/>
  <Override PartName="/ppt/slides/slide45.xml" ContentType="application/vnd.openxmlformats-officedocument.presentationml.slide+xml"/>
  <Override PartName="/ppt/slides/slide41.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2.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32.xml" ContentType="application/vnd.openxmlformats-officedocument.presentationml.notesSlide+xml"/>
  <Override PartName="/ppt/notesSlides/notesSlide28.xml" ContentType="application/vnd.openxmlformats-officedocument.presentationml.notesSlide+xml"/>
  <Override PartName="/ppt/notesSlides/notesSlide34.xml" ContentType="application/vnd.openxmlformats-officedocument.presentationml.notesSlide+xml"/>
  <Override PartName="/ppt/notesSlides/notesSlide57.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51.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7.xml" ContentType="application/vnd.openxmlformats-officedocument.presentationml.notesSlide+xml"/>
  <Override PartName="/ppt/notesSlides/notesSlide66.xml" ContentType="application/vnd.openxmlformats-officedocument.presentationml.notesSlide+xml"/>
  <Override PartName="/ppt/notesSlides/notesSlide65.xml" ContentType="application/vnd.openxmlformats-officedocument.presentationml.notesSlide+xml"/>
  <Override PartName="/ppt/notesSlides/notesSlide64.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50.xml" ContentType="application/vnd.openxmlformats-officedocument.presentationml.notesSlide+xml"/>
  <Override PartName="/ppt/notesSlides/notesSlide33.xml" ContentType="application/vnd.openxmlformats-officedocument.presentationml.notesSlide+xml"/>
  <Override PartName="/ppt/notesSlides/notesSlide48.xml" ContentType="application/vnd.openxmlformats-officedocument.presentationml.notesSlide+xml"/>
  <Override PartName="/ppt/notesSlides/notesSlide42.xml" ContentType="application/vnd.openxmlformats-officedocument.presentationml.notesSlide+xml"/>
  <Override PartName="/ppt/notesSlides/notesSlide49.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43.xml" ContentType="application/vnd.openxmlformats-officedocument.presentationml.notesSlide+xml"/>
  <Override PartName="/ppt/notesSlides/notesSlide41.xml" ContentType="application/vnd.openxmlformats-officedocument.presentationml.notesSlide+xml"/>
  <Override PartName="/ppt/notesSlides/notesSlide45.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4.xml" ContentType="application/vnd.openxmlformats-officedocument.presentationml.notesSlid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69"/>
  </p:notesMasterIdLst>
  <p:handoutMasterIdLst>
    <p:handoutMasterId r:id="rId70"/>
  </p:handoutMasterIdLst>
  <p:sldIdLst>
    <p:sldId id="256" r:id="rId2"/>
    <p:sldId id="577" r:id="rId3"/>
    <p:sldId id="735" r:id="rId4"/>
    <p:sldId id="736" r:id="rId5"/>
    <p:sldId id="756" r:id="rId6"/>
    <p:sldId id="737" r:id="rId7"/>
    <p:sldId id="738" r:id="rId8"/>
    <p:sldId id="757" r:id="rId9"/>
    <p:sldId id="674" r:id="rId10"/>
    <p:sldId id="758" r:id="rId11"/>
    <p:sldId id="675" r:id="rId12"/>
    <p:sldId id="676" r:id="rId13"/>
    <p:sldId id="759" r:id="rId14"/>
    <p:sldId id="760" r:id="rId15"/>
    <p:sldId id="761" r:id="rId16"/>
    <p:sldId id="739" r:id="rId17"/>
    <p:sldId id="740" r:id="rId18"/>
    <p:sldId id="741" r:id="rId19"/>
    <p:sldId id="742" r:id="rId20"/>
    <p:sldId id="743" r:id="rId21"/>
    <p:sldId id="744" r:id="rId22"/>
    <p:sldId id="677" r:id="rId23"/>
    <p:sldId id="582" r:id="rId24"/>
    <p:sldId id="583" r:id="rId25"/>
    <p:sldId id="619" r:id="rId26"/>
    <p:sldId id="726" r:id="rId27"/>
    <p:sldId id="727" r:id="rId28"/>
    <p:sldId id="728" r:id="rId29"/>
    <p:sldId id="729" r:id="rId30"/>
    <p:sldId id="731" r:id="rId31"/>
    <p:sldId id="732" r:id="rId32"/>
    <p:sldId id="762" r:id="rId33"/>
    <p:sldId id="763" r:id="rId34"/>
    <p:sldId id="711" r:id="rId35"/>
    <p:sldId id="717" r:id="rId36"/>
    <p:sldId id="718" r:id="rId37"/>
    <p:sldId id="719" r:id="rId38"/>
    <p:sldId id="720" r:id="rId39"/>
    <p:sldId id="745" r:id="rId40"/>
    <p:sldId id="746" r:id="rId41"/>
    <p:sldId id="747" r:id="rId42"/>
    <p:sldId id="722" r:id="rId43"/>
    <p:sldId id="723" r:id="rId44"/>
    <p:sldId id="724" r:id="rId45"/>
    <p:sldId id="705" r:id="rId46"/>
    <p:sldId id="706" r:id="rId47"/>
    <p:sldId id="748" r:id="rId48"/>
    <p:sldId id="749" r:id="rId49"/>
    <p:sldId id="750" r:id="rId50"/>
    <p:sldId id="751" r:id="rId51"/>
    <p:sldId id="752" r:id="rId52"/>
    <p:sldId id="764" r:id="rId53"/>
    <p:sldId id="765" r:id="rId54"/>
    <p:sldId id="766" r:id="rId55"/>
    <p:sldId id="767" r:id="rId56"/>
    <p:sldId id="768" r:id="rId57"/>
    <p:sldId id="769" r:id="rId58"/>
    <p:sldId id="770" r:id="rId59"/>
    <p:sldId id="771" r:id="rId60"/>
    <p:sldId id="772" r:id="rId61"/>
    <p:sldId id="773" r:id="rId62"/>
    <p:sldId id="753" r:id="rId63"/>
    <p:sldId id="754" r:id="rId64"/>
    <p:sldId id="755" r:id="rId65"/>
    <p:sldId id="775" r:id="rId66"/>
    <p:sldId id="774" r:id="rId67"/>
    <p:sldId id="506" r:id="rId68"/>
  </p:sldIdLst>
  <p:sldSz cx="9144000" cy="5143500" type="screen16x9"/>
  <p:notesSz cx="6669088" cy="9926638"/>
  <p:defaultTextStyle>
    <a:defPPr>
      <a:defRPr lang="he-IL"/>
    </a:defPPr>
    <a:lvl1pPr algn="r" rtl="1" fontAlgn="base">
      <a:spcBef>
        <a:spcPct val="0"/>
      </a:spcBef>
      <a:spcAft>
        <a:spcPct val="0"/>
      </a:spcAft>
      <a:defRPr kern="1200">
        <a:solidFill>
          <a:schemeClr val="tx1"/>
        </a:solidFill>
        <a:latin typeface="Century Gothic" pitchFamily="34" charset="0"/>
        <a:ea typeface="+mn-ea"/>
        <a:cs typeface="Arial" pitchFamily="34" charset="0"/>
      </a:defRPr>
    </a:lvl1pPr>
    <a:lvl2pPr marL="457200" algn="r" rtl="1" fontAlgn="base">
      <a:spcBef>
        <a:spcPct val="0"/>
      </a:spcBef>
      <a:spcAft>
        <a:spcPct val="0"/>
      </a:spcAft>
      <a:defRPr kern="1200">
        <a:solidFill>
          <a:schemeClr val="tx1"/>
        </a:solidFill>
        <a:latin typeface="Century Gothic" pitchFamily="34" charset="0"/>
        <a:ea typeface="+mn-ea"/>
        <a:cs typeface="Arial" pitchFamily="34" charset="0"/>
      </a:defRPr>
    </a:lvl2pPr>
    <a:lvl3pPr marL="914400" algn="r" rtl="1" fontAlgn="base">
      <a:spcBef>
        <a:spcPct val="0"/>
      </a:spcBef>
      <a:spcAft>
        <a:spcPct val="0"/>
      </a:spcAft>
      <a:defRPr kern="1200">
        <a:solidFill>
          <a:schemeClr val="tx1"/>
        </a:solidFill>
        <a:latin typeface="Century Gothic" pitchFamily="34" charset="0"/>
        <a:ea typeface="+mn-ea"/>
        <a:cs typeface="Arial" pitchFamily="34" charset="0"/>
      </a:defRPr>
    </a:lvl3pPr>
    <a:lvl4pPr marL="1371600" algn="r" rtl="1" fontAlgn="base">
      <a:spcBef>
        <a:spcPct val="0"/>
      </a:spcBef>
      <a:spcAft>
        <a:spcPct val="0"/>
      </a:spcAft>
      <a:defRPr kern="1200">
        <a:solidFill>
          <a:schemeClr val="tx1"/>
        </a:solidFill>
        <a:latin typeface="Century Gothic" pitchFamily="34" charset="0"/>
        <a:ea typeface="+mn-ea"/>
        <a:cs typeface="Arial" pitchFamily="34" charset="0"/>
      </a:defRPr>
    </a:lvl4pPr>
    <a:lvl5pPr marL="1828800" algn="r" rtl="1" fontAlgn="base">
      <a:spcBef>
        <a:spcPct val="0"/>
      </a:spcBef>
      <a:spcAft>
        <a:spcPct val="0"/>
      </a:spcAft>
      <a:defRPr kern="1200">
        <a:solidFill>
          <a:schemeClr val="tx1"/>
        </a:solidFill>
        <a:latin typeface="Century Gothic" pitchFamily="34" charset="0"/>
        <a:ea typeface="+mn-ea"/>
        <a:cs typeface="Arial" pitchFamily="34" charset="0"/>
      </a:defRPr>
    </a:lvl5pPr>
    <a:lvl6pPr marL="2286000" algn="r" defTabSz="914400" rtl="1" eaLnBrk="1" latinLnBrk="0" hangingPunct="1">
      <a:defRPr kern="1200">
        <a:solidFill>
          <a:schemeClr val="tx1"/>
        </a:solidFill>
        <a:latin typeface="Century Gothic" pitchFamily="34" charset="0"/>
        <a:ea typeface="+mn-ea"/>
        <a:cs typeface="Arial" pitchFamily="34" charset="0"/>
      </a:defRPr>
    </a:lvl6pPr>
    <a:lvl7pPr marL="2743200" algn="r" defTabSz="914400" rtl="1" eaLnBrk="1" latinLnBrk="0" hangingPunct="1">
      <a:defRPr kern="1200">
        <a:solidFill>
          <a:schemeClr val="tx1"/>
        </a:solidFill>
        <a:latin typeface="Century Gothic" pitchFamily="34" charset="0"/>
        <a:ea typeface="+mn-ea"/>
        <a:cs typeface="Arial" pitchFamily="34" charset="0"/>
      </a:defRPr>
    </a:lvl7pPr>
    <a:lvl8pPr marL="3200400" algn="r" defTabSz="914400" rtl="1" eaLnBrk="1" latinLnBrk="0" hangingPunct="1">
      <a:defRPr kern="1200">
        <a:solidFill>
          <a:schemeClr val="tx1"/>
        </a:solidFill>
        <a:latin typeface="Century Gothic" pitchFamily="34" charset="0"/>
        <a:ea typeface="+mn-ea"/>
        <a:cs typeface="Arial" pitchFamily="34" charset="0"/>
      </a:defRPr>
    </a:lvl8pPr>
    <a:lvl9pPr marL="3657600" algn="r" defTabSz="914400" rtl="1" eaLnBrk="1" latinLnBrk="0" hangingPunct="1">
      <a:defRPr kern="1200">
        <a:solidFill>
          <a:schemeClr val="tx1"/>
        </a:solidFill>
        <a:latin typeface="Century Gothic" pitchFamily="34" charset="0"/>
        <a:ea typeface="+mn-ea"/>
        <a:cs typeface="Arial"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אלדד נח" initials="אנ" lastIdx="1" clrIdx="0">
    <p:extLst>
      <p:ext uri="{19B8F6BF-5375-455C-9EA6-DF929625EA0E}">
        <p15:presenceInfo xmlns:p15="http://schemas.microsoft.com/office/powerpoint/2012/main" userId="אלדד נ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B0"/>
    <a:srgbClr val="00A2EA"/>
    <a:srgbClr val="4BC8E1"/>
    <a:srgbClr val="5445AB"/>
    <a:srgbClr val="9B4F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סגנון ביניים 1 - הדגשה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סגנון ביניים 1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סגנון בהיר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245" autoAdjust="0"/>
    <p:restoredTop sz="80488" autoAdjust="0"/>
  </p:normalViewPr>
  <p:slideViewPr>
    <p:cSldViewPr>
      <p:cViewPr varScale="1">
        <p:scale>
          <a:sx n="118" d="100"/>
          <a:sy n="118" d="100"/>
        </p:scale>
        <p:origin x="1374" y="9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08" y="11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77"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8423" y="0"/>
            <a:ext cx="2890665" cy="496809"/>
          </a:xfrm>
          <a:prstGeom prst="rect">
            <a:avLst/>
          </a:prstGeom>
        </p:spPr>
        <p:txBody>
          <a:bodyPr vert="horz" lIns="90727" tIns="45363" rIns="90727" bIns="45363"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sz="quarter" idx="1"/>
          </p:nvPr>
        </p:nvSpPr>
        <p:spPr>
          <a:xfrm>
            <a:off x="1559" y="0"/>
            <a:ext cx="2890665" cy="496809"/>
          </a:xfrm>
          <a:prstGeom prst="rect">
            <a:avLst/>
          </a:prstGeom>
        </p:spPr>
        <p:txBody>
          <a:bodyPr vert="horz" lIns="90727" tIns="45363" rIns="90727" bIns="45363" rtlCol="1"/>
          <a:lstStyle>
            <a:lvl1pPr algn="l" fontAlgn="auto">
              <a:spcBef>
                <a:spcPts val="0"/>
              </a:spcBef>
              <a:spcAft>
                <a:spcPts val="0"/>
              </a:spcAft>
              <a:defRPr sz="1200">
                <a:latin typeface="+mn-lt"/>
                <a:cs typeface="+mn-cs"/>
              </a:defRPr>
            </a:lvl1pPr>
          </a:lstStyle>
          <a:p>
            <a:pPr>
              <a:defRPr/>
            </a:pPr>
            <a:fld id="{96807589-6F59-424E-964B-769FA8B40367}" type="datetimeFigureOut">
              <a:rPr lang="he-IL"/>
              <a:pPr>
                <a:defRPr/>
              </a:pPr>
              <a:t>י"ג/תמוז/תשפ"ג</a:t>
            </a:fld>
            <a:endParaRPr lang="he-IL" dirty="0"/>
          </a:p>
        </p:txBody>
      </p:sp>
      <p:sp>
        <p:nvSpPr>
          <p:cNvPr id="4" name="מציין מיקום של כותרת תחתונה 3"/>
          <p:cNvSpPr>
            <a:spLocks noGrp="1"/>
          </p:cNvSpPr>
          <p:nvPr>
            <p:ph type="ftr" sz="quarter" idx="2"/>
          </p:nvPr>
        </p:nvSpPr>
        <p:spPr>
          <a:xfrm>
            <a:off x="3778423" y="9428242"/>
            <a:ext cx="2890665" cy="496809"/>
          </a:xfrm>
          <a:prstGeom prst="rect">
            <a:avLst/>
          </a:prstGeom>
        </p:spPr>
        <p:txBody>
          <a:bodyPr vert="horz" lIns="90727" tIns="45363" rIns="90727" bIns="45363" rtlCol="1" anchor="b"/>
          <a:lstStyle>
            <a:lvl1pPr algn="r" fontAlgn="auto">
              <a:spcBef>
                <a:spcPts val="0"/>
              </a:spcBef>
              <a:spcAft>
                <a:spcPts val="0"/>
              </a:spcAft>
              <a:defRPr sz="1200">
                <a:latin typeface="+mn-lt"/>
                <a:cs typeface="+mn-cs"/>
              </a:defRPr>
            </a:lvl1pPr>
          </a:lstStyle>
          <a:p>
            <a:pPr>
              <a:defRPr/>
            </a:pPr>
            <a:endParaRPr lang="he-IL"/>
          </a:p>
        </p:txBody>
      </p:sp>
      <p:sp>
        <p:nvSpPr>
          <p:cNvPr id="5" name="מציין מיקום של מספר שקופית 4"/>
          <p:cNvSpPr>
            <a:spLocks noGrp="1"/>
          </p:cNvSpPr>
          <p:nvPr>
            <p:ph type="sldNum" sz="quarter" idx="3"/>
          </p:nvPr>
        </p:nvSpPr>
        <p:spPr>
          <a:xfrm>
            <a:off x="1559" y="9428242"/>
            <a:ext cx="2890665" cy="496809"/>
          </a:xfrm>
          <a:prstGeom prst="rect">
            <a:avLst/>
          </a:prstGeom>
        </p:spPr>
        <p:txBody>
          <a:bodyPr vert="horz" lIns="90727" tIns="45363" rIns="90727" bIns="45363" rtlCol="1" anchor="b"/>
          <a:lstStyle>
            <a:lvl1pPr algn="l" fontAlgn="auto">
              <a:spcBef>
                <a:spcPts val="0"/>
              </a:spcBef>
              <a:spcAft>
                <a:spcPts val="0"/>
              </a:spcAft>
              <a:defRPr sz="1200">
                <a:latin typeface="+mn-lt"/>
                <a:cs typeface="+mn-cs"/>
              </a:defRPr>
            </a:lvl1pPr>
          </a:lstStyle>
          <a:p>
            <a:pPr>
              <a:defRPr/>
            </a:pPr>
            <a:fld id="{DA69DE97-683B-4BEE-8AFA-D51AA14CE353}" type="slidenum">
              <a:rPr lang="he-IL"/>
              <a:pPr>
                <a:defRPr/>
              </a:pPr>
              <a:t>‹#›</a:t>
            </a:fld>
            <a:endParaRPr lang="he-IL" dirty="0"/>
          </a:p>
        </p:txBody>
      </p:sp>
    </p:spTree>
    <p:extLst>
      <p:ext uri="{BB962C8B-B14F-4D97-AF65-F5344CB8AC3E}">
        <p14:creationId xmlns:p14="http://schemas.microsoft.com/office/powerpoint/2010/main" val="481851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8423" y="0"/>
            <a:ext cx="2890665" cy="496809"/>
          </a:xfrm>
          <a:prstGeom prst="rect">
            <a:avLst/>
          </a:prstGeom>
        </p:spPr>
        <p:txBody>
          <a:bodyPr vert="horz" lIns="90727" tIns="45363" rIns="90727" bIns="45363"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59" y="0"/>
            <a:ext cx="2890665" cy="496809"/>
          </a:xfrm>
          <a:prstGeom prst="rect">
            <a:avLst/>
          </a:prstGeom>
        </p:spPr>
        <p:txBody>
          <a:bodyPr vert="horz" lIns="90727" tIns="45363" rIns="90727" bIns="45363" rtlCol="1"/>
          <a:lstStyle>
            <a:lvl1pPr algn="l" fontAlgn="auto">
              <a:spcBef>
                <a:spcPts val="0"/>
              </a:spcBef>
              <a:spcAft>
                <a:spcPts val="0"/>
              </a:spcAft>
              <a:defRPr sz="1200">
                <a:latin typeface="+mn-lt"/>
                <a:cs typeface="+mn-cs"/>
              </a:defRPr>
            </a:lvl1pPr>
          </a:lstStyle>
          <a:p>
            <a:pPr>
              <a:defRPr/>
            </a:pPr>
            <a:fld id="{CEC00AD3-D9EA-42A7-9854-04C1DB18201D}" type="datetimeFigureOut">
              <a:rPr lang="he-IL"/>
              <a:pPr>
                <a:defRPr/>
              </a:pPr>
              <a:t>י"ג/תמוז/תשפ"ג</a:t>
            </a:fld>
            <a:endParaRPr lang="he-IL"/>
          </a:p>
        </p:txBody>
      </p:sp>
      <p:sp>
        <p:nvSpPr>
          <p:cNvPr id="4" name="מציין מיקום של תמונת שקופית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0727" tIns="45363" rIns="90727" bIns="45363" rtlCol="1" anchor="ctr"/>
          <a:lstStyle/>
          <a:p>
            <a:pPr lvl="0"/>
            <a:endParaRPr lang="he-IL" noProof="0"/>
          </a:p>
        </p:txBody>
      </p:sp>
      <p:sp>
        <p:nvSpPr>
          <p:cNvPr id="5" name="מציין מיקום של הערות 4"/>
          <p:cNvSpPr>
            <a:spLocks noGrp="1"/>
          </p:cNvSpPr>
          <p:nvPr>
            <p:ph type="body" sz="quarter" idx="3"/>
          </p:nvPr>
        </p:nvSpPr>
        <p:spPr>
          <a:xfrm>
            <a:off x="666599" y="4715711"/>
            <a:ext cx="5335893" cy="4466511"/>
          </a:xfrm>
          <a:prstGeom prst="rect">
            <a:avLst/>
          </a:prstGeom>
        </p:spPr>
        <p:txBody>
          <a:bodyPr vert="horz" lIns="90727" tIns="45363" rIns="90727" bIns="45363" rtlCol="1"/>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6" name="מציין מיקום של כותרת תחתונה 5"/>
          <p:cNvSpPr>
            <a:spLocks noGrp="1"/>
          </p:cNvSpPr>
          <p:nvPr>
            <p:ph type="ftr" sz="quarter" idx="4"/>
          </p:nvPr>
        </p:nvSpPr>
        <p:spPr>
          <a:xfrm>
            <a:off x="3778423" y="9428242"/>
            <a:ext cx="2890665" cy="496809"/>
          </a:xfrm>
          <a:prstGeom prst="rect">
            <a:avLst/>
          </a:prstGeom>
        </p:spPr>
        <p:txBody>
          <a:bodyPr vert="horz" lIns="90727" tIns="45363" rIns="90727" bIns="45363"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59" y="9428242"/>
            <a:ext cx="2890665" cy="496809"/>
          </a:xfrm>
          <a:prstGeom prst="rect">
            <a:avLst/>
          </a:prstGeom>
        </p:spPr>
        <p:txBody>
          <a:bodyPr vert="horz" lIns="90727" tIns="45363" rIns="90727" bIns="45363" rtlCol="1" anchor="b"/>
          <a:lstStyle>
            <a:lvl1pPr algn="l" fontAlgn="auto">
              <a:spcBef>
                <a:spcPts val="0"/>
              </a:spcBef>
              <a:spcAft>
                <a:spcPts val="0"/>
              </a:spcAft>
              <a:defRPr sz="1200">
                <a:latin typeface="+mn-lt"/>
                <a:cs typeface="+mn-cs"/>
              </a:defRPr>
            </a:lvl1pPr>
          </a:lstStyle>
          <a:p>
            <a:pPr>
              <a:defRPr/>
            </a:pPr>
            <a:fld id="{3DD3A881-D453-42BD-BD82-83586F35CA54}" type="slidenum">
              <a:rPr lang="he-IL"/>
              <a:pPr>
                <a:defRPr/>
              </a:pPr>
              <a:t>‹#›</a:t>
            </a:fld>
            <a:endParaRPr lang="he-IL"/>
          </a:p>
        </p:txBody>
      </p:sp>
    </p:spTree>
    <p:extLst>
      <p:ext uri="{BB962C8B-B14F-4D97-AF65-F5344CB8AC3E}">
        <p14:creationId xmlns:p14="http://schemas.microsoft.com/office/powerpoint/2010/main" val="2192653719"/>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a:p>
            <a:endParaRPr lang="he-IL" sz="1600" dirty="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1</a:t>
            </a:fld>
            <a:endParaRPr lang="he-IL"/>
          </a:p>
        </p:txBody>
      </p:sp>
    </p:spTree>
    <p:extLst>
      <p:ext uri="{BB962C8B-B14F-4D97-AF65-F5344CB8AC3E}">
        <p14:creationId xmlns:p14="http://schemas.microsoft.com/office/powerpoint/2010/main" val="699348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10</a:t>
            </a:fld>
            <a:endParaRPr lang="he-IL"/>
          </a:p>
        </p:txBody>
      </p:sp>
    </p:spTree>
    <p:extLst>
      <p:ext uri="{BB962C8B-B14F-4D97-AF65-F5344CB8AC3E}">
        <p14:creationId xmlns:p14="http://schemas.microsoft.com/office/powerpoint/2010/main" val="1925448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sz="1400" kern="1200" dirty="0">
              <a:solidFill>
                <a:schemeClr val="tx1"/>
              </a:solidFill>
              <a:latin typeface="David" panose="020E0502060401010101" pitchFamily="34" charset="-79"/>
              <a:ea typeface="+mn-ea"/>
              <a:cs typeface="David" panose="020E0502060401010101" pitchFamily="34" charset="-79"/>
            </a:endParaRPr>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11</a:t>
            </a:fld>
            <a:endParaRPr lang="he-IL"/>
          </a:p>
        </p:txBody>
      </p:sp>
    </p:spTree>
    <p:extLst>
      <p:ext uri="{BB962C8B-B14F-4D97-AF65-F5344CB8AC3E}">
        <p14:creationId xmlns:p14="http://schemas.microsoft.com/office/powerpoint/2010/main" val="3429236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400" kern="1200" dirty="0">
                <a:solidFill>
                  <a:schemeClr val="tx1"/>
                </a:solidFill>
                <a:latin typeface="David" panose="020E0502060401010101" pitchFamily="34" charset="-79"/>
                <a:ea typeface="+mn-ea"/>
                <a:cs typeface="David" panose="020E0502060401010101" pitchFamily="34" charset="-79"/>
              </a:rPr>
              <a:t>פגשנו מספר פעמים מפקחים שלא הכירו את ההוראה שאסור לדבר עם עובדים</a:t>
            </a:r>
          </a:p>
          <a:p>
            <a:r>
              <a:rPr lang="he-IL" sz="1400" kern="1200" dirty="0">
                <a:solidFill>
                  <a:schemeClr val="tx1"/>
                </a:solidFill>
                <a:latin typeface="David" panose="020E0502060401010101" pitchFamily="34" charset="-79"/>
                <a:ea typeface="+mn-ea"/>
                <a:cs typeface="David" panose="020E0502060401010101" pitchFamily="34" charset="-79"/>
              </a:rPr>
              <a:t>ופגשנו גם מפקחים שמנסים לעקוף את ההוראה בדרך של שיחה עם עובדים לשעבר </a:t>
            </a:r>
          </a:p>
          <a:p>
            <a:endParaRPr lang="he-IL" sz="1400" kern="1200" dirty="0">
              <a:solidFill>
                <a:schemeClr val="tx1"/>
              </a:solidFill>
              <a:latin typeface="David" panose="020E0502060401010101" pitchFamily="34" charset="-79"/>
              <a:ea typeface="+mn-ea"/>
              <a:cs typeface="David" panose="020E0502060401010101" pitchFamily="34" charset="-79"/>
            </a:endParaRPr>
          </a:p>
          <a:p>
            <a:r>
              <a:rPr lang="he-IL" sz="1400" kern="1200" dirty="0">
                <a:solidFill>
                  <a:schemeClr val="tx1"/>
                </a:solidFill>
                <a:latin typeface="David" panose="020E0502060401010101" pitchFamily="34" charset="-79"/>
                <a:ea typeface="+mn-ea"/>
                <a:cs typeface="David" panose="020E0502060401010101" pitchFamily="34" charset="-79"/>
              </a:rPr>
              <a:t>אני מפנה לפסה"ד של ברכה אופיר תום 1184/00 </a:t>
            </a:r>
            <a:r>
              <a:rPr lang="he-IL" sz="1400" b="1" kern="1200" dirty="0" err="1">
                <a:solidFill>
                  <a:schemeClr val="tx1"/>
                </a:solidFill>
                <a:latin typeface="David" panose="020E0502060401010101" pitchFamily="34" charset="-79"/>
                <a:ea typeface="+mn-ea"/>
                <a:cs typeface="David" panose="020E0502060401010101" pitchFamily="34" charset="-79"/>
              </a:rPr>
              <a:t>האיסט</a:t>
            </a:r>
            <a:r>
              <a:rPr lang="he-IL" sz="1400" b="1" kern="1200" dirty="0">
                <a:solidFill>
                  <a:schemeClr val="tx1"/>
                </a:solidFill>
                <a:latin typeface="David" panose="020E0502060401010101" pitchFamily="34" charset="-79"/>
                <a:ea typeface="+mn-ea"/>
                <a:cs typeface="David" panose="020E0502060401010101" pitchFamily="34" charset="-79"/>
              </a:rPr>
              <a:t> נ' פקיד שומה כפר סבא</a:t>
            </a:r>
            <a:r>
              <a:rPr lang="he-IL" sz="1400" kern="1200" dirty="0">
                <a:solidFill>
                  <a:schemeClr val="tx1"/>
                </a:solidFill>
                <a:latin typeface="David" panose="020E0502060401010101" pitchFamily="34" charset="-79"/>
                <a:ea typeface="+mn-ea"/>
                <a:cs typeface="David" panose="020E0502060401010101" pitchFamily="34" charset="-79"/>
              </a:rPr>
              <a:t> שקובעת כי עובדים לשעבר כמו עובדים ולכן אסור לשוחח איתם</a:t>
            </a:r>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12</a:t>
            </a:fld>
            <a:endParaRPr lang="he-IL"/>
          </a:p>
        </p:txBody>
      </p:sp>
    </p:spTree>
    <p:extLst>
      <p:ext uri="{BB962C8B-B14F-4D97-AF65-F5344CB8AC3E}">
        <p14:creationId xmlns:p14="http://schemas.microsoft.com/office/powerpoint/2010/main" val="1732987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13</a:t>
            </a:fld>
            <a:endParaRPr lang="he-IL"/>
          </a:p>
        </p:txBody>
      </p:sp>
    </p:spTree>
    <p:extLst>
      <p:ext uri="{BB962C8B-B14F-4D97-AF65-F5344CB8AC3E}">
        <p14:creationId xmlns:p14="http://schemas.microsoft.com/office/powerpoint/2010/main" val="104604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כולנו מכירים את הדרישה שנוחתת במשרד לקבלת מסמכים והסברים. בד"כ רשימה ארוכה עם לוחות זמנים בלתי אפשריים</a:t>
            </a:r>
          </a:p>
          <a:p>
            <a:endParaRPr lang="he-IL" dirty="0"/>
          </a:p>
          <a:p>
            <a:r>
              <a:rPr lang="he-IL" dirty="0"/>
              <a:t>אף אחד לא מכיר את ההנחיה של היועץ המשפטי, אין הפניה </a:t>
            </a:r>
            <a:r>
              <a:rPr lang="he-IL" dirty="0" err="1"/>
              <a:t>להנחייה</a:t>
            </a:r>
            <a:r>
              <a:rPr lang="he-IL" dirty="0"/>
              <a:t> מטעם הנהלת הרשות, והדברים נראים בהתאם. ים של חומר שאין בו צורך מועבר לרשות המיסים. מאחוריו יש עבודה </a:t>
            </a:r>
            <a:r>
              <a:rPr lang="he-IL" dirty="0" err="1"/>
              <a:t>מאומצץ</a:t>
            </a:r>
            <a:r>
              <a:rPr lang="he-IL" dirty="0"/>
              <a:t> שעולה כסף</a:t>
            </a:r>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14</a:t>
            </a:fld>
            <a:endParaRPr lang="he-IL"/>
          </a:p>
        </p:txBody>
      </p:sp>
    </p:spTree>
    <p:extLst>
      <p:ext uri="{BB962C8B-B14F-4D97-AF65-F5344CB8AC3E}">
        <p14:creationId xmlns:p14="http://schemas.microsoft.com/office/powerpoint/2010/main" val="97967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15</a:t>
            </a:fld>
            <a:endParaRPr lang="he-IL"/>
          </a:p>
        </p:txBody>
      </p:sp>
    </p:spTree>
    <p:extLst>
      <p:ext uri="{BB962C8B-B14F-4D97-AF65-F5344CB8AC3E}">
        <p14:creationId xmlns:p14="http://schemas.microsoft.com/office/powerpoint/2010/main" val="1009683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a:t>דוגמא לשימוש פסול בזכות לביקור</a:t>
            </a:r>
            <a:r>
              <a:rPr lang="he-IL" b="1" baseline="0" dirty="0"/>
              <a:t> במקום העסק ופגיעה בזכות הייצוג (נדון בהרחבה שנה שעברה): </a:t>
            </a:r>
          </a:p>
          <a:p>
            <a:endParaRPr lang="he-IL" sz="1050" b="1" dirty="0"/>
          </a:p>
          <a:p>
            <a:r>
              <a:rPr lang="he-IL" dirty="0"/>
              <a:t>פסק דין שניתן ע"י השופטת ייטב בו ניתן לראות דוגמא בוטה של שרשרת הפרות של זכויות הנישום. </a:t>
            </a:r>
          </a:p>
          <a:p>
            <a:r>
              <a:rPr lang="he-IL" dirty="0"/>
              <a:t>במקרה זה בית המשפט מתח ביקורת חריפה על התנהלות פקיד השומה</a:t>
            </a:r>
            <a:r>
              <a:rPr lang="en-US" dirty="0"/>
              <a:t> </a:t>
            </a:r>
            <a:endParaRPr lang="he-IL" dirty="0"/>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16</a:t>
            </a:fld>
            <a:endParaRPr lang="he-IL"/>
          </a:p>
        </p:txBody>
      </p:sp>
    </p:spTree>
    <p:extLst>
      <p:ext uri="{BB962C8B-B14F-4D97-AF65-F5344CB8AC3E}">
        <p14:creationId xmlns:p14="http://schemas.microsoft.com/office/powerpoint/2010/main" val="992009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17</a:t>
            </a:fld>
            <a:endParaRPr lang="he-IL"/>
          </a:p>
        </p:txBody>
      </p:sp>
    </p:spTree>
    <p:extLst>
      <p:ext uri="{BB962C8B-B14F-4D97-AF65-F5344CB8AC3E}">
        <p14:creationId xmlns:p14="http://schemas.microsoft.com/office/powerpoint/2010/main" val="41702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18</a:t>
            </a:fld>
            <a:endParaRPr lang="he-IL"/>
          </a:p>
        </p:txBody>
      </p:sp>
    </p:spTree>
    <p:extLst>
      <p:ext uri="{BB962C8B-B14F-4D97-AF65-F5344CB8AC3E}">
        <p14:creationId xmlns:p14="http://schemas.microsoft.com/office/powerpoint/2010/main" val="1016202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פסק דין שממחיש את הפרות הזכויות כמו זכות הייצוג. דרישת מסמכים לא סבירה, וכניסה לבית מגורים ללא סמכות וללא צו שיפוטי. </a:t>
            </a:r>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19</a:t>
            </a:fld>
            <a:endParaRPr lang="he-IL"/>
          </a:p>
        </p:txBody>
      </p:sp>
    </p:spTree>
    <p:extLst>
      <p:ext uri="{BB962C8B-B14F-4D97-AF65-F5344CB8AC3E}">
        <p14:creationId xmlns:p14="http://schemas.microsoft.com/office/powerpoint/2010/main" val="187633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2</a:t>
            </a:fld>
            <a:endParaRPr lang="he-IL"/>
          </a:p>
        </p:txBody>
      </p:sp>
      <p:sp>
        <p:nvSpPr>
          <p:cNvPr id="5" name="מציין מיקום של הערות 4"/>
          <p:cNvSpPr>
            <a:spLocks noGrp="1"/>
          </p:cNvSpPr>
          <p:nvPr>
            <p:ph type="body" sz="quarter" idx="11"/>
          </p:nvPr>
        </p:nvSpPr>
        <p:spPr/>
        <p:txBody>
          <a:bodyPr/>
          <a:lstStyle/>
          <a:p>
            <a:endParaRPr lang="he-IL" sz="1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426847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20</a:t>
            </a:fld>
            <a:endParaRPr lang="he-IL"/>
          </a:p>
        </p:txBody>
      </p:sp>
    </p:spTree>
    <p:extLst>
      <p:ext uri="{BB962C8B-B14F-4D97-AF65-F5344CB8AC3E}">
        <p14:creationId xmlns:p14="http://schemas.microsoft.com/office/powerpoint/2010/main" val="662909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21</a:t>
            </a:fld>
            <a:endParaRPr lang="he-IL"/>
          </a:p>
        </p:txBody>
      </p:sp>
    </p:spTree>
    <p:extLst>
      <p:ext uri="{BB962C8B-B14F-4D97-AF65-F5344CB8AC3E}">
        <p14:creationId xmlns:p14="http://schemas.microsoft.com/office/powerpoint/2010/main" val="1650672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22</a:t>
            </a:fld>
            <a:endParaRPr lang="he-IL"/>
          </a:p>
        </p:txBody>
      </p:sp>
    </p:spTree>
    <p:extLst>
      <p:ext uri="{BB962C8B-B14F-4D97-AF65-F5344CB8AC3E}">
        <p14:creationId xmlns:p14="http://schemas.microsoft.com/office/powerpoint/2010/main" val="1136493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23</a:t>
            </a:fld>
            <a:endParaRPr lang="he-IL"/>
          </a:p>
        </p:txBody>
      </p:sp>
    </p:spTree>
    <p:extLst>
      <p:ext uri="{BB962C8B-B14F-4D97-AF65-F5344CB8AC3E}">
        <p14:creationId xmlns:p14="http://schemas.microsoft.com/office/powerpoint/2010/main" val="31017374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24</a:t>
            </a:fld>
            <a:endParaRPr lang="he-IL"/>
          </a:p>
        </p:txBody>
      </p:sp>
    </p:spTree>
    <p:extLst>
      <p:ext uri="{BB962C8B-B14F-4D97-AF65-F5344CB8AC3E}">
        <p14:creationId xmlns:p14="http://schemas.microsoft.com/office/powerpoint/2010/main" val="33238932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u="sng" dirty="0"/>
              <a:t>מילואים או תוספות</a:t>
            </a:r>
            <a:r>
              <a:rPr lang="he-IL" dirty="0"/>
              <a:t> – אין הגבלה על הדרישות רק לתת זמן סביר....</a:t>
            </a:r>
          </a:p>
          <a:p>
            <a:r>
              <a:rPr lang="he-IL" b="1" u="sng" dirty="0"/>
              <a:t>דוח מרואה חשבון</a:t>
            </a:r>
            <a:r>
              <a:rPr lang="he-IL" dirty="0"/>
              <a:t> – הרבה לא מכירים את הסעיף אבל יש סמכות לדרוש דוח על היקף הביקורת וממצאיה...</a:t>
            </a:r>
          </a:p>
          <a:p>
            <a:r>
              <a:rPr lang="he-IL" dirty="0"/>
              <a:t>הסמכות מוגבלת לדרישה של פקיד השומה עצמו – ולא מפקח (כמו בחובת ההתייצבות)</a:t>
            </a:r>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25</a:t>
            </a:fld>
            <a:endParaRPr lang="he-IL"/>
          </a:p>
        </p:txBody>
      </p:sp>
    </p:spTree>
    <p:extLst>
      <p:ext uri="{BB962C8B-B14F-4D97-AF65-F5344CB8AC3E}">
        <p14:creationId xmlns:p14="http://schemas.microsoft.com/office/powerpoint/2010/main" val="15210172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26</a:t>
            </a:fld>
            <a:endParaRPr lang="he-IL"/>
          </a:p>
        </p:txBody>
      </p:sp>
    </p:spTree>
    <p:extLst>
      <p:ext uri="{BB962C8B-B14F-4D97-AF65-F5344CB8AC3E}">
        <p14:creationId xmlns:p14="http://schemas.microsoft.com/office/powerpoint/2010/main" val="36627055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סמכות אזרחית מקבילה למס הכנסה</a:t>
            </a:r>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27</a:t>
            </a:fld>
            <a:endParaRPr lang="he-IL"/>
          </a:p>
        </p:txBody>
      </p:sp>
    </p:spTree>
    <p:extLst>
      <p:ext uri="{BB962C8B-B14F-4D97-AF65-F5344CB8AC3E}">
        <p14:creationId xmlns:p14="http://schemas.microsoft.com/office/powerpoint/2010/main" val="10989476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ביקורת</a:t>
            </a:r>
            <a:r>
              <a:rPr lang="he-IL" baseline="0" dirty="0"/>
              <a:t> בעסק – במישור האזרחי</a:t>
            </a:r>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28</a:t>
            </a:fld>
            <a:endParaRPr lang="he-IL"/>
          </a:p>
        </p:txBody>
      </p:sp>
    </p:spTree>
    <p:extLst>
      <p:ext uri="{BB962C8B-B14F-4D97-AF65-F5344CB8AC3E}">
        <p14:creationId xmlns:p14="http://schemas.microsoft.com/office/powerpoint/2010/main" val="38453541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ביקורת</a:t>
            </a:r>
            <a:r>
              <a:rPr lang="he-IL" baseline="0" dirty="0"/>
              <a:t> בעסק ותפיסת טובין – במישור האזרחי</a:t>
            </a:r>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29</a:t>
            </a:fld>
            <a:endParaRPr lang="he-IL"/>
          </a:p>
        </p:txBody>
      </p:sp>
    </p:spTree>
    <p:extLst>
      <p:ext uri="{BB962C8B-B14F-4D97-AF65-F5344CB8AC3E}">
        <p14:creationId xmlns:p14="http://schemas.microsoft.com/office/powerpoint/2010/main" val="406129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a:t>
            </a:fld>
            <a:endParaRPr lang="he-IL"/>
          </a:p>
        </p:txBody>
      </p:sp>
      <p:sp>
        <p:nvSpPr>
          <p:cNvPr id="5" name="מציין מיקום של הערות 4"/>
          <p:cNvSpPr>
            <a:spLocks noGrp="1"/>
          </p:cNvSpPr>
          <p:nvPr>
            <p:ph type="body" sz="quarter" idx="11"/>
          </p:nvPr>
        </p:nvSpPr>
        <p:spPr/>
        <p:txBody>
          <a:bodyPr/>
          <a:lstStyle/>
          <a:p>
            <a:endParaRPr lang="he-IL" sz="1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13740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err="1"/>
              <a:t>ס"ק</a:t>
            </a:r>
            <a:r>
              <a:rPr lang="he-IL" dirty="0"/>
              <a:t> 4 – זכות הייצוג – נוסח זהה לפקודת מס הכנסה.</a:t>
            </a:r>
          </a:p>
          <a:p>
            <a:r>
              <a:rPr lang="he-IL" baseline="0" dirty="0"/>
              <a:t>רק </a:t>
            </a:r>
            <a:r>
              <a:rPr lang="he-IL" baseline="0" dirty="0" err="1"/>
              <a:t>ס"ק</a:t>
            </a:r>
            <a:r>
              <a:rPr lang="he-IL" baseline="0" dirty="0"/>
              <a:t> ב – מתייחס לסמכות הפלילית.</a:t>
            </a:r>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30</a:t>
            </a:fld>
            <a:endParaRPr lang="he-IL"/>
          </a:p>
        </p:txBody>
      </p:sp>
    </p:spTree>
    <p:extLst>
      <p:ext uri="{BB962C8B-B14F-4D97-AF65-F5344CB8AC3E}">
        <p14:creationId xmlns:p14="http://schemas.microsoft.com/office/powerpoint/2010/main" val="34705472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להתייחס</a:t>
            </a:r>
            <a:r>
              <a:rPr lang="he-IL" baseline="0" dirty="0"/>
              <a:t> להנחיה של פזית שלא פורסמה </a:t>
            </a:r>
          </a:p>
          <a:p>
            <a:pPr marL="0" marR="0" lvl="0" indent="0" algn="r" defTabSz="914400" rtl="1" eaLnBrk="0" fontAlgn="base" latinLnBrk="0" hangingPunct="0">
              <a:lnSpc>
                <a:spcPct val="100000"/>
              </a:lnSpc>
              <a:spcBef>
                <a:spcPct val="30000"/>
              </a:spcBef>
              <a:spcAft>
                <a:spcPct val="0"/>
              </a:spcAft>
              <a:buClrTx/>
              <a:buSzTx/>
              <a:buFontTx/>
              <a:buNone/>
              <a:tabLst/>
              <a:defRPr/>
            </a:pPr>
            <a:r>
              <a:rPr lang="he-IL" baseline="0" dirty="0"/>
              <a:t>"תשאול" – לא ברור מה הבסיס החוקי.</a:t>
            </a:r>
          </a:p>
          <a:p>
            <a:r>
              <a:rPr lang="he-IL" dirty="0"/>
              <a:t>פ"ש השרון – אותו</a:t>
            </a:r>
            <a:r>
              <a:rPr lang="he-IL" baseline="0" dirty="0"/>
              <a:t> מפקח דן גם במס הכנסה וגם במע"מ</a:t>
            </a:r>
          </a:p>
          <a:p>
            <a:endParaRPr lang="he-IL" baseline="0" dirty="0"/>
          </a:p>
          <a:p>
            <a:r>
              <a:rPr lang="he-IL" baseline="0" dirty="0" err="1"/>
              <a:t>סיכוום</a:t>
            </a:r>
            <a:r>
              <a:rPr lang="he-IL" baseline="0" dirty="0"/>
              <a:t>: הראנו את </a:t>
            </a:r>
            <a:r>
              <a:rPr lang="he-IL" baseline="0" dirty="0" err="1"/>
              <a:t>המסכויות</a:t>
            </a:r>
            <a:r>
              <a:rPr lang="he-IL" baseline="0" dirty="0"/>
              <a:t> הנרחבות ונתנו דוגמאות להפרה של החוק.</a:t>
            </a:r>
          </a:p>
          <a:p>
            <a:r>
              <a:rPr lang="he-IL" baseline="0" dirty="0"/>
              <a:t>מפקחים שלא מכירים את החוק – הגבלת הכוח</a:t>
            </a:r>
          </a:p>
          <a:p>
            <a:r>
              <a:rPr lang="he-IL" baseline="0" dirty="0"/>
              <a:t>לא מכירים את כללי המשפט המנהלי של סבירות מידתיות </a:t>
            </a:r>
            <a:r>
              <a:rPr lang="he-IL" baseline="0" dirty="0" err="1"/>
              <a:t>וכו</a:t>
            </a:r>
            <a:endParaRPr lang="he-IL" baseline="0" dirty="0"/>
          </a:p>
          <a:p>
            <a:r>
              <a:rPr lang="he-IL" baseline="0" dirty="0"/>
              <a:t>אין הנחיות של הנהלת רשות המיסים לריסון הכוח</a:t>
            </a:r>
          </a:p>
          <a:p>
            <a:r>
              <a:rPr lang="he-IL" baseline="0" dirty="0"/>
              <a:t>גם כשיש ביקורת שיפוטית – יש התעלמות של רשות המיסים מהליקויים</a:t>
            </a:r>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31</a:t>
            </a:fld>
            <a:endParaRPr lang="he-IL"/>
          </a:p>
        </p:txBody>
      </p:sp>
    </p:spTree>
    <p:extLst>
      <p:ext uri="{BB962C8B-B14F-4D97-AF65-F5344CB8AC3E}">
        <p14:creationId xmlns:p14="http://schemas.microsoft.com/office/powerpoint/2010/main" val="5029881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32</a:t>
            </a:fld>
            <a:endParaRPr lang="he-IL"/>
          </a:p>
        </p:txBody>
      </p:sp>
    </p:spTree>
    <p:extLst>
      <p:ext uri="{BB962C8B-B14F-4D97-AF65-F5344CB8AC3E}">
        <p14:creationId xmlns:p14="http://schemas.microsoft.com/office/powerpoint/2010/main" val="21924766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33</a:t>
            </a:fld>
            <a:endParaRPr lang="he-IL"/>
          </a:p>
        </p:txBody>
      </p:sp>
    </p:spTree>
    <p:extLst>
      <p:ext uri="{BB962C8B-B14F-4D97-AF65-F5344CB8AC3E}">
        <p14:creationId xmlns:p14="http://schemas.microsoft.com/office/powerpoint/2010/main" val="27881852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u="sng" dirty="0"/>
              <a:t>דוגמא</a:t>
            </a:r>
            <a:r>
              <a:rPr lang="he-IL" b="1" dirty="0"/>
              <a:t>:</a:t>
            </a:r>
            <a:r>
              <a:rPr lang="he-IL" dirty="0"/>
              <a:t> 2 בעלי שליטה</a:t>
            </a:r>
            <a:r>
              <a:rPr lang="he-IL" baseline="0" dirty="0"/>
              <a:t> 50:50 כדי למנוע מהעובדים להיות שובר שיווין – אין להם זכות הצבעה. </a:t>
            </a:r>
          </a:p>
          <a:p>
            <a:r>
              <a:rPr lang="he-IL" b="1" u="sng" baseline="0" dirty="0"/>
              <a:t>עמדה 68/2019</a:t>
            </a:r>
            <a:r>
              <a:rPr lang="he-IL" baseline="0" dirty="0"/>
              <a:t> – מתן בונוס במסווה של הקצאת מניות. </a:t>
            </a:r>
          </a:p>
          <a:p>
            <a:r>
              <a:rPr lang="he-IL" b="1" u="sng" baseline="0" dirty="0"/>
              <a:t>יתרון המס ייבחן</a:t>
            </a:r>
            <a:r>
              <a:rPr lang="he-IL" baseline="0" dirty="0"/>
              <a:t> הן ע"י בעלי האופציות והן ברמת הניכויים של החברה מחלקת האופציות. </a:t>
            </a:r>
          </a:p>
          <a:p>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34</a:t>
            </a:fld>
            <a:endParaRPr lang="he-IL"/>
          </a:p>
        </p:txBody>
      </p:sp>
    </p:spTree>
    <p:extLst>
      <p:ext uri="{BB962C8B-B14F-4D97-AF65-F5344CB8AC3E}">
        <p14:creationId xmlns:p14="http://schemas.microsoft.com/office/powerpoint/2010/main" val="4967080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u="sng" dirty="0"/>
              <a:t>החל מדוחות 2016</a:t>
            </a:r>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35</a:t>
            </a:fld>
            <a:endParaRPr lang="he-IL"/>
          </a:p>
        </p:txBody>
      </p:sp>
    </p:spTree>
    <p:extLst>
      <p:ext uri="{BB962C8B-B14F-4D97-AF65-F5344CB8AC3E}">
        <p14:creationId xmlns:p14="http://schemas.microsoft.com/office/powerpoint/2010/main" val="31182500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0" fontAlgn="base" latinLnBrk="0" hangingPunct="0">
              <a:lnSpc>
                <a:spcPct val="100000"/>
              </a:lnSpc>
              <a:spcBef>
                <a:spcPct val="30000"/>
              </a:spcBef>
              <a:spcAft>
                <a:spcPct val="0"/>
              </a:spcAft>
              <a:buClrTx/>
              <a:buSzTx/>
              <a:buFontTx/>
              <a:buNone/>
              <a:tabLst/>
              <a:defRPr/>
            </a:pPr>
            <a:r>
              <a:rPr lang="he-IL" b="1" u="sng" dirty="0"/>
              <a:t>מ"ה</a:t>
            </a:r>
            <a:r>
              <a:rPr lang="he-IL" dirty="0"/>
              <a:t> – 113, </a:t>
            </a:r>
            <a:r>
              <a:rPr lang="he-IL" b="1" u="sng" dirty="0"/>
              <a:t>מע"מ</a:t>
            </a:r>
            <a:r>
              <a:rPr lang="he-IL" dirty="0"/>
              <a:t> – 14, </a:t>
            </a:r>
            <a:r>
              <a:rPr lang="he-IL" b="1" u="sng" dirty="0"/>
              <a:t>מכס</a:t>
            </a:r>
            <a:r>
              <a:rPr lang="he-IL" baseline="0" dirty="0"/>
              <a:t> – 22, </a:t>
            </a:r>
            <a:r>
              <a:rPr lang="he-IL" b="1" u="sng" baseline="0" dirty="0"/>
              <a:t>בלו</a:t>
            </a:r>
            <a:r>
              <a:rPr lang="he-IL" baseline="0" dirty="0"/>
              <a:t> - 1</a:t>
            </a:r>
            <a:endParaRPr lang="he-IL" dirty="0"/>
          </a:p>
          <a:p>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36</a:t>
            </a:fld>
            <a:endParaRPr lang="he-IL"/>
          </a:p>
        </p:txBody>
      </p:sp>
    </p:spTree>
    <p:extLst>
      <p:ext uri="{BB962C8B-B14F-4D97-AF65-F5344CB8AC3E}">
        <p14:creationId xmlns:p14="http://schemas.microsoft.com/office/powerpoint/2010/main" val="35577739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u="sng" dirty="0"/>
              <a:t>מ"ה</a:t>
            </a:r>
            <a:r>
              <a:rPr lang="he-IL" dirty="0"/>
              <a:t> – 113, </a:t>
            </a:r>
            <a:r>
              <a:rPr lang="he-IL" b="1" u="sng" dirty="0"/>
              <a:t>מע"מ</a:t>
            </a:r>
            <a:r>
              <a:rPr lang="he-IL" dirty="0"/>
              <a:t> – 14, </a:t>
            </a:r>
            <a:r>
              <a:rPr lang="he-IL" b="1" u="sng" dirty="0"/>
              <a:t>מכס</a:t>
            </a:r>
            <a:r>
              <a:rPr lang="he-IL" baseline="0" dirty="0"/>
              <a:t> – 22, </a:t>
            </a:r>
            <a:r>
              <a:rPr lang="he-IL" b="1" u="sng" baseline="0" dirty="0"/>
              <a:t>בלו</a:t>
            </a:r>
            <a:r>
              <a:rPr lang="he-IL" baseline="0" dirty="0"/>
              <a:t> - 1</a:t>
            </a:r>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37</a:t>
            </a:fld>
            <a:endParaRPr lang="he-IL"/>
          </a:p>
        </p:txBody>
      </p:sp>
    </p:spTree>
    <p:extLst>
      <p:ext uri="{BB962C8B-B14F-4D97-AF65-F5344CB8AC3E}">
        <p14:creationId xmlns:p14="http://schemas.microsoft.com/office/powerpoint/2010/main" val="26144034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38</a:t>
            </a:fld>
            <a:endParaRPr lang="he-IL"/>
          </a:p>
        </p:txBody>
      </p:sp>
    </p:spTree>
    <p:extLst>
      <p:ext uri="{BB962C8B-B14F-4D97-AF65-F5344CB8AC3E}">
        <p14:creationId xmlns:p14="http://schemas.microsoft.com/office/powerpoint/2010/main" val="30070524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39</a:t>
            </a:fld>
            <a:endParaRPr lang="he-IL"/>
          </a:p>
        </p:txBody>
      </p:sp>
    </p:spTree>
    <p:extLst>
      <p:ext uri="{BB962C8B-B14F-4D97-AF65-F5344CB8AC3E}">
        <p14:creationId xmlns:p14="http://schemas.microsoft.com/office/powerpoint/2010/main" val="2576135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a:t>
            </a:fld>
            <a:endParaRPr lang="he-IL"/>
          </a:p>
        </p:txBody>
      </p:sp>
      <p:sp>
        <p:nvSpPr>
          <p:cNvPr id="5" name="מציין מיקום של הערות 4"/>
          <p:cNvSpPr>
            <a:spLocks noGrp="1"/>
          </p:cNvSpPr>
          <p:nvPr>
            <p:ph type="body" sz="quarter" idx="11"/>
          </p:nvPr>
        </p:nvSpPr>
        <p:spPr/>
        <p:txBody>
          <a:bodyPr/>
          <a:lstStyle/>
          <a:p>
            <a:endParaRPr lang="he-IL" sz="1400" dirty="0">
              <a:latin typeface="David" panose="020E0502060401010101" pitchFamily="34" charset="-79"/>
              <a:cs typeface="David" panose="020E0502060401010101" pitchFamily="34" charset="-79"/>
            </a:endParaRPr>
          </a:p>
          <a:p>
            <a:r>
              <a:rPr lang="he-IL" sz="1400" dirty="0">
                <a:latin typeface="David" panose="020E0502060401010101" pitchFamily="34" charset="-79"/>
                <a:cs typeface="David" panose="020E0502060401010101" pitchFamily="34" charset="-79"/>
              </a:rPr>
              <a:t>היו בעבר כמה רפורמות שנושא זה – שלא השיגו את מטרתן. שנים רבות הלשכה ועופר טוענים כי הפעולות הננקטות אינן יעילות ומכבידות שלא לצורך על המשק. נראה את </a:t>
            </a:r>
            <a:r>
              <a:rPr lang="he-IL" sz="1400" dirty="0" err="1">
                <a:latin typeface="David" panose="020E0502060401010101" pitchFamily="34" charset="-79"/>
                <a:cs typeface="David" panose="020E0502060401010101" pitchFamily="34" charset="-79"/>
              </a:rPr>
              <a:t>המגנון</a:t>
            </a:r>
            <a:r>
              <a:rPr lang="he-IL" sz="1400" dirty="0">
                <a:latin typeface="David" panose="020E0502060401010101" pitchFamily="34" charset="-79"/>
                <a:cs typeface="David" panose="020E0502060401010101" pitchFamily="34" charset="-79"/>
              </a:rPr>
              <a:t> בהמשך.</a:t>
            </a:r>
          </a:p>
          <a:p>
            <a:r>
              <a:rPr lang="he-IL" sz="1400" b="1" dirty="0">
                <a:latin typeface="David" panose="020E0502060401010101" pitchFamily="34" charset="-79"/>
                <a:cs typeface="David" panose="020E0502060401010101" pitchFamily="34" charset="-79"/>
              </a:rPr>
              <a:t>מי מאיתנו לא יסכים על המטרות </a:t>
            </a:r>
            <a:r>
              <a:rPr lang="he-IL" sz="1400" b="1" dirty="0" err="1">
                <a:latin typeface="David" panose="020E0502060401010101" pitchFamily="34" charset="-79"/>
                <a:cs typeface="David" panose="020E0502060401010101" pitchFamily="34" charset="-79"/>
              </a:rPr>
              <a:t>המצויינות</a:t>
            </a:r>
            <a:r>
              <a:rPr lang="he-IL" sz="1400" b="1" dirty="0">
                <a:latin typeface="David" panose="020E0502060401010101" pitchFamily="34" charset="-79"/>
                <a:cs typeface="David" panose="020E0502060401010101" pitchFamily="34" charset="-79"/>
              </a:rPr>
              <a:t> בתזכיר החוק: מלחמה בהון השחור מלחמה במעלימי המס וגביית המס אמת.</a:t>
            </a:r>
          </a:p>
          <a:p>
            <a:endParaRPr lang="he-IL" sz="1400" dirty="0">
              <a:latin typeface="David" panose="020E0502060401010101" pitchFamily="34" charset="-79"/>
              <a:cs typeface="David" panose="020E0502060401010101" pitchFamily="34" charset="-79"/>
            </a:endParaRPr>
          </a:p>
          <a:p>
            <a:r>
              <a:rPr lang="he-IL" sz="1400" dirty="0">
                <a:latin typeface="David" panose="020E0502060401010101" pitchFamily="34" charset="-79"/>
                <a:cs typeface="David" panose="020E0502060401010101" pitchFamily="34" charset="-79"/>
              </a:rPr>
              <a:t>בשם העקרונות הללו, על שנה, בחוק ההסדרים מתווספות עוד ועוד סמכויות לרשות המיסים, ומתווספות עוד ועוד מטלות על ציבור הנישומים ועל ציבור רואי החשבון. </a:t>
            </a:r>
          </a:p>
          <a:p>
            <a:endParaRPr lang="he-IL" sz="1400" dirty="0">
              <a:latin typeface="David" panose="020E0502060401010101" pitchFamily="34" charset="-79"/>
              <a:cs typeface="David" panose="020E0502060401010101" pitchFamily="34" charset="-79"/>
            </a:endParaRPr>
          </a:p>
          <a:p>
            <a:r>
              <a:rPr lang="he-IL" sz="1400" b="1" dirty="0">
                <a:latin typeface="David" panose="020E0502060401010101" pitchFamily="34" charset="-79"/>
                <a:cs typeface="David" panose="020E0502060401010101" pitchFamily="34" charset="-79"/>
              </a:rPr>
              <a:t>רוצה לפתוח לדיון האם הסמכויות הרבות, והמטלות הרבות מצדיקות את המטרה.</a:t>
            </a:r>
          </a:p>
          <a:p>
            <a:endParaRPr lang="he-IL" sz="1400" b="1" dirty="0">
              <a:latin typeface="David" panose="020E0502060401010101" pitchFamily="34" charset="-79"/>
              <a:cs typeface="David" panose="020E0502060401010101" pitchFamily="34" charset="-79"/>
            </a:endParaRPr>
          </a:p>
          <a:p>
            <a:r>
              <a:rPr lang="he-IL" sz="1400" dirty="0">
                <a:latin typeface="David" panose="020E0502060401010101" pitchFamily="34" charset="-79"/>
                <a:cs typeface="David" panose="020E0502060401010101" pitchFamily="34" charset="-79"/>
              </a:rPr>
              <a:t>הנה פה סמכות לקבל את כל הנתונים מכל המערכות הפיננסיות. יהיה לרשות המיסים מידע בלתי נגמר – וכל זה כדי לתפוס קמצוץ של מעלימי מס</a:t>
            </a:r>
          </a:p>
          <a:p>
            <a:endParaRPr lang="he-IL" sz="1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060265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40</a:t>
            </a:fld>
            <a:endParaRPr lang="he-IL"/>
          </a:p>
        </p:txBody>
      </p:sp>
    </p:spTree>
    <p:extLst>
      <p:ext uri="{BB962C8B-B14F-4D97-AF65-F5344CB8AC3E}">
        <p14:creationId xmlns:p14="http://schemas.microsoft.com/office/powerpoint/2010/main" val="29072465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41</a:t>
            </a:fld>
            <a:endParaRPr lang="he-IL"/>
          </a:p>
        </p:txBody>
      </p:sp>
    </p:spTree>
    <p:extLst>
      <p:ext uri="{BB962C8B-B14F-4D97-AF65-F5344CB8AC3E}">
        <p14:creationId xmlns:p14="http://schemas.microsoft.com/office/powerpoint/2010/main" val="38815468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u="sng" dirty="0"/>
              <a:t>החל מדוחות 2016</a:t>
            </a:r>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42</a:t>
            </a:fld>
            <a:endParaRPr lang="he-IL"/>
          </a:p>
        </p:txBody>
      </p:sp>
    </p:spTree>
    <p:extLst>
      <p:ext uri="{BB962C8B-B14F-4D97-AF65-F5344CB8AC3E}">
        <p14:creationId xmlns:p14="http://schemas.microsoft.com/office/powerpoint/2010/main" val="23461481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43</a:t>
            </a:fld>
            <a:endParaRPr lang="he-IL"/>
          </a:p>
        </p:txBody>
      </p:sp>
    </p:spTree>
    <p:extLst>
      <p:ext uri="{BB962C8B-B14F-4D97-AF65-F5344CB8AC3E}">
        <p14:creationId xmlns:p14="http://schemas.microsoft.com/office/powerpoint/2010/main" val="22277827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44</a:t>
            </a:fld>
            <a:endParaRPr lang="he-IL"/>
          </a:p>
        </p:txBody>
      </p:sp>
    </p:spTree>
    <p:extLst>
      <p:ext uri="{BB962C8B-B14F-4D97-AF65-F5344CB8AC3E}">
        <p14:creationId xmlns:p14="http://schemas.microsoft.com/office/powerpoint/2010/main" val="15035017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45</a:t>
            </a:fld>
            <a:endParaRPr lang="he-IL"/>
          </a:p>
        </p:txBody>
      </p:sp>
    </p:spTree>
    <p:extLst>
      <p:ext uri="{BB962C8B-B14F-4D97-AF65-F5344CB8AC3E}">
        <p14:creationId xmlns:p14="http://schemas.microsoft.com/office/powerpoint/2010/main" val="1726162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כל שומה אוטומטית מוציאים קנס גרעון</a:t>
            </a:r>
          </a:p>
          <a:p>
            <a:r>
              <a:rPr lang="he-IL" b="1" dirty="0"/>
              <a:t>המשמעות שבכל מחלוקת עם פ"ש קיימת התרשלות של </a:t>
            </a:r>
            <a:r>
              <a:rPr lang="he-IL" b="1" dirty="0" err="1"/>
              <a:t>הינשום</a:t>
            </a:r>
            <a:r>
              <a:rPr lang="he-IL" b="1" dirty="0"/>
              <a:t>/מייצג ?</a:t>
            </a:r>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46</a:t>
            </a:fld>
            <a:endParaRPr lang="he-IL"/>
          </a:p>
        </p:txBody>
      </p:sp>
    </p:spTree>
    <p:extLst>
      <p:ext uri="{BB962C8B-B14F-4D97-AF65-F5344CB8AC3E}">
        <p14:creationId xmlns:p14="http://schemas.microsoft.com/office/powerpoint/2010/main" val="24859669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47</a:t>
            </a:fld>
            <a:endParaRPr lang="he-IL"/>
          </a:p>
        </p:txBody>
      </p:sp>
    </p:spTree>
    <p:extLst>
      <p:ext uri="{BB962C8B-B14F-4D97-AF65-F5344CB8AC3E}">
        <p14:creationId xmlns:p14="http://schemas.microsoft.com/office/powerpoint/2010/main" val="25202935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48</a:t>
            </a:fld>
            <a:endParaRPr lang="he-IL"/>
          </a:p>
        </p:txBody>
      </p:sp>
    </p:spTree>
    <p:extLst>
      <p:ext uri="{BB962C8B-B14F-4D97-AF65-F5344CB8AC3E}">
        <p14:creationId xmlns:p14="http://schemas.microsoft.com/office/powerpoint/2010/main" val="31574441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49</a:t>
            </a:fld>
            <a:endParaRPr lang="he-IL"/>
          </a:p>
        </p:txBody>
      </p:sp>
    </p:spTree>
    <p:extLst>
      <p:ext uri="{BB962C8B-B14F-4D97-AF65-F5344CB8AC3E}">
        <p14:creationId xmlns:p14="http://schemas.microsoft.com/office/powerpoint/2010/main" val="656336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5</a:t>
            </a:fld>
            <a:endParaRPr lang="he-IL"/>
          </a:p>
        </p:txBody>
      </p:sp>
      <p:sp>
        <p:nvSpPr>
          <p:cNvPr id="5" name="מציין מיקום של הערות 4"/>
          <p:cNvSpPr>
            <a:spLocks noGrp="1"/>
          </p:cNvSpPr>
          <p:nvPr>
            <p:ph type="body" sz="quarter" idx="11"/>
          </p:nvPr>
        </p:nvSpPr>
        <p:spPr/>
        <p:txBody>
          <a:bodyPr/>
          <a:lstStyle/>
          <a:p>
            <a:r>
              <a:rPr lang="he-IL" sz="1400" dirty="0">
                <a:latin typeface="David" panose="020E0502060401010101" pitchFamily="34" charset="-79"/>
                <a:cs typeface="David" panose="020E0502060401010101" pitchFamily="34" charset="-79"/>
              </a:rPr>
              <a:t>כאשר נישום או מייצג, מסתכל ממעוף הציפור הוא רואה את הקטגוריות הללו, כשבכל אחת יש הכבדה גדולה על תפקודו בעסק. במצטבר זה נראה כמעט בלתי סביר.</a:t>
            </a:r>
          </a:p>
        </p:txBody>
      </p:sp>
    </p:spTree>
    <p:extLst>
      <p:ext uri="{BB962C8B-B14F-4D97-AF65-F5344CB8AC3E}">
        <p14:creationId xmlns:p14="http://schemas.microsoft.com/office/powerpoint/2010/main" val="340307436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50</a:t>
            </a:fld>
            <a:endParaRPr lang="he-IL"/>
          </a:p>
        </p:txBody>
      </p:sp>
    </p:spTree>
    <p:extLst>
      <p:ext uri="{BB962C8B-B14F-4D97-AF65-F5344CB8AC3E}">
        <p14:creationId xmlns:p14="http://schemas.microsoft.com/office/powerpoint/2010/main" val="16558085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שתי בעיות </a:t>
            </a:r>
            <a:r>
              <a:rPr lang="he-IL" dirty="0" err="1"/>
              <a:t>שעללות</a:t>
            </a:r>
            <a:r>
              <a:rPr lang="he-IL" dirty="0"/>
              <a:t> לצוץ מבחינת מוציא החשבונית – לא תהיה הקצאה של מספר. מבחינת מנכה החשבונית, לא יותר הניכוי</a:t>
            </a:r>
          </a:p>
          <a:p>
            <a:endParaRPr lang="he-IL" dirty="0"/>
          </a:p>
          <a:p>
            <a:r>
              <a:rPr lang="he-IL" dirty="0"/>
              <a:t>ועוד – הליך ערעור לבית המשפט המחוזי....</a:t>
            </a:r>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51</a:t>
            </a:fld>
            <a:endParaRPr lang="he-IL"/>
          </a:p>
        </p:txBody>
      </p:sp>
    </p:spTree>
    <p:extLst>
      <p:ext uri="{BB962C8B-B14F-4D97-AF65-F5344CB8AC3E}">
        <p14:creationId xmlns:p14="http://schemas.microsoft.com/office/powerpoint/2010/main" val="18030725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אחריות פלילית כנגד</a:t>
            </a:r>
            <a:r>
              <a:rPr lang="he-IL" baseline="0" dirty="0"/>
              <a:t> רואי חשבון.</a:t>
            </a:r>
          </a:p>
          <a:p>
            <a:r>
              <a:rPr lang="he-IL" baseline="0" dirty="0"/>
              <a:t>ניסיון של הלשכה לתת הגנה וסירוב רשות המסים</a:t>
            </a:r>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52</a:t>
            </a:fld>
            <a:endParaRPr lang="he-IL"/>
          </a:p>
        </p:txBody>
      </p:sp>
    </p:spTree>
    <p:extLst>
      <p:ext uri="{BB962C8B-B14F-4D97-AF65-F5344CB8AC3E}">
        <p14:creationId xmlns:p14="http://schemas.microsoft.com/office/powerpoint/2010/main" val="18235277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53</a:t>
            </a:fld>
            <a:endParaRPr lang="he-IL"/>
          </a:p>
        </p:txBody>
      </p:sp>
    </p:spTree>
    <p:extLst>
      <p:ext uri="{BB962C8B-B14F-4D97-AF65-F5344CB8AC3E}">
        <p14:creationId xmlns:p14="http://schemas.microsoft.com/office/powerpoint/2010/main" val="42897419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52D4A193-AAA7-4CDA-A6C5-845436EF8274}" type="slidenum">
              <a:rPr lang="he-IL" smtClean="0"/>
              <a:t>54</a:t>
            </a:fld>
            <a:endParaRPr lang="he-IL"/>
          </a:p>
        </p:txBody>
      </p:sp>
    </p:spTree>
    <p:extLst>
      <p:ext uri="{BB962C8B-B14F-4D97-AF65-F5344CB8AC3E}">
        <p14:creationId xmlns:p14="http://schemas.microsoft.com/office/powerpoint/2010/main" val="9861891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52D4A193-AAA7-4CDA-A6C5-845436EF8274}" type="slidenum">
              <a:rPr lang="he-IL" smtClean="0"/>
              <a:t>55</a:t>
            </a:fld>
            <a:endParaRPr lang="he-IL"/>
          </a:p>
        </p:txBody>
      </p:sp>
    </p:spTree>
    <p:extLst>
      <p:ext uri="{BB962C8B-B14F-4D97-AF65-F5344CB8AC3E}">
        <p14:creationId xmlns:p14="http://schemas.microsoft.com/office/powerpoint/2010/main" val="23932817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52D4A193-AAA7-4CDA-A6C5-845436EF8274}" type="slidenum">
              <a:rPr lang="he-IL" smtClean="0"/>
              <a:t>56</a:t>
            </a:fld>
            <a:endParaRPr lang="he-IL"/>
          </a:p>
        </p:txBody>
      </p:sp>
    </p:spTree>
    <p:extLst>
      <p:ext uri="{BB962C8B-B14F-4D97-AF65-F5344CB8AC3E}">
        <p14:creationId xmlns:p14="http://schemas.microsoft.com/office/powerpoint/2010/main" val="5490824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57</a:t>
            </a:fld>
            <a:endParaRPr lang="he-IL"/>
          </a:p>
        </p:txBody>
      </p:sp>
    </p:spTree>
    <p:extLst>
      <p:ext uri="{BB962C8B-B14F-4D97-AF65-F5344CB8AC3E}">
        <p14:creationId xmlns:p14="http://schemas.microsoft.com/office/powerpoint/2010/main" val="12959913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58</a:t>
            </a:fld>
            <a:endParaRPr lang="he-IL"/>
          </a:p>
        </p:txBody>
      </p:sp>
    </p:spTree>
    <p:extLst>
      <p:ext uri="{BB962C8B-B14F-4D97-AF65-F5344CB8AC3E}">
        <p14:creationId xmlns:p14="http://schemas.microsoft.com/office/powerpoint/2010/main" val="381782741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59</a:t>
            </a:fld>
            <a:endParaRPr lang="he-IL"/>
          </a:p>
        </p:txBody>
      </p:sp>
    </p:spTree>
    <p:extLst>
      <p:ext uri="{BB962C8B-B14F-4D97-AF65-F5344CB8AC3E}">
        <p14:creationId xmlns:p14="http://schemas.microsoft.com/office/powerpoint/2010/main" val="1664920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מלאך נגלה למלך </a:t>
            </a:r>
            <a:r>
              <a:rPr lang="he-IL" dirty="0" err="1"/>
              <a:t>כוזר</a:t>
            </a:r>
            <a:r>
              <a:rPr lang="he-IL" dirty="0"/>
              <a:t> כל לילה בחלום, ואמר "כוונתך רצויה אך מעשיך אינם רצויים". באנלוגיה ניתן </a:t>
            </a:r>
            <a:r>
              <a:rPr lang="he-IL" dirty="0" err="1"/>
              <a:t>לאמר</a:t>
            </a:r>
            <a:r>
              <a:rPr lang="he-IL" dirty="0"/>
              <a:t>, שכוונה טובה, כמו מלחמה בהון השחור וגביית מס אמת, לא תמיד מכשירה את המעשים. ואני </a:t>
            </a:r>
            <a:r>
              <a:rPr lang="he-IL" dirty="0" err="1"/>
              <a:t>אוצה</a:t>
            </a:r>
            <a:r>
              <a:rPr lang="he-IL" dirty="0"/>
              <a:t> להוכיח את התיזה הזו. אני מבקש למספר דקות להיות המלאך הלוחש על אוזני רשות המיסים, ולהגיד שיש מה לתקן.</a:t>
            </a:r>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6</a:t>
            </a:fld>
            <a:endParaRPr lang="he-IL"/>
          </a:p>
        </p:txBody>
      </p:sp>
    </p:spTree>
    <p:extLst>
      <p:ext uri="{BB962C8B-B14F-4D97-AF65-F5344CB8AC3E}">
        <p14:creationId xmlns:p14="http://schemas.microsoft.com/office/powerpoint/2010/main" val="160859230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60</a:t>
            </a:fld>
            <a:endParaRPr lang="he-IL"/>
          </a:p>
        </p:txBody>
      </p:sp>
    </p:spTree>
    <p:extLst>
      <p:ext uri="{BB962C8B-B14F-4D97-AF65-F5344CB8AC3E}">
        <p14:creationId xmlns:p14="http://schemas.microsoft.com/office/powerpoint/2010/main" val="14638215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61</a:t>
            </a:fld>
            <a:endParaRPr lang="he-IL"/>
          </a:p>
        </p:txBody>
      </p:sp>
    </p:spTree>
    <p:extLst>
      <p:ext uri="{BB962C8B-B14F-4D97-AF65-F5344CB8AC3E}">
        <p14:creationId xmlns:p14="http://schemas.microsoft.com/office/powerpoint/2010/main" val="326409312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דוח</a:t>
            </a:r>
            <a:r>
              <a:rPr lang="he-IL" baseline="0" dirty="0"/>
              <a:t> מבקר המדינה ש-80% מהחילוט הזמני חוזר !</a:t>
            </a:r>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62</a:t>
            </a:fld>
            <a:endParaRPr lang="he-IL"/>
          </a:p>
        </p:txBody>
      </p:sp>
    </p:spTree>
    <p:extLst>
      <p:ext uri="{BB962C8B-B14F-4D97-AF65-F5344CB8AC3E}">
        <p14:creationId xmlns:p14="http://schemas.microsoft.com/office/powerpoint/2010/main" val="157872731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63</a:t>
            </a:fld>
            <a:endParaRPr lang="he-IL"/>
          </a:p>
        </p:txBody>
      </p:sp>
    </p:spTree>
    <p:extLst>
      <p:ext uri="{BB962C8B-B14F-4D97-AF65-F5344CB8AC3E}">
        <p14:creationId xmlns:p14="http://schemas.microsoft.com/office/powerpoint/2010/main" val="264827453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64</a:t>
            </a:fld>
            <a:endParaRPr lang="he-IL"/>
          </a:p>
        </p:txBody>
      </p:sp>
    </p:spTree>
    <p:extLst>
      <p:ext uri="{BB962C8B-B14F-4D97-AF65-F5344CB8AC3E}">
        <p14:creationId xmlns:p14="http://schemas.microsoft.com/office/powerpoint/2010/main" val="338635189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דוח</a:t>
            </a:r>
            <a:r>
              <a:rPr lang="he-IL" baseline="0" dirty="0"/>
              <a:t> מבקר המדינה ש-80% מהחילוט הזמני חוזר !</a:t>
            </a:r>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65</a:t>
            </a:fld>
            <a:endParaRPr lang="he-IL"/>
          </a:p>
        </p:txBody>
      </p:sp>
    </p:spTree>
    <p:extLst>
      <p:ext uri="{BB962C8B-B14F-4D97-AF65-F5344CB8AC3E}">
        <p14:creationId xmlns:p14="http://schemas.microsoft.com/office/powerpoint/2010/main" val="96516151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להתייחס גם לפס"ד</a:t>
            </a:r>
            <a:r>
              <a:rPr lang="he-IL" baseline="0" dirty="0"/>
              <a:t> חיון </a:t>
            </a:r>
            <a:endParaRPr lang="he-IL" dirty="0"/>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66</a:t>
            </a:fld>
            <a:endParaRPr lang="he-IL"/>
          </a:p>
        </p:txBody>
      </p:sp>
    </p:spTree>
    <p:extLst>
      <p:ext uri="{BB962C8B-B14F-4D97-AF65-F5344CB8AC3E}">
        <p14:creationId xmlns:p14="http://schemas.microsoft.com/office/powerpoint/2010/main" val="1074260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67</a:t>
            </a:fld>
            <a:endParaRPr lang="he-IL"/>
          </a:p>
        </p:txBody>
      </p:sp>
    </p:spTree>
    <p:extLst>
      <p:ext uri="{BB962C8B-B14F-4D97-AF65-F5344CB8AC3E}">
        <p14:creationId xmlns:p14="http://schemas.microsoft.com/office/powerpoint/2010/main" val="179336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7</a:t>
            </a:fld>
            <a:endParaRPr lang="he-IL"/>
          </a:p>
        </p:txBody>
      </p:sp>
    </p:spTree>
    <p:extLst>
      <p:ext uri="{BB962C8B-B14F-4D97-AF65-F5344CB8AC3E}">
        <p14:creationId xmlns:p14="http://schemas.microsoft.com/office/powerpoint/2010/main" val="996749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4" name="מציין מיקום של מספר שקופית 3"/>
          <p:cNvSpPr>
            <a:spLocks noGrp="1"/>
          </p:cNvSpPr>
          <p:nvPr>
            <p:ph type="sldNum" sz="quarter" idx="10"/>
          </p:nvPr>
        </p:nvSpPr>
        <p:spPr/>
        <p:txBody>
          <a:bodyPr/>
          <a:lstStyle/>
          <a:p>
            <a:pPr>
              <a:defRPr/>
            </a:pPr>
            <a:fld id="{3DD3A881-D453-42BD-BD82-83586F35CA54}" type="slidenum">
              <a:rPr lang="he-IL" smtClean="0"/>
              <a:pPr>
                <a:defRPr/>
              </a:pPr>
              <a:t>8</a:t>
            </a:fld>
            <a:endParaRPr lang="he-IL"/>
          </a:p>
        </p:txBody>
      </p:sp>
      <p:sp>
        <p:nvSpPr>
          <p:cNvPr id="5" name="מציין מיקום של הערות 4"/>
          <p:cNvSpPr>
            <a:spLocks noGrp="1"/>
          </p:cNvSpPr>
          <p:nvPr>
            <p:ph type="body" sz="quarter" idx="11"/>
          </p:nvPr>
        </p:nvSpPr>
        <p:spPr/>
        <p:txBody>
          <a:bodyPr/>
          <a:lstStyle/>
          <a:p>
            <a:r>
              <a:rPr lang="he-IL" sz="1400" dirty="0">
                <a:latin typeface="David" panose="020E0502060401010101" pitchFamily="34" charset="-79"/>
                <a:cs typeface="David" panose="020E0502060401010101" pitchFamily="34" charset="-79"/>
              </a:rPr>
              <a:t>לשים לב "</a:t>
            </a:r>
            <a:r>
              <a:rPr lang="he-IL" sz="1400" b="1" dirty="0">
                <a:latin typeface="David" panose="020E0502060401010101" pitchFamily="34" charset="-79"/>
                <a:cs typeface="David" panose="020E0502060401010101" pitchFamily="34" charset="-79"/>
              </a:rPr>
              <a:t>בעצמו או ע"י נציגו</a:t>
            </a:r>
            <a:r>
              <a:rPr lang="he-IL" sz="1400" dirty="0">
                <a:latin typeface="David" panose="020E0502060401010101" pitchFamily="34" charset="-79"/>
                <a:cs typeface="David" panose="020E0502060401010101" pitchFamily="34" charset="-79"/>
              </a:rPr>
              <a:t>" </a:t>
            </a:r>
          </a:p>
          <a:p>
            <a:endParaRPr lang="he-IL" sz="1400" dirty="0">
              <a:latin typeface="David" panose="020E0502060401010101" pitchFamily="34" charset="-79"/>
              <a:cs typeface="David" panose="020E0502060401010101" pitchFamily="34" charset="-79"/>
            </a:endParaRPr>
          </a:p>
          <a:p>
            <a:r>
              <a:rPr lang="he-IL" sz="1400" dirty="0">
                <a:latin typeface="David" panose="020E0502060401010101" pitchFamily="34" charset="-79"/>
                <a:cs typeface="David" panose="020E0502060401010101" pitchFamily="34" charset="-79"/>
              </a:rPr>
              <a:t>הפקודה קובעת מפורשות כי זכותו של נישום להיות מיוצג במגעים עם פקיד השומה</a:t>
            </a:r>
          </a:p>
        </p:txBody>
      </p:sp>
    </p:spTree>
    <p:extLst>
      <p:ext uri="{BB962C8B-B14F-4D97-AF65-F5344CB8AC3E}">
        <p14:creationId xmlns:p14="http://schemas.microsoft.com/office/powerpoint/2010/main" val="3305859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kern="1200" dirty="0">
                <a:solidFill>
                  <a:schemeClr val="tx1"/>
                </a:solidFill>
                <a:latin typeface="David" panose="020E0502060401010101" pitchFamily="34" charset="-79"/>
                <a:ea typeface="+mn-ea"/>
                <a:cs typeface="David" panose="020E0502060401010101" pitchFamily="34" charset="-79"/>
              </a:rPr>
              <a:t>רק פקיד שומה בעצמו</a:t>
            </a:r>
            <a:r>
              <a:rPr lang="he-IL" sz="1200" kern="1200" baseline="0" dirty="0">
                <a:solidFill>
                  <a:schemeClr val="tx1"/>
                </a:solidFill>
                <a:latin typeface="David" panose="020E0502060401010101" pitchFamily="34" charset="-79"/>
                <a:ea typeface="+mn-ea"/>
                <a:cs typeface="David" panose="020E0502060401010101" pitchFamily="34" charset="-79"/>
              </a:rPr>
              <a:t> מזמין נישום אך לא יכול לפגוע בזכות הייצוג</a:t>
            </a:r>
            <a:endParaRPr lang="he-IL" sz="1200" kern="1200" dirty="0">
              <a:solidFill>
                <a:schemeClr val="tx1"/>
              </a:solidFill>
              <a:latin typeface="David" panose="020E0502060401010101" pitchFamily="34" charset="-79"/>
              <a:ea typeface="+mn-ea"/>
              <a:cs typeface="David" panose="020E0502060401010101" pitchFamily="34" charset="-79"/>
            </a:endParaRPr>
          </a:p>
          <a:p>
            <a:r>
              <a:rPr lang="he-IL" sz="1200" b="1" u="sng" kern="1200" dirty="0">
                <a:solidFill>
                  <a:schemeClr val="tx1"/>
                </a:solidFill>
                <a:latin typeface="David" panose="020E0502060401010101" pitchFamily="34" charset="-79"/>
                <a:ea typeface="+mn-ea"/>
                <a:cs typeface="David" panose="020E0502060401010101" pitchFamily="34" charset="-79"/>
              </a:rPr>
              <a:t>מצבים של עוקף ייצוג</a:t>
            </a:r>
            <a:r>
              <a:rPr lang="he-IL" sz="1200" kern="1200" dirty="0">
                <a:solidFill>
                  <a:schemeClr val="tx1"/>
                </a:solidFill>
                <a:latin typeface="David" panose="020E0502060401010101" pitchFamily="34" charset="-79"/>
                <a:ea typeface="+mn-ea"/>
                <a:cs typeface="David" panose="020E0502060401010101" pitchFamily="34" charset="-79"/>
              </a:rPr>
              <a:t>: </a:t>
            </a:r>
          </a:p>
          <a:p>
            <a:r>
              <a:rPr lang="he-IL" sz="1200" kern="1200" dirty="0">
                <a:solidFill>
                  <a:schemeClr val="tx1"/>
                </a:solidFill>
                <a:latin typeface="David" panose="020E0502060401010101" pitchFamily="34" charset="-79"/>
                <a:ea typeface="+mn-ea"/>
                <a:cs typeface="David" panose="020E0502060401010101" pitchFamily="34" charset="-79"/>
              </a:rPr>
              <a:t>מגיע פקיד שומה לעסק – ומותר לו, בנוסף לבדיקת המסמכים הוא מתחיל לפטפט עם הנישום ועובדיו, ועושה </a:t>
            </a:r>
            <a:r>
              <a:rPr lang="he-IL" sz="1200" kern="1200" dirty="0" err="1">
                <a:solidFill>
                  <a:schemeClr val="tx1"/>
                </a:solidFill>
                <a:latin typeface="David" panose="020E0502060401010101" pitchFamily="34" charset="-79"/>
                <a:ea typeface="+mn-ea"/>
                <a:cs typeface="David" panose="020E0502060401010101" pitchFamily="34" charset="-79"/>
              </a:rPr>
              <a:t>זכ"ד</a:t>
            </a:r>
            <a:r>
              <a:rPr lang="he-IL" sz="1200" kern="1200" dirty="0">
                <a:solidFill>
                  <a:schemeClr val="tx1"/>
                </a:solidFill>
                <a:latin typeface="David" panose="020E0502060401010101" pitchFamily="34" charset="-79"/>
                <a:ea typeface="+mn-ea"/>
                <a:cs typeface="David" panose="020E0502060401010101" pitchFamily="34" charset="-79"/>
              </a:rPr>
              <a:t> של השיחות.</a:t>
            </a:r>
          </a:p>
          <a:p>
            <a:r>
              <a:rPr lang="he-IL" sz="1200" kern="1200" dirty="0" err="1">
                <a:solidFill>
                  <a:schemeClr val="tx1"/>
                </a:solidFill>
                <a:latin typeface="David" panose="020E0502060401010101" pitchFamily="34" charset="-79"/>
                <a:ea typeface="+mn-ea"/>
                <a:cs typeface="David" panose="020E0502060401010101" pitchFamily="34" charset="-79"/>
              </a:rPr>
              <a:t>פ"ש</a:t>
            </a:r>
            <a:r>
              <a:rPr lang="he-IL" sz="1200" kern="1200" dirty="0">
                <a:solidFill>
                  <a:schemeClr val="tx1"/>
                </a:solidFill>
                <a:latin typeface="David" panose="020E0502060401010101" pitchFamily="34" charset="-79"/>
                <a:ea typeface="+mn-ea"/>
                <a:cs typeface="David" panose="020E0502060401010101" pitchFamily="34" charset="-79"/>
              </a:rPr>
              <a:t> מרים טלפון לסמנכ"ל כספים, מציג את עצמו ומתחיל לשאול שאלות....</a:t>
            </a:r>
          </a:p>
          <a:p>
            <a:r>
              <a:rPr lang="he-IL" sz="1200" kern="1200" dirty="0">
                <a:solidFill>
                  <a:schemeClr val="tx1"/>
                </a:solidFill>
                <a:latin typeface="David" panose="020E0502060401010101" pitchFamily="34" charset="-79"/>
                <a:ea typeface="+mn-ea"/>
                <a:cs typeface="David" panose="020E0502060401010101" pitchFamily="34" charset="-79"/>
              </a:rPr>
              <a:t>המחשבה של המפקח היא אני רוצה לדבר עם הלקוח, המייצג מתחמן אותי או משנה את העובדות לטובתו.</a:t>
            </a:r>
          </a:p>
          <a:p>
            <a:r>
              <a:rPr lang="he-IL" sz="1200" kern="1200" dirty="0">
                <a:solidFill>
                  <a:schemeClr val="tx1"/>
                </a:solidFill>
                <a:latin typeface="David" panose="020E0502060401010101" pitchFamily="34" charset="-79"/>
                <a:ea typeface="+mn-ea"/>
                <a:cs typeface="David" panose="020E0502060401010101" pitchFamily="34" charset="-79"/>
              </a:rPr>
              <a:t>מזה נוצרת תרשומת שהיא הבסיס לשומה, וקשה מאוד לתקן אח"כ. </a:t>
            </a:r>
          </a:p>
          <a:p>
            <a:r>
              <a:rPr lang="he-IL" sz="1200" kern="1200" dirty="0">
                <a:solidFill>
                  <a:schemeClr val="tx1"/>
                </a:solidFill>
                <a:latin typeface="David" panose="020E0502060401010101" pitchFamily="34" charset="-79"/>
                <a:ea typeface="+mn-ea"/>
                <a:cs typeface="David" panose="020E0502060401010101" pitchFamily="34" charset="-79"/>
              </a:rPr>
              <a:t>אמרנו פגיעה בזכויות יסוד</a:t>
            </a:r>
          </a:p>
          <a:p>
            <a:r>
              <a:rPr lang="he-IL" sz="1200" kern="1200" dirty="0">
                <a:solidFill>
                  <a:schemeClr val="tx1"/>
                </a:solidFill>
                <a:latin typeface="David" panose="020E0502060401010101" pitchFamily="34" charset="-79"/>
                <a:ea typeface="+mn-ea"/>
                <a:cs typeface="David" panose="020E0502060401010101" pitchFamily="34" charset="-79"/>
              </a:rPr>
              <a:t>תנחו את הלקוחות לא לשוחח בלעדיכם עם המפקחים רכזים, אלא לצרף אותכם לשיחה כחלק מזכויות חוקתיות לייצוג</a:t>
            </a:r>
          </a:p>
        </p:txBody>
      </p:sp>
      <p:sp>
        <p:nvSpPr>
          <p:cNvPr id="4" name="מציין מיקום של מספר שקופית 3"/>
          <p:cNvSpPr>
            <a:spLocks noGrp="1"/>
          </p:cNvSpPr>
          <p:nvPr>
            <p:ph type="sldNum" sz="quarter" idx="5"/>
          </p:nvPr>
        </p:nvSpPr>
        <p:spPr/>
        <p:txBody>
          <a:bodyPr/>
          <a:lstStyle/>
          <a:p>
            <a:pPr>
              <a:defRPr/>
            </a:pPr>
            <a:fld id="{3DD3A881-D453-42BD-BD82-83586F35CA54}" type="slidenum">
              <a:rPr lang="he-IL" smtClean="0"/>
              <a:pPr>
                <a:defRPr/>
              </a:pPr>
              <a:t>9</a:t>
            </a:fld>
            <a:endParaRPr lang="he-IL"/>
          </a:p>
        </p:txBody>
      </p:sp>
    </p:spTree>
    <p:extLst>
      <p:ext uri="{BB962C8B-B14F-4D97-AF65-F5344CB8AC3E}">
        <p14:creationId xmlns:p14="http://schemas.microsoft.com/office/powerpoint/2010/main" val="3910824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משולש שווה שוקיים 3"/>
          <p:cNvSpPr/>
          <p:nvPr/>
        </p:nvSpPr>
        <p:spPr>
          <a:xfrm rot="16200000">
            <a:off x="7790656" y="3779045"/>
            <a:ext cx="1419225"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כותרת 7"/>
          <p:cNvSpPr>
            <a:spLocks noGrp="1"/>
          </p:cNvSpPr>
          <p:nvPr>
            <p:ph type="ctrTitle"/>
          </p:nvPr>
        </p:nvSpPr>
        <p:spPr>
          <a:xfrm>
            <a:off x="540544" y="582216"/>
            <a:ext cx="8062912" cy="1102519"/>
          </a:xfrm>
        </p:spPr>
        <p:txBody>
          <a:bodyPr anchor="b"/>
          <a:lstStyle>
            <a:lvl1pPr algn="r">
              <a:defRPr sz="4400"/>
            </a:lvl1pPr>
          </a:lstStyle>
          <a:p>
            <a:r>
              <a:rPr lang="he-IL"/>
              <a:t>לחץ כדי לערוך סגנון כותרת של תבנית בסיס</a:t>
            </a:r>
            <a:endParaRPr lang="en-US"/>
          </a:p>
        </p:txBody>
      </p:sp>
      <p:sp>
        <p:nvSpPr>
          <p:cNvPr id="9" name="כותרת משנה 8"/>
          <p:cNvSpPr>
            <a:spLocks noGrp="1"/>
          </p:cNvSpPr>
          <p:nvPr>
            <p:ph type="subTitle" idx="1"/>
          </p:nvPr>
        </p:nvSpPr>
        <p:spPr>
          <a:xfrm>
            <a:off x="540544" y="1687710"/>
            <a:ext cx="8062912" cy="131445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e-IL"/>
              <a:t>לחץ כדי לערוך סגנון כותרת משנה של תבנית בסיס</a:t>
            </a:r>
            <a:endParaRPr lang="en-US"/>
          </a:p>
        </p:txBody>
      </p:sp>
      <p:sp>
        <p:nvSpPr>
          <p:cNvPr id="5" name="מציין מיקום של תאריך 27"/>
          <p:cNvSpPr>
            <a:spLocks noGrp="1"/>
          </p:cNvSpPr>
          <p:nvPr>
            <p:ph type="dt" sz="half" idx="10"/>
          </p:nvPr>
        </p:nvSpPr>
        <p:spPr>
          <a:xfrm>
            <a:off x="1371600" y="4510088"/>
            <a:ext cx="5791200" cy="273050"/>
          </a:xfrm>
        </p:spPr>
        <p:txBody>
          <a:bodyPr tIns="0" bIns="0" anchor="t"/>
          <a:lstStyle>
            <a:lvl1pPr algn="r">
              <a:defRPr sz="1000"/>
            </a:lvl1pPr>
          </a:lstStyle>
          <a:p>
            <a:pPr>
              <a:defRPr/>
            </a:pPr>
            <a:endParaRPr lang="he-IL"/>
          </a:p>
        </p:txBody>
      </p:sp>
      <p:sp>
        <p:nvSpPr>
          <p:cNvPr id="6" name="מציין מיקום של כותרת תחתונה 16"/>
          <p:cNvSpPr>
            <a:spLocks noGrp="1"/>
          </p:cNvSpPr>
          <p:nvPr>
            <p:ph type="ftr" sz="quarter" idx="11"/>
          </p:nvPr>
        </p:nvSpPr>
        <p:spPr>
          <a:xfrm>
            <a:off x="1371600" y="4238625"/>
            <a:ext cx="5791200" cy="273050"/>
          </a:xfrm>
        </p:spPr>
        <p:txBody>
          <a:bodyPr tIns="0" bIns="0"/>
          <a:lstStyle>
            <a:lvl1pPr algn="r">
              <a:defRPr sz="1100"/>
            </a:lvl1pPr>
          </a:lstStyle>
          <a:p>
            <a:pPr>
              <a:defRPr/>
            </a:pPr>
            <a:endParaRPr lang="he-IL"/>
          </a:p>
        </p:txBody>
      </p:sp>
      <p:sp>
        <p:nvSpPr>
          <p:cNvPr id="7" name="מציין מיקום של מספר שקופית 28"/>
          <p:cNvSpPr>
            <a:spLocks noGrp="1"/>
          </p:cNvSpPr>
          <p:nvPr>
            <p:ph type="sldNum" sz="quarter" idx="12"/>
          </p:nvPr>
        </p:nvSpPr>
        <p:spPr>
          <a:xfrm>
            <a:off x="8391525" y="4314825"/>
            <a:ext cx="503238" cy="273050"/>
          </a:xfrm>
        </p:spPr>
        <p:txBody>
          <a:bodyPr anchor="ctr"/>
          <a:lstStyle>
            <a:lvl1pPr algn="ctr">
              <a:defRPr sz="1300">
                <a:solidFill>
                  <a:srgbClr val="FFFFFF"/>
                </a:solidFill>
              </a:defRPr>
            </a:lvl1pPr>
          </a:lstStyle>
          <a:p>
            <a:pPr>
              <a:defRPr/>
            </a:pPr>
            <a:fld id="{9DDEE8EB-38ED-439B-9BEB-95E601DADD0C}" type="slidenum">
              <a:rPr lang="he-IL"/>
              <a:pPr>
                <a:defRPr/>
              </a:pPr>
              <a:t>‹#›</a:t>
            </a:fld>
            <a:endParaRPr lang="he-IL" dirty="0"/>
          </a:p>
        </p:txBody>
      </p:sp>
    </p:spTree>
    <p:extLst>
      <p:ext uri="{BB962C8B-B14F-4D97-AF65-F5344CB8AC3E}">
        <p14:creationId xmlns:p14="http://schemas.microsoft.com/office/powerpoint/2010/main" val="18110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2655B282-3521-497D-938F-D5ED0E1535D4}" type="slidenum">
              <a:rPr lang="he-IL"/>
              <a:pPr>
                <a:defRPr/>
              </a:pPr>
              <a:t>‹#›</a:t>
            </a:fld>
            <a:endParaRPr lang="he-IL" dirty="0"/>
          </a:p>
        </p:txBody>
      </p:sp>
    </p:spTree>
    <p:extLst>
      <p:ext uri="{BB962C8B-B14F-4D97-AF65-F5344CB8AC3E}">
        <p14:creationId xmlns:p14="http://schemas.microsoft.com/office/powerpoint/2010/main" val="2057132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781800" y="285750"/>
            <a:ext cx="1905000" cy="4114800"/>
          </a:xfrm>
        </p:spPr>
        <p:txBody>
          <a:bodyPr vert="eaVert"/>
          <a:lstStyle/>
          <a:p>
            <a:r>
              <a:rPr lang="he-IL"/>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85750"/>
            <a:ext cx="6248400" cy="411480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5F4BE6C5-8C0E-4063-976F-A3438634C557}" type="slidenum">
              <a:rPr lang="he-IL"/>
              <a:pPr>
                <a:defRPr/>
              </a:pPr>
              <a:t>‹#›</a:t>
            </a:fld>
            <a:endParaRPr lang="he-IL" dirty="0"/>
          </a:p>
        </p:txBody>
      </p:sp>
    </p:spTree>
    <p:extLst>
      <p:ext uri="{BB962C8B-B14F-4D97-AF65-F5344CB8AC3E}">
        <p14:creationId xmlns:p14="http://schemas.microsoft.com/office/powerpoint/2010/main" val="357983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00620"/>
            <a:ext cx="8229600" cy="1049274"/>
          </a:xfrm>
        </p:spPr>
        <p:txBody>
          <a:bodyPr/>
          <a:lstStyle/>
          <a:p>
            <a:r>
              <a:rPr lang="he-IL"/>
              <a:t>לחץ כדי לערוך סגנון כותרת של תבנית בסיס</a:t>
            </a:r>
            <a:endParaRPr lang="en-US"/>
          </a:p>
        </p:txBody>
      </p:sp>
      <p:sp>
        <p:nvSpPr>
          <p:cNvPr id="3" name="מציין מיקום תוכן 2"/>
          <p:cNvSpPr>
            <a:spLocks noGrp="1"/>
          </p:cNvSpPr>
          <p:nvPr>
            <p:ph idx="1"/>
          </p:nvPr>
        </p:nvSpPr>
        <p:spPr>
          <a:xfrm>
            <a:off x="457200" y="1412106"/>
            <a:ext cx="8229600" cy="34290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a:xfrm>
            <a:off x="4791075" y="4859338"/>
            <a:ext cx="2133600" cy="227012"/>
          </a:xfrm>
        </p:spPr>
        <p:txBody>
          <a:bodyPr/>
          <a:lstStyle>
            <a:lvl1pPr>
              <a:defRPr/>
            </a:lvl1pPr>
          </a:lstStyle>
          <a:p>
            <a:pPr>
              <a:defRPr/>
            </a:pPr>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0DF4A165-E976-4B75-8F58-B686539DD370}" type="slidenum">
              <a:rPr lang="he-IL"/>
              <a:pPr>
                <a:defRPr/>
              </a:pPr>
              <a:t>‹#›</a:t>
            </a:fld>
            <a:endParaRPr lang="he-IL" dirty="0"/>
          </a:p>
        </p:txBody>
      </p:sp>
    </p:spTree>
    <p:extLst>
      <p:ext uri="{BB962C8B-B14F-4D97-AF65-F5344CB8AC3E}">
        <p14:creationId xmlns:p14="http://schemas.microsoft.com/office/powerpoint/2010/main" val="218933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4" name="משולש ישר-זווית 3"/>
          <p:cNvSpPr/>
          <p:nvPr/>
        </p:nvSpPr>
        <p:spPr>
          <a:xfrm flipV="1">
            <a:off x="6350" y="4763"/>
            <a:ext cx="9131300" cy="512762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משולש שווה שוקיים 4"/>
          <p:cNvSpPr/>
          <p:nvPr/>
        </p:nvSpPr>
        <p:spPr>
          <a:xfrm rot="5400000" flipV="1">
            <a:off x="7790656" y="70645"/>
            <a:ext cx="1419225"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מחבר ישר 5"/>
          <p:cNvCxnSpPr/>
          <p:nvPr/>
        </p:nvCxnSpPr>
        <p:spPr>
          <a:xfrm rot="10800000">
            <a:off x="6469063" y="6350"/>
            <a:ext cx="2673350" cy="1425575"/>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מחבר ישר 6"/>
          <p:cNvCxnSpPr/>
          <p:nvPr/>
        </p:nvCxnSpPr>
        <p:spPr>
          <a:xfrm flipV="1">
            <a:off x="0" y="4763"/>
            <a:ext cx="9137650" cy="5133975"/>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כותרת 1"/>
          <p:cNvSpPr>
            <a:spLocks noGrp="1"/>
          </p:cNvSpPr>
          <p:nvPr>
            <p:ph type="title"/>
          </p:nvPr>
        </p:nvSpPr>
        <p:spPr>
          <a:xfrm>
            <a:off x="381000" y="203599"/>
            <a:ext cx="7239000" cy="1021556"/>
          </a:xfrm>
        </p:spPr>
        <p:txBody>
          <a:bodyPr/>
          <a:lstStyle>
            <a:lvl1pPr marL="0" algn="l">
              <a:buNone/>
              <a:defRPr sz="3600" b="1" cap="none" baseline="0"/>
            </a:lvl1p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381000" y="1225152"/>
            <a:ext cx="3886200" cy="17145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e-IL"/>
              <a:t>לחץ כדי לערוך סגנונות טקסט של תבנית בסיס</a:t>
            </a:r>
          </a:p>
        </p:txBody>
      </p:sp>
      <p:sp>
        <p:nvSpPr>
          <p:cNvPr id="8" name="מציין מיקום של תאריך 3"/>
          <p:cNvSpPr>
            <a:spLocks noGrp="1"/>
          </p:cNvSpPr>
          <p:nvPr>
            <p:ph type="dt" sz="half" idx="10"/>
          </p:nvPr>
        </p:nvSpPr>
        <p:spPr>
          <a:xfrm>
            <a:off x="6956425" y="4857750"/>
            <a:ext cx="2133600" cy="228600"/>
          </a:xfrm>
        </p:spPr>
        <p:txBody>
          <a:bodyPr/>
          <a:lstStyle>
            <a:lvl1pPr>
              <a:defRPr/>
            </a:lvl1pPr>
          </a:lstStyle>
          <a:p>
            <a:pPr>
              <a:defRPr/>
            </a:pPr>
            <a:endParaRPr lang="he-IL"/>
          </a:p>
        </p:txBody>
      </p:sp>
      <p:sp>
        <p:nvSpPr>
          <p:cNvPr id="9" name="מציין מיקום של כותרת תחתונה 4"/>
          <p:cNvSpPr>
            <a:spLocks noGrp="1"/>
          </p:cNvSpPr>
          <p:nvPr>
            <p:ph type="ftr" sz="quarter" idx="11"/>
          </p:nvPr>
        </p:nvSpPr>
        <p:spPr>
          <a:xfrm>
            <a:off x="2619375" y="4860925"/>
            <a:ext cx="4260850" cy="225425"/>
          </a:xfrm>
        </p:spPr>
        <p:txBody>
          <a:bodyPr/>
          <a:lstStyle>
            <a:lvl1pPr>
              <a:defRPr/>
            </a:lvl1pPr>
          </a:lstStyle>
          <a:p>
            <a:pPr>
              <a:defRPr/>
            </a:pPr>
            <a:endParaRPr lang="he-IL"/>
          </a:p>
        </p:txBody>
      </p:sp>
      <p:sp>
        <p:nvSpPr>
          <p:cNvPr id="10" name="מציין מיקום של מספר שקופית 5"/>
          <p:cNvSpPr>
            <a:spLocks noGrp="1"/>
          </p:cNvSpPr>
          <p:nvPr>
            <p:ph type="sldNum" sz="quarter" idx="12"/>
          </p:nvPr>
        </p:nvSpPr>
        <p:spPr>
          <a:xfrm>
            <a:off x="8450263" y="608013"/>
            <a:ext cx="503237" cy="225425"/>
          </a:xfrm>
        </p:spPr>
        <p:txBody>
          <a:bodyPr/>
          <a:lstStyle>
            <a:lvl1pPr>
              <a:defRPr/>
            </a:lvl1pPr>
          </a:lstStyle>
          <a:p>
            <a:pPr>
              <a:defRPr/>
            </a:pPr>
            <a:fld id="{9E986CCA-C88F-42EE-9606-7C5BE5922F40}" type="slidenum">
              <a:rPr lang="he-IL"/>
              <a:pPr>
                <a:defRPr/>
              </a:pPr>
              <a:t>‹#›</a:t>
            </a:fld>
            <a:endParaRPr lang="he-IL" dirty="0"/>
          </a:p>
        </p:txBody>
      </p:sp>
    </p:spTree>
    <p:extLst>
      <p:ext uri="{BB962C8B-B14F-4D97-AF65-F5344CB8AC3E}">
        <p14:creationId xmlns:p14="http://schemas.microsoft.com/office/powerpoint/2010/main" val="313504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marL="0" algn="l">
              <a:defRPr/>
            </a:lvl1pPr>
          </a:lstStyle>
          <a:p>
            <a:r>
              <a:rPr lang="he-IL"/>
              <a:t>לחץ כדי לערוך סגנון כותרת של תבנית בסיס</a:t>
            </a:r>
            <a:endParaRPr lang="en-US"/>
          </a:p>
        </p:txBody>
      </p:sp>
      <p:sp>
        <p:nvSpPr>
          <p:cNvPr id="3" name="מציין מיקום תוכן 2"/>
          <p:cNvSpPr>
            <a:spLocks noGrp="1"/>
          </p:cNvSpPr>
          <p:nvPr>
            <p:ph sz="half" idx="1"/>
          </p:nvPr>
        </p:nvSpPr>
        <p:spPr>
          <a:xfrm>
            <a:off x="457200" y="1291828"/>
            <a:ext cx="4038600" cy="3394472"/>
          </a:xfrm>
        </p:spPr>
        <p:txBody>
          <a:bodyPr/>
          <a:lstStyle>
            <a:lvl1pPr>
              <a:defRPr sz="2600"/>
            </a:lvl1pPr>
            <a:lvl2pPr>
              <a:defRPr sz="2400"/>
            </a:lvl2pPr>
            <a:lvl3pPr>
              <a:defRPr sz="2000"/>
            </a:lvl3pPr>
            <a:lvl4pPr>
              <a:defRPr sz="1800"/>
            </a:lvl4pPr>
            <a:lvl5pPr>
              <a:defRPr sz="1800"/>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half" idx="2"/>
          </p:nvPr>
        </p:nvSpPr>
        <p:spPr>
          <a:xfrm>
            <a:off x="4648200" y="1291828"/>
            <a:ext cx="4038600" cy="3394472"/>
          </a:xfrm>
        </p:spPr>
        <p:txBody>
          <a:bodyPr/>
          <a:lstStyle>
            <a:lvl1pPr>
              <a:defRPr sz="2600"/>
            </a:lvl1pPr>
            <a:lvl2pPr>
              <a:defRPr sz="2400"/>
            </a:lvl2pPr>
            <a:lvl3pPr>
              <a:defRPr sz="2000"/>
            </a:lvl3pPr>
            <a:lvl4pPr>
              <a:defRPr sz="1800"/>
            </a:lvl4pPr>
            <a:lvl5pPr>
              <a:defRPr sz="1800"/>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של תאריך 13"/>
          <p:cNvSpPr>
            <a:spLocks noGrp="1"/>
          </p:cNvSpPr>
          <p:nvPr>
            <p:ph type="dt" sz="half" idx="10"/>
          </p:nvPr>
        </p:nvSpPr>
        <p:spPr/>
        <p:txBody>
          <a:bodyPr/>
          <a:lstStyle>
            <a:lvl1pPr>
              <a:defRPr/>
            </a:lvl1pPr>
          </a:lstStyle>
          <a:p>
            <a:pPr>
              <a:defRPr/>
            </a:pPr>
            <a:endParaRPr lang="he-IL"/>
          </a:p>
        </p:txBody>
      </p:sp>
      <p:sp>
        <p:nvSpPr>
          <p:cNvPr id="6"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22"/>
          <p:cNvSpPr>
            <a:spLocks noGrp="1"/>
          </p:cNvSpPr>
          <p:nvPr>
            <p:ph type="sldNum" sz="quarter" idx="12"/>
          </p:nvPr>
        </p:nvSpPr>
        <p:spPr/>
        <p:txBody>
          <a:bodyPr/>
          <a:lstStyle>
            <a:lvl1pPr>
              <a:defRPr/>
            </a:lvl1pPr>
          </a:lstStyle>
          <a:p>
            <a:pPr>
              <a:defRPr/>
            </a:pPr>
            <a:fld id="{58E94862-8655-477C-B047-75258BCCB8D7}" type="slidenum">
              <a:rPr lang="he-IL"/>
              <a:pPr>
                <a:defRPr/>
              </a:pPr>
              <a:t>‹#›</a:t>
            </a:fld>
            <a:endParaRPr lang="he-IL" dirty="0"/>
          </a:p>
        </p:txBody>
      </p:sp>
    </p:spTree>
    <p:extLst>
      <p:ext uri="{BB962C8B-B14F-4D97-AF65-F5344CB8AC3E}">
        <p14:creationId xmlns:p14="http://schemas.microsoft.com/office/powerpoint/2010/main" val="2333594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248198" y="218049"/>
            <a:ext cx="1066800" cy="4615434"/>
          </a:xfrm>
        </p:spPr>
        <p:txBody>
          <a:bodyPr vert="vert270" anchor="b"/>
          <a:lstStyle>
            <a:lvl1pPr marL="0" algn="ctr">
              <a:defRPr sz="3300" b="1">
                <a:ln w="6350">
                  <a:solidFill>
                    <a:schemeClr val="tx1"/>
                  </a:solidFill>
                </a:ln>
                <a:solidFill>
                  <a:schemeClr val="tx1"/>
                </a:solidFill>
              </a:defRPr>
            </a:lvl1p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1365006" y="218049"/>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he-IL"/>
              <a:t>לחץ כדי לערוך סגנונות טקסט של תבנית בסיס</a:t>
            </a:r>
          </a:p>
        </p:txBody>
      </p:sp>
      <p:sp>
        <p:nvSpPr>
          <p:cNvPr id="4" name="מציין מיקום טקסט 3"/>
          <p:cNvSpPr>
            <a:spLocks noGrp="1"/>
          </p:cNvSpPr>
          <p:nvPr>
            <p:ph type="body" sz="half" idx="3"/>
          </p:nvPr>
        </p:nvSpPr>
        <p:spPr>
          <a:xfrm>
            <a:off x="1365006" y="2570343"/>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he-IL"/>
              <a:t>לחץ כדי לערוך סגנונות טקסט של תבנית בסיס</a:t>
            </a:r>
          </a:p>
        </p:txBody>
      </p:sp>
      <p:sp>
        <p:nvSpPr>
          <p:cNvPr id="5" name="מציין מיקום תוכן 4"/>
          <p:cNvSpPr>
            <a:spLocks noGrp="1"/>
          </p:cNvSpPr>
          <p:nvPr>
            <p:ph sz="quarter" idx="2"/>
          </p:nvPr>
        </p:nvSpPr>
        <p:spPr>
          <a:xfrm>
            <a:off x="2022230" y="218049"/>
            <a:ext cx="6858000" cy="2263140"/>
          </a:xfrm>
        </p:spPr>
        <p:txBody>
          <a:bodyPr/>
          <a:lstStyle>
            <a:lvl1pPr algn="l">
              <a:defRPr sz="2400"/>
            </a:lvl1pPr>
            <a:lvl2pPr algn="l">
              <a:defRPr sz="2000"/>
            </a:lvl2pPr>
            <a:lvl3pPr algn="l">
              <a:defRPr sz="1800"/>
            </a:lvl3pPr>
            <a:lvl4pPr algn="l">
              <a:defRPr sz="1600"/>
            </a:lvl4pPr>
            <a:lvl5pPr algn="l">
              <a:defRPr sz="1600"/>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תוכן 5"/>
          <p:cNvSpPr>
            <a:spLocks noGrp="1"/>
          </p:cNvSpPr>
          <p:nvPr>
            <p:ph sz="quarter" idx="4"/>
          </p:nvPr>
        </p:nvSpPr>
        <p:spPr>
          <a:xfrm>
            <a:off x="2022230" y="2570343"/>
            <a:ext cx="6858000" cy="2263140"/>
          </a:xfrm>
        </p:spPr>
        <p:txBody>
          <a:bodyPr/>
          <a:lstStyle>
            <a:lvl1pPr>
              <a:defRPr sz="2400"/>
            </a:lvl1pPr>
            <a:lvl2pPr>
              <a:defRPr sz="2000"/>
            </a:lvl2pPr>
            <a:lvl3pPr>
              <a:defRPr sz="1800"/>
            </a:lvl3pPr>
            <a:lvl4pPr>
              <a:defRPr sz="1600"/>
            </a:lvl4pPr>
            <a:lvl5pPr>
              <a:defRPr sz="1600"/>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מציין מיקום של תאריך 6"/>
          <p:cNvSpPr>
            <a:spLocks noGrp="1"/>
          </p:cNvSpPr>
          <p:nvPr>
            <p:ph type="dt" sz="half" idx="10"/>
          </p:nvPr>
        </p:nvSpPr>
        <p:spPr>
          <a:xfrm>
            <a:off x="4791075" y="4860925"/>
            <a:ext cx="2130425" cy="225425"/>
          </a:xfrm>
        </p:spPr>
        <p:txBody>
          <a:bodyPr/>
          <a:lstStyle>
            <a:lvl1pPr>
              <a:defRPr/>
            </a:lvl1pPr>
          </a:lstStyle>
          <a:p>
            <a:pPr>
              <a:defRPr/>
            </a:pPr>
            <a:endParaRPr lang="he-IL"/>
          </a:p>
        </p:txBody>
      </p:sp>
      <p:sp>
        <p:nvSpPr>
          <p:cNvPr id="8" name="מציין מיקום של כותרת תחתונה 7"/>
          <p:cNvSpPr>
            <a:spLocks noGrp="1"/>
          </p:cNvSpPr>
          <p:nvPr>
            <p:ph type="ftr" sz="quarter" idx="11"/>
          </p:nvPr>
        </p:nvSpPr>
        <p:spPr>
          <a:xfrm>
            <a:off x="457200" y="4860925"/>
            <a:ext cx="4260850" cy="225425"/>
          </a:xfrm>
        </p:spPr>
        <p:txBody>
          <a:bodyPr/>
          <a:lstStyle>
            <a:lvl1pPr>
              <a:defRPr/>
            </a:lvl1pPr>
          </a:lstStyle>
          <a:p>
            <a:pPr>
              <a:defRPr/>
            </a:pPr>
            <a:endParaRPr lang="he-IL"/>
          </a:p>
        </p:txBody>
      </p:sp>
      <p:sp>
        <p:nvSpPr>
          <p:cNvPr id="9" name="מציין מיקום של מספר שקופית 8"/>
          <p:cNvSpPr>
            <a:spLocks noGrp="1"/>
          </p:cNvSpPr>
          <p:nvPr>
            <p:ph type="sldNum" sz="quarter" idx="12"/>
          </p:nvPr>
        </p:nvSpPr>
        <p:spPr>
          <a:xfrm>
            <a:off x="7589838" y="4862513"/>
            <a:ext cx="503237" cy="225425"/>
          </a:xfrm>
        </p:spPr>
        <p:txBody>
          <a:bodyPr/>
          <a:lstStyle>
            <a:lvl1pPr algn="ctr">
              <a:defRPr/>
            </a:lvl1pPr>
          </a:lstStyle>
          <a:p>
            <a:pPr>
              <a:defRPr/>
            </a:pPr>
            <a:fld id="{1CDCBCF4-A1C9-4FDF-9E03-191B3577EFF7}" type="slidenum">
              <a:rPr lang="he-IL"/>
              <a:pPr>
                <a:defRPr/>
              </a:pPr>
              <a:t>‹#›</a:t>
            </a:fld>
            <a:endParaRPr lang="he-IL" dirty="0"/>
          </a:p>
        </p:txBody>
      </p:sp>
    </p:spTree>
    <p:extLst>
      <p:ext uri="{BB962C8B-B14F-4D97-AF65-F5344CB8AC3E}">
        <p14:creationId xmlns:p14="http://schemas.microsoft.com/office/powerpoint/2010/main" val="77355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b="0"/>
            </a:lvl1pPr>
          </a:lstStyle>
          <a:p>
            <a:r>
              <a:rPr lang="he-IL"/>
              <a:t>לחץ כדי לערוך סגנון כותרת של תבנית בסיס</a:t>
            </a:r>
            <a:endParaRPr lang="en-US"/>
          </a:p>
        </p:txBody>
      </p:sp>
      <p:sp>
        <p:nvSpPr>
          <p:cNvPr id="3" name="מציין מיקום של תאריך 13"/>
          <p:cNvSpPr>
            <a:spLocks noGrp="1"/>
          </p:cNvSpPr>
          <p:nvPr>
            <p:ph type="dt" sz="half" idx="10"/>
          </p:nvPr>
        </p:nvSpPr>
        <p:spPr/>
        <p:txBody>
          <a:bodyPr/>
          <a:lstStyle>
            <a:lvl1pPr>
              <a:defRPr/>
            </a:lvl1pPr>
          </a:lstStyle>
          <a:p>
            <a:pPr>
              <a:defRPr/>
            </a:pPr>
            <a:endParaRPr lang="he-IL"/>
          </a:p>
        </p:txBody>
      </p:sp>
      <p:sp>
        <p:nvSpPr>
          <p:cNvPr id="4"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22"/>
          <p:cNvSpPr>
            <a:spLocks noGrp="1"/>
          </p:cNvSpPr>
          <p:nvPr>
            <p:ph type="sldNum" sz="quarter" idx="12"/>
          </p:nvPr>
        </p:nvSpPr>
        <p:spPr/>
        <p:txBody>
          <a:bodyPr/>
          <a:lstStyle>
            <a:lvl1pPr>
              <a:defRPr/>
            </a:lvl1pPr>
          </a:lstStyle>
          <a:p>
            <a:pPr>
              <a:defRPr/>
            </a:pPr>
            <a:fld id="{CE0B4CB3-13C5-4EE1-8066-4461C39CC179}" type="slidenum">
              <a:rPr lang="he-IL"/>
              <a:pPr>
                <a:defRPr/>
              </a:pPr>
              <a:t>‹#›</a:t>
            </a:fld>
            <a:endParaRPr lang="he-IL" dirty="0"/>
          </a:p>
        </p:txBody>
      </p:sp>
    </p:spTree>
    <p:extLst>
      <p:ext uri="{BB962C8B-B14F-4D97-AF65-F5344CB8AC3E}">
        <p14:creationId xmlns:p14="http://schemas.microsoft.com/office/powerpoint/2010/main" val="2356979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3"/>
          <p:cNvSpPr>
            <a:spLocks noGrp="1"/>
          </p:cNvSpPr>
          <p:nvPr>
            <p:ph type="dt" sz="half" idx="10"/>
          </p:nvPr>
        </p:nvSpPr>
        <p:spPr/>
        <p:txBody>
          <a:bodyPr/>
          <a:lstStyle>
            <a:lvl1pPr>
              <a:defRPr/>
            </a:lvl1pPr>
          </a:lstStyle>
          <a:p>
            <a:pPr>
              <a:defRPr/>
            </a:pPr>
            <a:endParaRPr lang="he-IL"/>
          </a:p>
        </p:txBody>
      </p:sp>
      <p:sp>
        <p:nvSpPr>
          <p:cNvPr id="3"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22"/>
          <p:cNvSpPr>
            <a:spLocks noGrp="1"/>
          </p:cNvSpPr>
          <p:nvPr>
            <p:ph type="sldNum" sz="quarter" idx="12"/>
          </p:nvPr>
        </p:nvSpPr>
        <p:spPr/>
        <p:txBody>
          <a:bodyPr/>
          <a:lstStyle>
            <a:lvl1pPr>
              <a:defRPr/>
            </a:lvl1pPr>
          </a:lstStyle>
          <a:p>
            <a:pPr>
              <a:defRPr/>
            </a:pPr>
            <a:fld id="{6B9D419D-95E9-4034-920E-8487DCB4EE7D}" type="slidenum">
              <a:rPr lang="he-IL"/>
              <a:pPr>
                <a:defRPr/>
              </a:pPr>
              <a:t>‹#›</a:t>
            </a:fld>
            <a:endParaRPr lang="he-IL" dirty="0"/>
          </a:p>
        </p:txBody>
      </p:sp>
    </p:spTree>
    <p:extLst>
      <p:ext uri="{BB962C8B-B14F-4D97-AF65-F5344CB8AC3E}">
        <p14:creationId xmlns:p14="http://schemas.microsoft.com/office/powerpoint/2010/main" val="1187058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19456" y="275748"/>
            <a:ext cx="914400" cy="4457700"/>
          </a:xfrm>
        </p:spPr>
        <p:txBody>
          <a:bodyPr vert="vert270" anchor="b"/>
          <a:lstStyle>
            <a:lvl1pPr marL="0" marR="18288" algn="r">
              <a:spcBef>
                <a:spcPts val="0"/>
              </a:spcBef>
              <a:buNone/>
              <a:defRPr sz="2900" b="0" cap="all" baseline="0"/>
            </a:lvl1pPr>
          </a:lstStyle>
          <a:p>
            <a:r>
              <a:rPr lang="he-IL"/>
              <a:t>לחץ כדי לערוך סגנון כותרת של תבנית בסיס</a:t>
            </a:r>
            <a:endParaRPr lang="en-US"/>
          </a:p>
        </p:txBody>
      </p:sp>
      <p:sp>
        <p:nvSpPr>
          <p:cNvPr id="3" name="מציין מיקום טקסט 2"/>
          <p:cNvSpPr>
            <a:spLocks noGrp="1"/>
          </p:cNvSpPr>
          <p:nvPr>
            <p:ph type="body" idx="2"/>
          </p:nvPr>
        </p:nvSpPr>
        <p:spPr>
          <a:xfrm>
            <a:off x="1135856" y="275748"/>
            <a:ext cx="2438400" cy="44577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he-IL"/>
              <a:t>לחץ כדי לערוך סגנונות טקסט של תבנית בסיס</a:t>
            </a:r>
          </a:p>
        </p:txBody>
      </p:sp>
      <p:sp>
        <p:nvSpPr>
          <p:cNvPr id="4" name="מציין מיקום תוכן 3"/>
          <p:cNvSpPr>
            <a:spLocks noGrp="1"/>
          </p:cNvSpPr>
          <p:nvPr>
            <p:ph sz="half" idx="1"/>
          </p:nvPr>
        </p:nvSpPr>
        <p:spPr>
          <a:xfrm>
            <a:off x="3651250" y="240030"/>
            <a:ext cx="5276088" cy="4491990"/>
          </a:xfrm>
        </p:spPr>
        <p:txBody>
          <a:bodyPr/>
          <a:lstStyle>
            <a:lvl1pPr>
              <a:spcBef>
                <a:spcPts val="0"/>
              </a:spcBef>
              <a:defRPr sz="3000"/>
            </a:lvl1pPr>
            <a:lvl2pPr>
              <a:defRPr sz="2600"/>
            </a:lvl2pPr>
            <a:lvl3pPr>
              <a:defRPr sz="2400"/>
            </a:lvl3pPr>
            <a:lvl4pPr>
              <a:defRPr sz="2000"/>
            </a:lvl4pPr>
            <a:lvl5pPr>
              <a:defRPr sz="2000"/>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של תאריך 4"/>
          <p:cNvSpPr>
            <a:spLocks noGrp="1"/>
          </p:cNvSpPr>
          <p:nvPr>
            <p:ph type="dt" sz="half" idx="10"/>
          </p:nvPr>
        </p:nvSpPr>
        <p:spPr>
          <a:xfrm>
            <a:off x="6278563" y="4916488"/>
            <a:ext cx="2133600" cy="227012"/>
          </a:xfrm>
        </p:spPr>
        <p:txBody>
          <a:bodyPr/>
          <a:lstStyle>
            <a:lvl1pPr>
              <a:defRPr sz="900"/>
            </a:lvl1pPr>
          </a:lstStyle>
          <a:p>
            <a:pPr>
              <a:defRPr/>
            </a:pPr>
            <a:endParaRPr lang="he-IL"/>
          </a:p>
        </p:txBody>
      </p:sp>
      <p:sp>
        <p:nvSpPr>
          <p:cNvPr id="6" name="מציין מיקום של כותרת תחתונה 5"/>
          <p:cNvSpPr>
            <a:spLocks noGrp="1"/>
          </p:cNvSpPr>
          <p:nvPr>
            <p:ph type="ftr" sz="quarter" idx="11"/>
          </p:nvPr>
        </p:nvSpPr>
        <p:spPr>
          <a:xfrm>
            <a:off x="1135063" y="4916488"/>
            <a:ext cx="5143500" cy="227012"/>
          </a:xfrm>
        </p:spPr>
        <p:txBody>
          <a:bodyPr/>
          <a:lstStyle>
            <a:lvl1pPr>
              <a:defRPr sz="900"/>
            </a:lvl1pPr>
          </a:lstStyle>
          <a:p>
            <a:pPr>
              <a:defRPr/>
            </a:pPr>
            <a:endParaRPr lang="he-IL"/>
          </a:p>
        </p:txBody>
      </p:sp>
      <p:sp>
        <p:nvSpPr>
          <p:cNvPr id="7" name="מציין מיקום של מספר שקופית 6"/>
          <p:cNvSpPr>
            <a:spLocks noGrp="1"/>
          </p:cNvSpPr>
          <p:nvPr>
            <p:ph type="sldNum" sz="quarter" idx="12"/>
          </p:nvPr>
        </p:nvSpPr>
        <p:spPr>
          <a:xfrm>
            <a:off x="8410575" y="4916488"/>
            <a:ext cx="503238" cy="227012"/>
          </a:xfrm>
        </p:spPr>
        <p:txBody>
          <a:bodyPr/>
          <a:lstStyle>
            <a:lvl1pPr>
              <a:defRPr sz="900"/>
            </a:lvl1pPr>
          </a:lstStyle>
          <a:p>
            <a:pPr>
              <a:defRPr/>
            </a:pPr>
            <a:fld id="{B1DCCCC1-7735-4605-8AF1-D9CBE4EF6293}" type="slidenum">
              <a:rPr lang="he-IL"/>
              <a:pPr>
                <a:defRPr/>
              </a:pPr>
              <a:t>‹#›</a:t>
            </a:fld>
            <a:endParaRPr lang="he-IL" dirty="0"/>
          </a:p>
        </p:txBody>
      </p:sp>
    </p:spTree>
    <p:extLst>
      <p:ext uri="{BB962C8B-B14F-4D97-AF65-F5344CB8AC3E}">
        <p14:creationId xmlns:p14="http://schemas.microsoft.com/office/powerpoint/2010/main" val="211237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219456" y="113172"/>
            <a:ext cx="914400" cy="4800600"/>
          </a:xfrm>
        </p:spPr>
        <p:txBody>
          <a:bodyPr vert="vert270" anchor="b"/>
          <a:lstStyle>
            <a:lvl1pPr marL="0" algn="l">
              <a:buNone/>
              <a:defRPr sz="3000" b="0" cap="all" baseline="0"/>
            </a:lvl1pPr>
          </a:lstStyle>
          <a:p>
            <a:r>
              <a:rPr lang="he-IL"/>
              <a:t>לחץ כדי לערוך סגנון כותרת של תבנית בסיס</a:t>
            </a:r>
            <a:endParaRPr lang="en-US"/>
          </a:p>
        </p:txBody>
      </p:sp>
      <p:sp>
        <p:nvSpPr>
          <p:cNvPr id="3" name="מציין מיקום של תמונה 2"/>
          <p:cNvSpPr>
            <a:spLocks noGrp="1"/>
          </p:cNvSpPr>
          <p:nvPr>
            <p:ph type="pic" idx="1"/>
          </p:nvPr>
        </p:nvSpPr>
        <p:spPr>
          <a:xfrm>
            <a:off x="1138237" y="280475"/>
            <a:ext cx="7333488" cy="4114800"/>
          </a:xfrm>
          <a:solidFill>
            <a:schemeClr val="bg2">
              <a:shade val="50000"/>
            </a:schemeClr>
          </a:solidFill>
        </p:spPr>
        <p:txBody>
          <a:bodyPr>
            <a:normAutofit/>
          </a:bodyPr>
          <a:lstStyle>
            <a:lvl1pPr marL="0" indent="0">
              <a:buNone/>
              <a:defRPr sz="3200"/>
            </a:lvl1pPr>
          </a:lstStyle>
          <a:p>
            <a:pPr lvl="0"/>
            <a:r>
              <a:rPr lang="he-IL" noProof="0" dirty="0"/>
              <a:t>לחץ על הסמל כדי להוסיף תמונה</a:t>
            </a:r>
            <a:endParaRPr lang="en-US" noProof="0" dirty="0"/>
          </a:p>
        </p:txBody>
      </p:sp>
      <p:sp>
        <p:nvSpPr>
          <p:cNvPr id="4" name="מציין מיקום טקסט 3"/>
          <p:cNvSpPr>
            <a:spLocks noGrp="1"/>
          </p:cNvSpPr>
          <p:nvPr>
            <p:ph type="body" sz="half" idx="2"/>
          </p:nvPr>
        </p:nvSpPr>
        <p:spPr>
          <a:xfrm>
            <a:off x="1143000" y="4400550"/>
            <a:ext cx="7333488" cy="51435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a:xfrm>
            <a:off x="6108700" y="4916488"/>
            <a:ext cx="2101850" cy="227012"/>
          </a:xfrm>
        </p:spPr>
        <p:txBody>
          <a:bodyPr/>
          <a:lstStyle>
            <a:lvl1pPr>
              <a:defRPr sz="900"/>
            </a:lvl1pPr>
          </a:lstStyle>
          <a:p>
            <a:pPr>
              <a:defRPr/>
            </a:pPr>
            <a:endParaRPr lang="he-IL"/>
          </a:p>
        </p:txBody>
      </p:sp>
      <p:sp>
        <p:nvSpPr>
          <p:cNvPr id="6" name="מציין מיקום של כותרת תחתונה 5"/>
          <p:cNvSpPr>
            <a:spLocks noGrp="1"/>
          </p:cNvSpPr>
          <p:nvPr>
            <p:ph type="ftr" sz="quarter" idx="11"/>
          </p:nvPr>
        </p:nvSpPr>
        <p:spPr>
          <a:xfrm>
            <a:off x="1169988" y="4918075"/>
            <a:ext cx="4948237" cy="225425"/>
          </a:xfrm>
        </p:spPr>
        <p:txBody>
          <a:bodyPr/>
          <a:lstStyle>
            <a:lvl1pPr>
              <a:defRPr sz="900"/>
            </a:lvl1pPr>
          </a:lstStyle>
          <a:p>
            <a:pPr>
              <a:defRPr/>
            </a:pPr>
            <a:endParaRPr lang="he-IL"/>
          </a:p>
        </p:txBody>
      </p:sp>
      <p:sp>
        <p:nvSpPr>
          <p:cNvPr id="7" name="מציין מיקום של מספר שקופית 6"/>
          <p:cNvSpPr>
            <a:spLocks noGrp="1"/>
          </p:cNvSpPr>
          <p:nvPr>
            <p:ph type="sldNum" sz="quarter" idx="12"/>
          </p:nvPr>
        </p:nvSpPr>
        <p:spPr>
          <a:xfrm>
            <a:off x="8216900" y="4916488"/>
            <a:ext cx="366713" cy="227012"/>
          </a:xfrm>
        </p:spPr>
        <p:txBody>
          <a:bodyPr/>
          <a:lstStyle>
            <a:lvl1pPr algn="ctr">
              <a:defRPr sz="900"/>
            </a:lvl1pPr>
          </a:lstStyle>
          <a:p>
            <a:pPr>
              <a:defRPr/>
            </a:pPr>
            <a:fld id="{A0FD2554-8ED5-46B4-86E0-8CE085590F1C}" type="slidenum">
              <a:rPr lang="he-IL"/>
              <a:pPr>
                <a:defRPr/>
              </a:pPr>
              <a:t>‹#›</a:t>
            </a:fld>
            <a:endParaRPr lang="he-IL" dirty="0"/>
          </a:p>
        </p:txBody>
      </p:sp>
    </p:spTree>
    <p:extLst>
      <p:ext uri="{BB962C8B-B14F-4D97-AF65-F5344CB8AC3E}">
        <p14:creationId xmlns:p14="http://schemas.microsoft.com/office/powerpoint/2010/main" val="4124717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משולש ישר-זווית 10"/>
          <p:cNvSpPr/>
          <p:nvPr/>
        </p:nvSpPr>
        <p:spPr>
          <a:xfrm>
            <a:off x="6350" y="11113"/>
            <a:ext cx="9131300" cy="512762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מחבר ישר 7"/>
          <p:cNvCxnSpPr/>
          <p:nvPr/>
        </p:nvCxnSpPr>
        <p:spPr>
          <a:xfrm>
            <a:off x="0" y="4763"/>
            <a:ext cx="9137650" cy="5133975"/>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מחבר ישר 8"/>
          <p:cNvCxnSpPr/>
          <p:nvPr/>
        </p:nvCxnSpPr>
        <p:spPr>
          <a:xfrm rot="10800000" flipV="1">
            <a:off x="6469063" y="3711575"/>
            <a:ext cx="2673350" cy="1425575"/>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מציין מיקום של כותרת 21"/>
          <p:cNvSpPr>
            <a:spLocks noGrp="1"/>
          </p:cNvSpPr>
          <p:nvPr>
            <p:ph type="title"/>
          </p:nvPr>
        </p:nvSpPr>
        <p:spPr>
          <a:xfrm>
            <a:off x="457200" y="200025"/>
            <a:ext cx="8229600" cy="1049338"/>
          </a:xfrm>
          <a:prstGeom prst="rect">
            <a:avLst/>
          </a:prstGeom>
        </p:spPr>
        <p:txBody>
          <a:bodyPr vert="horz" wrap="square" lIns="91440" tIns="45720" rIns="91440" bIns="45720" numCol="1" anchor="ctr" anchorCtr="0" compatLnSpc="1">
            <a:prstTxWarp prst="textNoShape">
              <a:avLst/>
            </a:prstTxWarp>
            <a:normAutofit/>
          </a:bodyPr>
          <a:lstStyle/>
          <a:p>
            <a:pPr lvl="0"/>
            <a:r>
              <a:rPr lang="he-IL"/>
              <a:t>לחץ כדי לערוך סגנון כותרת של תבנית בסיס</a:t>
            </a:r>
          </a:p>
        </p:txBody>
      </p:sp>
      <p:sp>
        <p:nvSpPr>
          <p:cNvPr id="1030" name="מציין מיקום טקסט 12"/>
          <p:cNvSpPr>
            <a:spLocks noGrp="1"/>
          </p:cNvSpPr>
          <p:nvPr>
            <p:ph type="body" idx="1"/>
          </p:nvPr>
        </p:nvSpPr>
        <p:spPr bwMode="auto">
          <a:xfrm>
            <a:off x="457200" y="1412875"/>
            <a:ext cx="8229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14" name="מציין מיקום של תאריך 13"/>
          <p:cNvSpPr>
            <a:spLocks noGrp="1"/>
          </p:cNvSpPr>
          <p:nvPr>
            <p:ph type="dt" sz="half" idx="2"/>
          </p:nvPr>
        </p:nvSpPr>
        <p:spPr>
          <a:xfrm>
            <a:off x="4791075" y="4860925"/>
            <a:ext cx="2133600" cy="2254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endParaRPr lang="he-IL"/>
          </a:p>
        </p:txBody>
      </p:sp>
      <p:sp>
        <p:nvSpPr>
          <p:cNvPr id="3" name="מציין מיקום של כותרת תחתונה 2"/>
          <p:cNvSpPr>
            <a:spLocks noGrp="1"/>
          </p:cNvSpPr>
          <p:nvPr>
            <p:ph type="ftr" sz="quarter" idx="3"/>
          </p:nvPr>
        </p:nvSpPr>
        <p:spPr>
          <a:xfrm>
            <a:off x="457200" y="4860925"/>
            <a:ext cx="4259263" cy="2254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he-IL"/>
          </a:p>
        </p:txBody>
      </p:sp>
      <p:sp>
        <p:nvSpPr>
          <p:cNvPr id="23" name="מציין מיקום של מספר שקופית 22"/>
          <p:cNvSpPr>
            <a:spLocks noGrp="1"/>
          </p:cNvSpPr>
          <p:nvPr>
            <p:ph type="sldNum" sz="quarter" idx="4"/>
          </p:nvPr>
        </p:nvSpPr>
        <p:spPr>
          <a:xfrm>
            <a:off x="7589838" y="4860925"/>
            <a:ext cx="503237" cy="2254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7B39BC81-BF03-45E4-B331-AE067603C52C}"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56" r:id="rId4"/>
    <p:sldLayoutId id="2147483764" r:id="rId5"/>
    <p:sldLayoutId id="2147483757" r:id="rId6"/>
    <p:sldLayoutId id="2147483758" r:id="rId7"/>
    <p:sldLayoutId id="2147483765" r:id="rId8"/>
    <p:sldLayoutId id="2147483766" r:id="rId9"/>
    <p:sldLayoutId id="2147483759" r:id="rId10"/>
    <p:sldLayoutId id="2147483760" r:id="rId11"/>
  </p:sldLayoutIdLst>
  <p:hf hdr="0" dt="0"/>
  <p:txStyles>
    <p:titleStyle>
      <a:lvl1pPr marL="484188" indent="-484188" algn="l" rtl="1" eaLnBrk="0" fontAlgn="base" hangingPunct="0">
        <a:spcBef>
          <a:spcPct val="0"/>
        </a:spcBef>
        <a:spcAft>
          <a:spcPct val="0"/>
        </a:spcAft>
        <a:defRPr sz="4200" kern="1200">
          <a:ln w="6350">
            <a:solidFill>
              <a:schemeClr val="accent1">
                <a:shade val="43000"/>
              </a:schemeClr>
            </a:solidFill>
          </a:ln>
          <a:solidFill>
            <a:srgbClr val="FFC453"/>
          </a:solidFill>
          <a:effectLst>
            <a:outerShdw blurRad="26000" dist="26000" dir="14500000" algn="tl" rotWithShape="0">
              <a:srgbClr val="000000">
                <a:alpha val="40000"/>
              </a:srgbClr>
            </a:outerShdw>
          </a:effectLst>
          <a:latin typeface="+mj-lt"/>
          <a:ea typeface="+mj-ea"/>
          <a:cs typeface="+mj-cs"/>
        </a:defRPr>
      </a:lvl1pPr>
      <a:lvl2pPr marL="484188" indent="-484188" algn="l" rtl="1" eaLnBrk="0" fontAlgn="base" hangingPunct="0">
        <a:spcBef>
          <a:spcPct val="0"/>
        </a:spcBef>
        <a:spcAft>
          <a:spcPct val="0"/>
        </a:spcAft>
        <a:defRPr sz="4200">
          <a:solidFill>
            <a:srgbClr val="FFC453"/>
          </a:solidFill>
          <a:latin typeface="Century Gothic" pitchFamily="34" charset="0"/>
          <a:cs typeface="Gisha" pitchFamily="34" charset="-79"/>
        </a:defRPr>
      </a:lvl2pPr>
      <a:lvl3pPr marL="484188" indent="-484188" algn="l" rtl="1" eaLnBrk="0" fontAlgn="base" hangingPunct="0">
        <a:spcBef>
          <a:spcPct val="0"/>
        </a:spcBef>
        <a:spcAft>
          <a:spcPct val="0"/>
        </a:spcAft>
        <a:defRPr sz="4200">
          <a:solidFill>
            <a:srgbClr val="FFC453"/>
          </a:solidFill>
          <a:latin typeface="Century Gothic" pitchFamily="34" charset="0"/>
          <a:cs typeface="Gisha" pitchFamily="34" charset="-79"/>
        </a:defRPr>
      </a:lvl3pPr>
      <a:lvl4pPr marL="484188" indent="-484188" algn="l" rtl="1" eaLnBrk="0" fontAlgn="base" hangingPunct="0">
        <a:spcBef>
          <a:spcPct val="0"/>
        </a:spcBef>
        <a:spcAft>
          <a:spcPct val="0"/>
        </a:spcAft>
        <a:defRPr sz="4200">
          <a:solidFill>
            <a:srgbClr val="FFC453"/>
          </a:solidFill>
          <a:latin typeface="Century Gothic" pitchFamily="34" charset="0"/>
          <a:cs typeface="Gisha" pitchFamily="34" charset="-79"/>
        </a:defRPr>
      </a:lvl4pPr>
      <a:lvl5pPr marL="484188" indent="-484188" algn="l" rtl="1" eaLnBrk="0" fontAlgn="base" hangingPunct="0">
        <a:spcBef>
          <a:spcPct val="0"/>
        </a:spcBef>
        <a:spcAft>
          <a:spcPct val="0"/>
        </a:spcAft>
        <a:defRPr sz="4200">
          <a:solidFill>
            <a:srgbClr val="FFC453"/>
          </a:solidFill>
          <a:latin typeface="Century Gothic" pitchFamily="34" charset="0"/>
          <a:cs typeface="Gisha" pitchFamily="34" charset="-79"/>
        </a:defRPr>
      </a:lvl5pPr>
      <a:lvl6pPr marL="941388" indent="-484188" algn="l" rtl="1" fontAlgn="base">
        <a:spcBef>
          <a:spcPct val="0"/>
        </a:spcBef>
        <a:spcAft>
          <a:spcPct val="0"/>
        </a:spcAft>
        <a:defRPr sz="4200">
          <a:solidFill>
            <a:srgbClr val="FFC453"/>
          </a:solidFill>
          <a:latin typeface="Century Gothic" pitchFamily="34" charset="0"/>
          <a:cs typeface="Gisha" pitchFamily="34" charset="-79"/>
        </a:defRPr>
      </a:lvl6pPr>
      <a:lvl7pPr marL="1398588" indent="-484188" algn="l" rtl="1" fontAlgn="base">
        <a:spcBef>
          <a:spcPct val="0"/>
        </a:spcBef>
        <a:spcAft>
          <a:spcPct val="0"/>
        </a:spcAft>
        <a:defRPr sz="4200">
          <a:solidFill>
            <a:srgbClr val="FFC453"/>
          </a:solidFill>
          <a:latin typeface="Century Gothic" pitchFamily="34" charset="0"/>
          <a:cs typeface="Gisha" pitchFamily="34" charset="-79"/>
        </a:defRPr>
      </a:lvl7pPr>
      <a:lvl8pPr marL="1855788" indent="-484188" algn="l" rtl="1" fontAlgn="base">
        <a:spcBef>
          <a:spcPct val="0"/>
        </a:spcBef>
        <a:spcAft>
          <a:spcPct val="0"/>
        </a:spcAft>
        <a:defRPr sz="4200">
          <a:solidFill>
            <a:srgbClr val="FFC453"/>
          </a:solidFill>
          <a:latin typeface="Century Gothic" pitchFamily="34" charset="0"/>
          <a:cs typeface="Gisha" pitchFamily="34" charset="-79"/>
        </a:defRPr>
      </a:lvl8pPr>
      <a:lvl9pPr marL="2312988" indent="-484188" algn="l" rtl="1" fontAlgn="base">
        <a:spcBef>
          <a:spcPct val="0"/>
        </a:spcBef>
        <a:spcAft>
          <a:spcPct val="0"/>
        </a:spcAft>
        <a:defRPr sz="4200">
          <a:solidFill>
            <a:srgbClr val="FFC453"/>
          </a:solidFill>
          <a:latin typeface="Century Gothic" pitchFamily="34" charset="0"/>
          <a:cs typeface="Gisha" pitchFamily="34" charset="-79"/>
        </a:defRPr>
      </a:lvl9pPr>
    </p:titleStyle>
    <p:bodyStyle>
      <a:lvl1pPr marL="447675" indent="-382588" algn="r" rtl="1"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r" rtl="1"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r" rtl="1"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r" rtl="1"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r" rtl="1" eaLnBrk="0" fontAlgn="base" hangingPunct="0">
        <a:spcBef>
          <a:spcPct val="20000"/>
        </a:spcBef>
        <a:spcAft>
          <a:spcPct val="0"/>
        </a:spcAft>
        <a:buClr>
          <a:srgbClr val="F4C689"/>
        </a:buClr>
        <a:buFont typeface="Wingdings 2" pitchFamily="18" charset="2"/>
        <a:buChar char=""/>
        <a:defRPr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1</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6512" y="1347614"/>
            <a:ext cx="806489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3200" b="1" dirty="0">
                <a:solidFill>
                  <a:srgbClr val="FF0000"/>
                </a:solidFill>
                <a:latin typeface="David" pitchFamily="34" charset="-79"/>
                <a:cs typeface="David" pitchFamily="34" charset="-79"/>
              </a:rPr>
              <a:t>גביית מס אמת והמלחמה בהון השחור  מול שמירה על זכויות היסוד של הנישומים  האם המטרה מקדשת את האמצעים ?</a:t>
            </a:r>
            <a:endParaRPr lang="he-IL" sz="4800" b="1" dirty="0">
              <a:solidFill>
                <a:srgbClr val="FF0000"/>
              </a:solidFill>
              <a:latin typeface="David" pitchFamily="34" charset="-79"/>
              <a:cs typeface="David" pitchFamily="34" charset="-79"/>
            </a:endParaRPr>
          </a:p>
          <a:p>
            <a:pPr eaLnBrk="1" hangingPunct="1"/>
            <a:r>
              <a:rPr lang="he-IL" sz="2400" b="1" u="sng" dirty="0">
                <a:solidFill>
                  <a:srgbClr val="0065B0"/>
                </a:solidFill>
                <a:latin typeface="David" pitchFamily="34" charset="-79"/>
                <a:cs typeface="David" pitchFamily="34" charset="-79"/>
              </a:rPr>
              <a:t>מרצה</a:t>
            </a:r>
            <a:r>
              <a:rPr lang="he-IL" sz="2400" b="1" dirty="0">
                <a:solidFill>
                  <a:srgbClr val="0065B0"/>
                </a:solidFill>
                <a:latin typeface="David" pitchFamily="34" charset="-79"/>
                <a:cs typeface="David" pitchFamily="34" charset="-79"/>
              </a:rPr>
              <a:t>:</a:t>
            </a:r>
          </a:p>
          <a:p>
            <a:pPr eaLnBrk="1" hangingPunct="1"/>
            <a:r>
              <a:rPr lang="he-IL" sz="2400" b="1" dirty="0">
                <a:solidFill>
                  <a:srgbClr val="0065B0"/>
                </a:solidFill>
                <a:latin typeface="David" pitchFamily="34" charset="-79"/>
                <a:cs typeface="David" pitchFamily="34" charset="-79"/>
              </a:rPr>
              <a:t>משה מזרחי</a:t>
            </a:r>
            <a:r>
              <a:rPr lang="he-IL" sz="2400" dirty="0">
                <a:solidFill>
                  <a:srgbClr val="0065B0"/>
                </a:solidFill>
                <a:latin typeface="David" pitchFamily="34" charset="-79"/>
                <a:cs typeface="David" pitchFamily="34" charset="-79"/>
              </a:rPr>
              <a:t>, עו"ד (רו"ח) – לשעבר היועץ המשפטי של רשות המסים</a:t>
            </a:r>
            <a:endParaRPr lang="he-IL" sz="2400" b="1" dirty="0">
              <a:solidFill>
                <a:srgbClr val="0065B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195487"/>
            <a:ext cx="2304000" cy="1104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10</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43220" y="1504404"/>
            <a:ext cx="806489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5400" b="1" dirty="0">
                <a:solidFill>
                  <a:srgbClr val="FF0000"/>
                </a:solidFill>
                <a:latin typeface="David" pitchFamily="34" charset="-79"/>
                <a:cs typeface="David" pitchFamily="34" charset="-79"/>
              </a:rPr>
              <a:t>תפיסת מסמכים ותשאול עובדים ועובדים לשעבר</a:t>
            </a: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spTree>
    <p:extLst>
      <p:ext uri="{BB962C8B-B14F-4D97-AF65-F5344CB8AC3E}">
        <p14:creationId xmlns:p14="http://schemas.microsoft.com/office/powerpoint/2010/main" val="1943819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u="sng" dirty="0">
                <a:solidFill>
                  <a:srgbClr val="FF0000"/>
                </a:solidFill>
                <a:latin typeface="David" panose="020E0502060401010101" pitchFamily="34" charset="-79"/>
                <a:cs typeface="David" panose="020E0502060401010101" pitchFamily="34" charset="-79"/>
              </a:rPr>
              <a:t>כניסה למקום העסק</a:t>
            </a:r>
          </a:p>
          <a:p>
            <a:pPr marL="65087" indent="0" algn="just">
              <a:buNone/>
            </a:pPr>
            <a:r>
              <a:rPr lang="he-IL" sz="2400" dirty="0">
                <a:latin typeface="David" panose="020E0502060401010101" pitchFamily="34" charset="-79"/>
                <a:cs typeface="David" panose="020E0502060401010101" pitchFamily="34" charset="-79"/>
              </a:rPr>
              <a:t>פקיד שומה רשאי להיכנס לכל מקום בו מתנהל עסק או משלח-יד ולבדוק: </a:t>
            </a:r>
            <a:r>
              <a:rPr lang="he-IL" sz="2400" u="sng" dirty="0">
                <a:latin typeface="David" panose="020E0502060401010101" pitchFamily="34" charset="-79"/>
                <a:cs typeface="David" panose="020E0502060401010101" pitchFamily="34" charset="-79"/>
              </a:rPr>
              <a:t>מלאי עסקי</a:t>
            </a:r>
            <a:r>
              <a:rPr lang="he-IL" sz="2400" dirty="0">
                <a:latin typeface="David" panose="020E0502060401010101" pitchFamily="34" charset="-79"/>
                <a:cs typeface="David" panose="020E0502060401010101" pitchFamily="34" charset="-79"/>
              </a:rPr>
              <a:t>, </a:t>
            </a:r>
            <a:r>
              <a:rPr lang="he-IL" sz="2400" u="sng" dirty="0">
                <a:latin typeface="David" panose="020E0502060401010101" pitchFamily="34" charset="-79"/>
                <a:cs typeface="David" panose="020E0502060401010101" pitchFamily="34" charset="-79"/>
              </a:rPr>
              <a:t>קופה</a:t>
            </a:r>
            <a:r>
              <a:rPr lang="he-IL" sz="2400" dirty="0">
                <a:latin typeface="David" panose="020E0502060401010101" pitchFamily="34" charset="-79"/>
                <a:cs typeface="David" panose="020E0502060401010101" pitchFamily="34" charset="-79"/>
              </a:rPr>
              <a:t>, </a:t>
            </a:r>
            <a:r>
              <a:rPr lang="he-IL" sz="2400" u="sng" dirty="0">
                <a:latin typeface="David" panose="020E0502060401010101" pitchFamily="34" charset="-79"/>
                <a:cs typeface="David" panose="020E0502060401010101" pitchFamily="34" charset="-79"/>
              </a:rPr>
              <a:t>מכונות</a:t>
            </a:r>
            <a:r>
              <a:rPr lang="he-IL" sz="2400" dirty="0">
                <a:latin typeface="David" panose="020E0502060401010101" pitchFamily="34" charset="-79"/>
                <a:cs typeface="David" panose="020E0502060401010101" pitchFamily="34" charset="-79"/>
              </a:rPr>
              <a:t>, </a:t>
            </a:r>
            <a:r>
              <a:rPr lang="he-IL" sz="2400" u="sng" dirty="0">
                <a:latin typeface="David" panose="020E0502060401010101" pitchFamily="34" charset="-79"/>
                <a:cs typeface="David" panose="020E0502060401010101" pitchFamily="34" charset="-79"/>
              </a:rPr>
              <a:t>פנקסים</a:t>
            </a:r>
            <a:r>
              <a:rPr lang="he-IL" sz="2400" dirty="0">
                <a:latin typeface="David" panose="020E0502060401010101" pitchFamily="34" charset="-79"/>
                <a:cs typeface="David" panose="020E0502060401010101" pitchFamily="34" charset="-79"/>
              </a:rPr>
              <a:t>, </a:t>
            </a:r>
            <a:r>
              <a:rPr lang="he-IL" sz="2400" u="sng" dirty="0">
                <a:latin typeface="David" panose="020E0502060401010101" pitchFamily="34" charset="-79"/>
                <a:cs typeface="David" panose="020E0502060401010101" pitchFamily="34" charset="-79"/>
              </a:rPr>
              <a:t>חשבונות</a:t>
            </a:r>
            <a:r>
              <a:rPr lang="he-IL" sz="2400" dirty="0">
                <a:latin typeface="David" panose="020E0502060401010101" pitchFamily="34" charset="-79"/>
                <a:cs typeface="David" panose="020E0502060401010101" pitchFamily="34" charset="-79"/>
              </a:rPr>
              <a:t>, </a:t>
            </a:r>
            <a:r>
              <a:rPr lang="he-IL" sz="2400" u="sng" dirty="0">
                <a:latin typeface="David" panose="020E0502060401010101" pitchFamily="34" charset="-79"/>
                <a:cs typeface="David" panose="020E0502060401010101" pitchFamily="34" charset="-79"/>
              </a:rPr>
              <a:t>מסמכים</a:t>
            </a:r>
            <a:r>
              <a:rPr lang="he-IL" sz="2400" dirty="0">
                <a:latin typeface="David" panose="020E0502060401010101" pitchFamily="34" charset="-79"/>
                <a:cs typeface="David" panose="020E0502060401010101" pitchFamily="34" charset="-79"/>
              </a:rPr>
              <a:t>, </a:t>
            </a:r>
            <a:r>
              <a:rPr lang="he-IL" sz="2400" u="sng" dirty="0">
                <a:latin typeface="David" panose="020E0502060401010101" pitchFamily="34" charset="-79"/>
                <a:cs typeface="David" panose="020E0502060401010101" pitchFamily="34" charset="-79"/>
              </a:rPr>
              <a:t>רשומות ותעודות אחרות</a:t>
            </a:r>
            <a:r>
              <a:rPr lang="he-IL" sz="2400" dirty="0">
                <a:latin typeface="David" panose="020E0502060401010101" pitchFamily="34" charset="-79"/>
                <a:cs typeface="David" panose="020E0502060401010101" pitchFamily="34" charset="-79"/>
              </a:rPr>
              <a:t>, הנוגעים לאותו עסק או משלח-יד. </a:t>
            </a:r>
          </a:p>
          <a:p>
            <a:pPr marL="65087" indent="0" algn="just">
              <a:buNone/>
            </a:pPr>
            <a:r>
              <a:rPr lang="he-IL" sz="2400" dirty="0">
                <a:latin typeface="David" panose="020E0502060401010101" pitchFamily="34" charset="-79"/>
                <a:cs typeface="David" panose="020E0502060401010101" pitchFamily="34" charset="-79"/>
              </a:rPr>
              <a:t>כמו כן, רשאי </a:t>
            </a:r>
            <a:r>
              <a:rPr lang="he-IL" sz="2400" dirty="0" err="1">
                <a:latin typeface="David" panose="020E0502060401010101" pitchFamily="34" charset="-79"/>
                <a:cs typeface="David" panose="020E0502060401010101" pitchFamily="34" charset="-79"/>
              </a:rPr>
              <a:t>פ"ש</a:t>
            </a:r>
            <a:r>
              <a:rPr lang="he-IL" sz="2400" dirty="0">
                <a:latin typeface="David" panose="020E0502060401010101" pitchFamily="34" charset="-79"/>
                <a:cs typeface="David" panose="020E0502060401010101" pitchFamily="34" charset="-79"/>
              </a:rPr>
              <a:t> לדרוש מבעל-העסק לגלות היכן מצויים פנקסים, חשבונות ומסמכים כאמור ולהיכנס למקום </a:t>
            </a:r>
            <a:r>
              <a:rPr lang="he-IL" sz="2400" dirty="0" err="1">
                <a:latin typeface="David" panose="020E0502060401010101" pitchFamily="34" charset="-79"/>
                <a:cs typeface="David" panose="020E0502060401010101" pitchFamily="34" charset="-79"/>
              </a:rPr>
              <a:t>הימצאם</a:t>
            </a:r>
            <a:r>
              <a:rPr lang="he-IL" sz="2400" dirty="0">
                <a:latin typeface="David" panose="020E0502060401010101" pitchFamily="34" charset="-79"/>
                <a:cs typeface="David" panose="020E0502060401010101" pitchFamily="34" charset="-79"/>
              </a:rPr>
              <a:t> ולבדקם...</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11</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6403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1128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000" b="1" u="sng" dirty="0">
                <a:solidFill>
                  <a:srgbClr val="FF0000"/>
                </a:solidFill>
                <a:latin typeface="David" panose="020E0502060401010101" pitchFamily="34" charset="-79"/>
                <a:cs typeface="David" panose="020E0502060401010101" pitchFamily="34" charset="-79"/>
              </a:rPr>
              <a:t>תפיסת מסמכים</a:t>
            </a:r>
          </a:p>
          <a:p>
            <a:pPr marL="65087" indent="0" algn="just">
              <a:buNone/>
            </a:pPr>
            <a:r>
              <a:rPr lang="he-IL" sz="2000" dirty="0">
                <a:latin typeface="David" panose="020E0502060401010101" pitchFamily="34" charset="-79"/>
                <a:cs typeface="David" panose="020E0502060401010101" pitchFamily="34" charset="-79"/>
              </a:rPr>
              <a:t>פקיד השומה, במסגרת הביקורת בעסק רשאי לתפוס: </a:t>
            </a:r>
            <a:r>
              <a:rPr lang="he-IL" sz="2000" u="sng" dirty="0">
                <a:latin typeface="David" panose="020E0502060401010101" pitchFamily="34" charset="-79"/>
                <a:cs typeface="David" panose="020E0502060401010101" pitchFamily="34" charset="-79"/>
              </a:rPr>
              <a:t>ספרים</a:t>
            </a:r>
            <a:r>
              <a:rPr lang="he-IL" sz="2000" dirty="0">
                <a:latin typeface="David" panose="020E0502060401010101" pitchFamily="34" charset="-79"/>
                <a:cs typeface="David" panose="020E0502060401010101" pitchFamily="34" charset="-79"/>
              </a:rPr>
              <a:t>, </a:t>
            </a:r>
            <a:r>
              <a:rPr lang="he-IL" sz="2000" u="sng" dirty="0">
                <a:latin typeface="David" panose="020E0502060401010101" pitchFamily="34" charset="-79"/>
                <a:cs typeface="David" panose="020E0502060401010101" pitchFamily="34" charset="-79"/>
              </a:rPr>
              <a:t>חשבונות</a:t>
            </a:r>
            <a:r>
              <a:rPr lang="he-IL" sz="2000" dirty="0">
                <a:latin typeface="David" panose="020E0502060401010101" pitchFamily="34" charset="-79"/>
                <a:cs typeface="David" panose="020E0502060401010101" pitchFamily="34" charset="-79"/>
              </a:rPr>
              <a:t>, </a:t>
            </a:r>
            <a:r>
              <a:rPr lang="he-IL" sz="2000" u="sng" dirty="0">
                <a:latin typeface="David" panose="020E0502060401010101" pitchFamily="34" charset="-79"/>
                <a:cs typeface="David" panose="020E0502060401010101" pitchFamily="34" charset="-79"/>
              </a:rPr>
              <a:t>מסמכים</a:t>
            </a:r>
            <a:r>
              <a:rPr lang="he-IL" sz="2000" dirty="0">
                <a:latin typeface="David" panose="020E0502060401010101" pitchFamily="34" charset="-79"/>
                <a:cs typeface="David" panose="020E0502060401010101" pitchFamily="34" charset="-79"/>
              </a:rPr>
              <a:t>, </a:t>
            </a:r>
            <a:r>
              <a:rPr lang="he-IL" sz="2000" u="sng" dirty="0">
                <a:latin typeface="David" panose="020E0502060401010101" pitchFamily="34" charset="-79"/>
                <a:cs typeface="David" panose="020E0502060401010101" pitchFamily="34" charset="-79"/>
              </a:rPr>
              <a:t>רשומות ותעודות אחרות</a:t>
            </a:r>
            <a:r>
              <a:rPr lang="he-IL" sz="2000" dirty="0">
                <a:latin typeface="David" panose="020E0502060401010101" pitchFamily="34" charset="-79"/>
                <a:cs typeface="David" panose="020E0502060401010101" pitchFamily="34" charset="-79"/>
              </a:rPr>
              <a:t> הנוגעים לאותו עסק, או משלח-יד, אם הוא משוכנע שהדבר דרוש כדי להבטיח ביצועה של פקודה זו או למנוע התחמקות ממילוי הוראותיה...</a:t>
            </a:r>
          </a:p>
          <a:p>
            <a:pPr marL="65087" indent="0" algn="just">
              <a:buNone/>
            </a:pPr>
            <a:r>
              <a:rPr lang="he-IL" sz="2000" b="1" u="sng" dirty="0">
                <a:solidFill>
                  <a:srgbClr val="FF0000"/>
                </a:solidFill>
                <a:latin typeface="David" panose="020E0502060401010101" pitchFamily="34" charset="-79"/>
                <a:cs typeface="David" panose="020E0502060401010101" pitchFamily="34" charset="-79"/>
              </a:rPr>
              <a:t>חקירת אנשים שקשורים לעסק</a:t>
            </a:r>
          </a:p>
          <a:p>
            <a:pPr marL="65087" indent="0" algn="just">
              <a:buNone/>
            </a:pPr>
            <a:r>
              <a:rPr lang="he-IL" sz="2000" dirty="0">
                <a:latin typeface="David" panose="020E0502060401010101" pitchFamily="34" charset="-79"/>
                <a:cs typeface="David" panose="020E0502060401010101" pitchFamily="34" charset="-79"/>
              </a:rPr>
              <a:t>פ"ש רשאי להזמין כל אדם שיש לו קשר עסקי עם הנישום והיכול, לפי דעתו, להעיד </a:t>
            </a:r>
            <a:r>
              <a:rPr lang="he-IL" sz="2000" dirty="0" err="1">
                <a:latin typeface="David" panose="020E0502060401010101" pitchFamily="34" charset="-79"/>
                <a:cs typeface="David" panose="020E0502060401010101" pitchFamily="34" charset="-79"/>
              </a:rPr>
              <a:t>בענין</a:t>
            </a:r>
            <a:r>
              <a:rPr lang="he-IL" sz="2000" dirty="0">
                <a:latin typeface="David" panose="020E0502060401010101" pitchFamily="34" charset="-79"/>
                <a:cs typeface="David" panose="020E0502060401010101" pitchFamily="34" charset="-79"/>
              </a:rPr>
              <a:t> ההכנסה, שיתייצב לפניו </a:t>
            </a:r>
            <a:r>
              <a:rPr lang="he-IL" sz="2000" b="1" dirty="0">
                <a:latin typeface="David" panose="020E0502060401010101" pitchFamily="34" charset="-79"/>
                <a:cs typeface="David" panose="020E0502060401010101" pitchFamily="34" charset="-79"/>
              </a:rPr>
              <a:t>ולחקור אותו בשבועה או שלא בשבועה</a:t>
            </a:r>
            <a:r>
              <a:rPr lang="he-IL" sz="2000" dirty="0">
                <a:latin typeface="David" panose="020E0502060401010101" pitchFamily="34" charset="-79"/>
                <a:cs typeface="David" panose="020E0502060401010101" pitchFamily="34" charset="-79"/>
              </a:rPr>
              <a:t>, ולדרוש מאדם כאמור למסור לו מסמכים הנוגעים לאותה הכנסה </a:t>
            </a:r>
          </a:p>
          <a:p>
            <a:pPr marL="65087" indent="0" algn="just">
              <a:buNone/>
            </a:pPr>
            <a:r>
              <a:rPr lang="he-IL" sz="2000" b="1" u="sng" dirty="0">
                <a:latin typeface="David" panose="020E0502060401010101" pitchFamily="34" charset="-79"/>
                <a:cs typeface="David" panose="020E0502060401010101" pitchFamily="34" charset="-79"/>
              </a:rPr>
              <a:t>למעט</a:t>
            </a:r>
            <a:r>
              <a:rPr lang="he-IL" sz="2000" b="1" dirty="0">
                <a:latin typeface="David" panose="020E0502060401010101" pitchFamily="34" charset="-79"/>
                <a:cs typeface="David" panose="020E0502060401010101" pitchFamily="34" charset="-79"/>
              </a:rPr>
              <a:t>:</a:t>
            </a:r>
            <a:r>
              <a:rPr lang="he-IL" sz="2000" dirty="0">
                <a:latin typeface="David" panose="020E0502060401010101" pitchFamily="34" charset="-79"/>
                <a:cs typeface="David" panose="020E0502060401010101" pitchFamily="34" charset="-79"/>
              </a:rPr>
              <a:t> עובד ואדם אחר על בסיס מהימנות אישית, בן זוג, ילדים, הורים.</a:t>
            </a:r>
          </a:p>
          <a:p>
            <a:pPr marL="65087" indent="0" algn="just">
              <a:buNone/>
            </a:pPr>
            <a:r>
              <a:rPr lang="he-IL" sz="2000" dirty="0">
                <a:latin typeface="David" panose="020E0502060401010101" pitchFamily="34" charset="-79"/>
                <a:cs typeface="David" panose="020E0502060401010101" pitchFamily="34" charset="-79"/>
              </a:rPr>
              <a:t>             </a:t>
            </a:r>
            <a:r>
              <a:rPr lang="he-IL" sz="2000" b="1" dirty="0">
                <a:latin typeface="David" panose="020E0502060401010101" pitchFamily="34" charset="-79"/>
                <a:cs typeface="David" panose="020E0502060401010101" pitchFamily="34" charset="-79"/>
              </a:rPr>
              <a:t>עובדים לשעבר ???</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12</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923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13</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43220" y="1504404"/>
            <a:ext cx="806489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5400" b="1" dirty="0">
                <a:solidFill>
                  <a:srgbClr val="FF0000"/>
                </a:solidFill>
                <a:latin typeface="David" pitchFamily="34" charset="-79"/>
                <a:cs typeface="David" pitchFamily="34" charset="-79"/>
              </a:rPr>
              <a:t>היקף דרישת החומרים ע"י פקיד שומה</a:t>
            </a: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spTree>
    <p:extLst>
      <p:ext uri="{BB962C8B-B14F-4D97-AF65-F5344CB8AC3E}">
        <p14:creationId xmlns:p14="http://schemas.microsoft.com/office/powerpoint/2010/main" val="1878748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היקף דרישת החומרים ע"י פ"ש</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u="sng" dirty="0">
                <a:solidFill>
                  <a:srgbClr val="FF0000"/>
                </a:solidFill>
                <a:latin typeface="David" panose="020E0502060401010101" pitchFamily="34" charset="-79"/>
                <a:cs typeface="David" panose="020E0502060401010101" pitchFamily="34" charset="-79"/>
              </a:rPr>
              <a:t>הנחיית היועץ המשפטי לממשלה בנושא: "מסירת מידע מחברות הטלפון לגופים בעלי סמכות חקירה"</a:t>
            </a:r>
            <a:r>
              <a:rPr lang="he-IL" sz="2400" b="1" dirty="0">
                <a:solidFill>
                  <a:srgbClr val="FF0000"/>
                </a:solidFill>
                <a:latin typeface="David" panose="020E0502060401010101" pitchFamily="34" charset="-79"/>
                <a:cs typeface="David" panose="020E0502060401010101" pitchFamily="34" charset="-79"/>
              </a:rPr>
              <a:t> </a:t>
            </a:r>
            <a:r>
              <a:rPr lang="he-IL" sz="2000" b="1" dirty="0">
                <a:solidFill>
                  <a:srgbClr val="FF0000"/>
                </a:solidFill>
                <a:latin typeface="David" panose="020E0502060401010101" pitchFamily="34" charset="-79"/>
                <a:cs typeface="David" panose="020E0502060401010101" pitchFamily="34" charset="-79"/>
              </a:rPr>
              <a:t>(הנחיה מס' 4.2101, כנוסחה המעודכן מיום 14.9.03)</a:t>
            </a:r>
          </a:p>
          <a:p>
            <a:pPr algn="just">
              <a:buClr>
                <a:srgbClr val="FF0000"/>
              </a:buClr>
              <a:buFont typeface="Wingdings" panose="05000000000000000000" pitchFamily="2" charset="2"/>
              <a:buChar char="Ø"/>
            </a:pPr>
            <a:r>
              <a:rPr lang="he-IL" sz="2400" dirty="0">
                <a:latin typeface="David" panose="020E0502060401010101" pitchFamily="34" charset="-79"/>
                <a:cs typeface="David" panose="020E0502060401010101" pitchFamily="34" charset="-79"/>
              </a:rPr>
              <a:t>בהנחיה נדרש היועמ"ש למצבים בהם רשויות חקירה מבקשות לקבל מידע מחברות הסלולר בנוגע לנתוני חיוג של נמענים מסוימים.</a:t>
            </a:r>
          </a:p>
          <a:p>
            <a:pPr algn="just">
              <a:buClr>
                <a:srgbClr val="FF0000"/>
              </a:buClr>
              <a:buFont typeface="Wingdings" panose="05000000000000000000" pitchFamily="2" charset="2"/>
              <a:buChar char="Ø"/>
            </a:pPr>
            <a:r>
              <a:rPr lang="he-IL" sz="2400" dirty="0">
                <a:latin typeface="David" panose="020E0502060401010101" pitchFamily="34" charset="-79"/>
                <a:cs typeface="David" panose="020E0502060401010101" pitchFamily="34" charset="-79"/>
              </a:rPr>
              <a:t>אמנם, ההנחיה ניתנה בפרספקטיבה של ביצוע חקירה פלילית, אולם היא מתייחסת במפורש להפעלת סמכות לדרישת מידע על ידי רשות המיסים </a:t>
            </a:r>
            <a:r>
              <a:rPr lang="he-IL" sz="2400" dirty="0" err="1">
                <a:latin typeface="David" panose="020E0502060401010101" pitchFamily="34" charset="-79"/>
                <a:cs typeface="David" panose="020E0502060401010101" pitchFamily="34" charset="-79"/>
              </a:rPr>
              <a:t>מכח</a:t>
            </a:r>
            <a:r>
              <a:rPr lang="he-IL" sz="2400" dirty="0">
                <a:latin typeface="David" panose="020E0502060401010101" pitchFamily="34" charset="-79"/>
                <a:cs typeface="David" panose="020E0502060401010101" pitchFamily="34" charset="-79"/>
              </a:rPr>
              <a:t> סעיף 135א לפקודה. </a:t>
            </a:r>
          </a:p>
          <a:p>
            <a:pPr algn="just">
              <a:buClr>
                <a:srgbClr val="FF0000"/>
              </a:buClr>
              <a:buFont typeface="Wingdings" panose="05000000000000000000" pitchFamily="2" charset="2"/>
              <a:buChar char="Ø"/>
            </a:pPr>
            <a:r>
              <a:rPr lang="he-IL" sz="2400" dirty="0">
                <a:latin typeface="David" panose="020E0502060401010101" pitchFamily="34" charset="-79"/>
                <a:cs typeface="David" panose="020E0502060401010101" pitchFamily="34" charset="-79"/>
              </a:rPr>
              <a:t>עמדת היועץ המשפטי לממשלה, כי </a:t>
            </a:r>
            <a:r>
              <a:rPr lang="he-IL" sz="2400" b="1" dirty="0">
                <a:latin typeface="David" panose="020E0502060401010101" pitchFamily="34" charset="-79"/>
                <a:cs typeface="David" panose="020E0502060401010101" pitchFamily="34" charset="-79"/>
              </a:rPr>
              <a:t>נדרש איזון בין הזכות לפרטיות לבין הצורך במתן כלים לביצוע בדיקות בידי הרשויות</a:t>
            </a:r>
            <a:r>
              <a:rPr lang="he-IL" sz="2400" dirty="0">
                <a:latin typeface="David" panose="020E0502060401010101" pitchFamily="34" charset="-79"/>
                <a:cs typeface="David" panose="020E0502060401010101" pitchFamily="34" charset="-79"/>
              </a:rPr>
              <a:t>. </a:t>
            </a:r>
            <a:endParaRPr lang="he-IL" sz="2400" b="1"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14</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spTree>
    <p:extLst>
      <p:ext uri="{BB962C8B-B14F-4D97-AF65-F5344CB8AC3E}">
        <p14:creationId xmlns:p14="http://schemas.microsoft.com/office/powerpoint/2010/main" val="3701882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היקף דרישת החומרים ע"י פ"ש</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u="sng" dirty="0">
                <a:solidFill>
                  <a:srgbClr val="FF0000"/>
                </a:solidFill>
                <a:latin typeface="David" panose="020E0502060401010101" pitchFamily="34" charset="-79"/>
                <a:cs typeface="David" panose="020E0502060401010101" pitchFamily="34" charset="-79"/>
              </a:rPr>
              <a:t>הנחיית היועץ המשפטי לממשלה בנושא: "מסירת מידע מחברות הטלפון לגופים בעלי סמכות חקירה"</a:t>
            </a:r>
            <a:r>
              <a:rPr lang="he-IL" sz="2400" b="1" dirty="0">
                <a:solidFill>
                  <a:srgbClr val="FF0000"/>
                </a:solidFill>
                <a:latin typeface="David" panose="020E0502060401010101" pitchFamily="34" charset="-79"/>
                <a:cs typeface="David" panose="020E0502060401010101" pitchFamily="34" charset="-79"/>
              </a:rPr>
              <a:t> </a:t>
            </a:r>
            <a:r>
              <a:rPr lang="he-IL" sz="2000" b="1" dirty="0">
                <a:solidFill>
                  <a:srgbClr val="FF0000"/>
                </a:solidFill>
                <a:latin typeface="David" panose="020E0502060401010101" pitchFamily="34" charset="-79"/>
                <a:cs typeface="David" panose="020E0502060401010101" pitchFamily="34" charset="-79"/>
              </a:rPr>
              <a:t>(הנחיה מס' 4.2101, כנוסחה המעודכן מיום 14.9.03)</a:t>
            </a:r>
          </a:p>
          <a:p>
            <a:pPr algn="just">
              <a:buClr>
                <a:srgbClr val="FF0000"/>
              </a:buClr>
              <a:buFont typeface="Wingdings" panose="05000000000000000000" pitchFamily="2" charset="2"/>
              <a:buChar char="Ø"/>
              <a:tabLst>
                <a:tab pos="447675" algn="l"/>
              </a:tabLst>
            </a:pPr>
            <a:r>
              <a:rPr lang="he-IL" sz="2600" dirty="0">
                <a:latin typeface="David" panose="020E0502060401010101" pitchFamily="34" charset="-79"/>
                <a:cs typeface="David" panose="020E0502060401010101" pitchFamily="34" charset="-79"/>
              </a:rPr>
              <a:t>"גם כאשר יש לגופי החקיקה סמכות פורמלית בחוק, אופן השימוש בה בכל מקרה ומקרה </a:t>
            </a:r>
            <a:r>
              <a:rPr lang="he-IL" sz="2600" b="1" u="sng" dirty="0">
                <a:latin typeface="David" panose="020E0502060401010101" pitchFamily="34" charset="-79"/>
                <a:cs typeface="David" panose="020E0502060401010101" pitchFamily="34" charset="-79"/>
              </a:rPr>
              <a:t>צריך להיעשות בסבירות ובמידתיות ולהיבחן על פי עקרונות היסוד של השיטה</a:t>
            </a:r>
            <a:r>
              <a:rPr lang="he-IL" sz="2600" dirty="0">
                <a:latin typeface="David" panose="020E0502060401010101" pitchFamily="34" charset="-79"/>
                <a:cs typeface="David" panose="020E0502060401010101" pitchFamily="34" charset="-79"/>
              </a:rPr>
              <a:t>. קיומן של ההוראות המסמיכות כדין ספציפי </a:t>
            </a:r>
            <a:r>
              <a:rPr lang="he-IL" sz="2600" b="1" dirty="0">
                <a:latin typeface="David" panose="020E0502060401010101" pitchFamily="34" charset="-79"/>
                <a:cs typeface="David" panose="020E0502060401010101" pitchFamily="34" charset="-79"/>
              </a:rPr>
              <a:t>אין פירושו אפוא שיש לפרשן באופן טכני, כמאפשרות קבלת כל מסמך או מידע ללא צו שיפוטי</a:t>
            </a:r>
            <a:r>
              <a:rPr lang="he-IL" sz="2600" dirty="0">
                <a:latin typeface="David" panose="020E0502060401010101" pitchFamily="34" charset="-79"/>
                <a:cs typeface="David" panose="020E0502060401010101" pitchFamily="34" charset="-79"/>
              </a:rPr>
              <a:t>"</a:t>
            </a:r>
            <a:endParaRPr lang="he-IL" sz="2600" b="1"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15</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spTree>
    <p:extLst>
      <p:ext uri="{BB962C8B-B14F-4D97-AF65-F5344CB8AC3E}">
        <p14:creationId xmlns:p14="http://schemas.microsoft.com/office/powerpoint/2010/main" val="139380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16</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95537" y="1199530"/>
            <a:ext cx="8064895"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7200" b="1" dirty="0">
                <a:solidFill>
                  <a:srgbClr val="FF0000"/>
                </a:solidFill>
                <a:latin typeface="David" pitchFamily="34" charset="-79"/>
                <a:cs typeface="David" pitchFamily="34" charset="-79"/>
              </a:rPr>
              <a:t>פס"ד ירון מאיר </a:t>
            </a:r>
            <a:r>
              <a:rPr lang="he-IL" sz="6000" b="1" dirty="0">
                <a:solidFill>
                  <a:srgbClr val="FF0000"/>
                </a:solidFill>
                <a:latin typeface="David" pitchFamily="34" charset="-79"/>
                <a:cs typeface="David" pitchFamily="34" charset="-79"/>
              </a:rPr>
              <a:t>[17.4.2022]</a:t>
            </a:r>
            <a:endParaRPr lang="he-IL" sz="8000" b="1" dirty="0">
              <a:solidFill>
                <a:srgbClr val="FF000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spTree>
    <p:extLst>
      <p:ext uri="{BB962C8B-B14F-4D97-AF65-F5344CB8AC3E}">
        <p14:creationId xmlns:p14="http://schemas.microsoft.com/office/powerpoint/2010/main" val="3016324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92546"/>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פס"ד ירון מאיר</a:t>
            </a:r>
          </a:p>
        </p:txBody>
      </p:sp>
      <p:sp>
        <p:nvSpPr>
          <p:cNvPr id="3" name="מציין מיקום תוכן 2"/>
          <p:cNvSpPr>
            <a:spLocks noGrp="1"/>
          </p:cNvSpPr>
          <p:nvPr>
            <p:ph idx="1"/>
          </p:nvPr>
        </p:nvSpPr>
        <p:spPr>
          <a:xfrm>
            <a:off x="539552" y="627534"/>
            <a:ext cx="8064896" cy="3384376"/>
          </a:xfrm>
          <a:ln>
            <a:noFill/>
            <a:prstDash val="dash"/>
          </a:ln>
        </p:spPr>
        <p:txBody>
          <a:bodyPr>
            <a:noAutofit/>
          </a:bodyPr>
          <a:lstStyle/>
          <a:p>
            <a:pPr marL="630238" indent="-566738" algn="just">
              <a:buClr>
                <a:srgbClr val="FF0000"/>
              </a:buClr>
              <a:buNone/>
            </a:pPr>
            <a:r>
              <a:rPr lang="he-IL" sz="3200" b="1" u="sng" dirty="0">
                <a:solidFill>
                  <a:srgbClr val="FF0000"/>
                </a:solidFill>
                <a:latin typeface="David" panose="020E0502060401010101" pitchFamily="34" charset="-79"/>
                <a:cs typeface="David" panose="020E0502060401010101" pitchFamily="34" charset="-79"/>
              </a:rPr>
              <a:t>עובדות פסה"ד</a:t>
            </a:r>
          </a:p>
          <a:p>
            <a:pPr marL="450850" indent="-361950" algn="just">
              <a:buClr>
                <a:srgbClr val="FF0000"/>
              </a:buClr>
              <a:buFont typeface="Wingdings" panose="05000000000000000000" pitchFamily="2" charset="2"/>
              <a:buChar char="ü"/>
            </a:pPr>
            <a:r>
              <a:rPr lang="he-IL" sz="2800" b="1" u="sng" dirty="0">
                <a:latin typeface="David" panose="020E0502060401010101" pitchFamily="34" charset="-79"/>
                <a:cs typeface="David" panose="020E0502060401010101" pitchFamily="34" charset="-79"/>
              </a:rPr>
              <a:t>ביום </a:t>
            </a:r>
            <a:r>
              <a:rPr lang="en-US" sz="2800" b="1" u="sng" dirty="0">
                <a:latin typeface="David" panose="020E0502060401010101" pitchFamily="34" charset="-79"/>
                <a:cs typeface="David" panose="020E0502060401010101" pitchFamily="34" charset="-79"/>
              </a:rPr>
              <a:t>13.5.2007</a:t>
            </a:r>
            <a:r>
              <a:rPr lang="he-IL" sz="2800" dirty="0">
                <a:latin typeface="David" panose="020E0502060401010101" pitchFamily="34" charset="-79"/>
                <a:cs typeface="David" panose="020E0502060401010101" pitchFamily="34" charset="-79"/>
              </a:rPr>
              <a:t> עזב המערער את מדינת ישראל ועבר לקניה למטרות עבודה. כעבור 3 חודשים הצטרפו אל המערער בקניה גם בני משפחתו - אשתו וילדיו.</a:t>
            </a:r>
          </a:p>
          <a:p>
            <a:pPr marL="450850" indent="-361950" algn="just">
              <a:buClr>
                <a:srgbClr val="FF0000"/>
              </a:buClr>
              <a:buFont typeface="Wingdings" panose="05000000000000000000" pitchFamily="2" charset="2"/>
              <a:buChar char="ü"/>
            </a:pPr>
            <a:r>
              <a:rPr lang="he-IL" sz="2800" dirty="0">
                <a:latin typeface="David" panose="020E0502060401010101" pitchFamily="34" charset="-79"/>
                <a:cs typeface="David" panose="020E0502060401010101" pitchFamily="34" charset="-79"/>
              </a:rPr>
              <a:t>פעילותו העסקית בחו"ל </a:t>
            </a:r>
            <a:r>
              <a:rPr lang="he-IL" sz="2800" dirty="0" err="1">
                <a:latin typeface="David" panose="020E0502060401010101" pitchFamily="34" charset="-79"/>
                <a:cs typeface="David" panose="020E0502060401010101" pitchFamily="34" charset="-79"/>
              </a:rPr>
              <a:t>היתה</a:t>
            </a:r>
            <a:r>
              <a:rPr lang="he-IL" sz="2800" dirty="0">
                <a:latin typeface="David" panose="020E0502060401010101" pitchFamily="34" charset="-79"/>
                <a:cs typeface="David" panose="020E0502060401010101" pitchFamily="34" charset="-79"/>
              </a:rPr>
              <a:t> בתחום הפצה של סמן כימי לצביעת דלק, המשמש למניעת מסחר בדלק "שחור" באפריקה. </a:t>
            </a:r>
          </a:p>
          <a:p>
            <a:pPr marL="982663" indent="-442913" algn="just">
              <a:buClr>
                <a:srgbClr val="FF0000"/>
              </a:buClr>
              <a:buFont typeface="Wingdings" panose="05000000000000000000" pitchFamily="2" charset="2"/>
              <a:buChar char="ü"/>
            </a:pPr>
            <a:endParaRPr lang="he-IL" sz="2600" dirty="0">
              <a:latin typeface="David" panose="020E0502060401010101" pitchFamily="34" charset="-79"/>
              <a:cs typeface="David" panose="020E0502060401010101" pitchFamily="34" charset="-79"/>
            </a:endParaRPr>
          </a:p>
          <a:p>
            <a:pPr marL="982663" indent="-442913" algn="just">
              <a:buClr>
                <a:srgbClr val="FF0000"/>
              </a:buClr>
              <a:buFont typeface="Wingdings" panose="05000000000000000000" pitchFamily="2" charset="2"/>
              <a:buChar char="ü"/>
            </a:pPr>
            <a:endParaRPr lang="he-IL" sz="2600"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17</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4365812"/>
            <a:ext cx="1440160" cy="690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5657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92546"/>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פס"ד ירון מאיר</a:t>
            </a:r>
          </a:p>
        </p:txBody>
      </p:sp>
      <p:sp>
        <p:nvSpPr>
          <p:cNvPr id="3" name="מציין מיקום תוכן 2"/>
          <p:cNvSpPr>
            <a:spLocks noGrp="1"/>
          </p:cNvSpPr>
          <p:nvPr>
            <p:ph idx="1"/>
          </p:nvPr>
        </p:nvSpPr>
        <p:spPr>
          <a:xfrm>
            <a:off x="539552" y="699542"/>
            <a:ext cx="8064896" cy="3384376"/>
          </a:xfrm>
          <a:ln>
            <a:noFill/>
            <a:prstDash val="dash"/>
          </a:ln>
        </p:spPr>
        <p:txBody>
          <a:bodyPr>
            <a:noAutofit/>
          </a:bodyPr>
          <a:lstStyle/>
          <a:p>
            <a:pPr marL="630238" indent="-566738" algn="just">
              <a:buClr>
                <a:srgbClr val="FF0000"/>
              </a:buClr>
              <a:buNone/>
            </a:pPr>
            <a:r>
              <a:rPr lang="he-IL" sz="3200" b="1" u="sng" dirty="0">
                <a:solidFill>
                  <a:srgbClr val="FF0000"/>
                </a:solidFill>
                <a:latin typeface="David" panose="020E0502060401010101" pitchFamily="34" charset="-79"/>
                <a:cs typeface="David" panose="020E0502060401010101" pitchFamily="34" charset="-79"/>
              </a:rPr>
              <a:t>עובדות פסה"ד</a:t>
            </a:r>
          </a:p>
          <a:p>
            <a:pPr marL="450850" indent="-361950" algn="just">
              <a:buClr>
                <a:srgbClr val="FF0000"/>
              </a:buClr>
              <a:buFont typeface="Wingdings" panose="05000000000000000000" pitchFamily="2" charset="2"/>
              <a:buChar char="ü"/>
            </a:pPr>
            <a:r>
              <a:rPr lang="he-IL" sz="2800" b="1" u="sng" dirty="0">
                <a:latin typeface="David" panose="020E0502060401010101" pitchFamily="34" charset="-79"/>
                <a:cs typeface="David" panose="020E0502060401010101" pitchFamily="34" charset="-79"/>
              </a:rPr>
              <a:t>ביום 1.7.2013</a:t>
            </a:r>
            <a:r>
              <a:rPr lang="he-IL" sz="2800" dirty="0">
                <a:latin typeface="David" panose="020E0502060401010101" pitchFamily="34" charset="-79"/>
                <a:cs typeface="David" panose="020E0502060401010101" pitchFamily="34" charset="-79"/>
              </a:rPr>
              <a:t> חזרו המערער ובני משפחתו לארץ, לאחר שהות בת למעלה משש שנים מחוץ לישראל, ועברו להתגורר בישוב קטן בדרום הארץ.</a:t>
            </a:r>
          </a:p>
          <a:p>
            <a:pPr marL="450850" indent="-361950" algn="just">
              <a:buClr>
                <a:srgbClr val="FF0000"/>
              </a:buClr>
              <a:buFont typeface="Wingdings" panose="05000000000000000000" pitchFamily="2" charset="2"/>
              <a:buChar char="ü"/>
            </a:pPr>
            <a:r>
              <a:rPr lang="he-IL" sz="2800" dirty="0">
                <a:latin typeface="David" panose="020E0502060401010101" pitchFamily="34" charset="-79"/>
                <a:cs typeface="David" panose="020E0502060401010101" pitchFamily="34" charset="-79"/>
              </a:rPr>
              <a:t>מאז חזרתו דיווח המערער </a:t>
            </a:r>
            <a:r>
              <a:rPr lang="he-IL" sz="2800" dirty="0" err="1">
                <a:latin typeface="David" panose="020E0502060401010101" pitchFamily="34" charset="-79"/>
                <a:cs typeface="David" panose="020E0502060401010101" pitchFamily="34" charset="-79"/>
              </a:rPr>
              <a:t>לפ"ש</a:t>
            </a:r>
            <a:r>
              <a:rPr lang="he-IL" sz="2800" dirty="0">
                <a:latin typeface="David" panose="020E0502060401010101" pitchFamily="34" charset="-79"/>
                <a:cs typeface="David" panose="020E0502060401010101" pitchFamily="34" charset="-79"/>
              </a:rPr>
              <a:t> דיווחים על </a:t>
            </a:r>
            <a:r>
              <a:rPr lang="he-IL" sz="2800" b="1" u="sng" dirty="0">
                <a:latin typeface="David" panose="020E0502060401010101" pitchFamily="34" charset="-79"/>
                <a:cs typeface="David" panose="020E0502060401010101" pitchFamily="34" charset="-79"/>
              </a:rPr>
              <a:t>הכנסות פטורות מדיבידנד</a:t>
            </a:r>
            <a:r>
              <a:rPr lang="he-IL" sz="2800" dirty="0">
                <a:latin typeface="David" panose="020E0502060401010101" pitchFamily="34" charset="-79"/>
                <a:cs typeface="David" panose="020E0502060401010101" pitchFamily="34" charset="-79"/>
              </a:rPr>
              <a:t> (מכוח סעיף 14(ג)(1)), </a:t>
            </a:r>
            <a:r>
              <a:rPr lang="he-IL" sz="2800" b="1" u="sng" dirty="0">
                <a:latin typeface="David" panose="020E0502060401010101" pitchFamily="34" charset="-79"/>
                <a:cs typeface="David" panose="020E0502060401010101" pitchFamily="34" charset="-79"/>
              </a:rPr>
              <a:t>והכנסות ממשכרות</a:t>
            </a:r>
            <a:r>
              <a:rPr lang="he-IL" sz="2800" dirty="0">
                <a:latin typeface="David" panose="020E0502060401010101" pitchFamily="34" charset="-79"/>
                <a:cs typeface="David" panose="020E0502060401010101" pitchFamily="34" charset="-79"/>
              </a:rPr>
              <a:t> בגין עבודה שביצע מביתו. </a:t>
            </a:r>
            <a:r>
              <a:rPr lang="he-IL" sz="2800" b="1" dirty="0">
                <a:latin typeface="David" panose="020E0502060401010101" pitchFamily="34" charset="-79"/>
                <a:cs typeface="David" panose="020E0502060401010101" pitchFamily="34" charset="-79"/>
              </a:rPr>
              <a:t>מהכנסותיו ממשכורת ניכה המערער חלק מהוצאות אחזקת הבית</a:t>
            </a:r>
            <a:r>
              <a:rPr lang="he-IL" sz="2800" dirty="0">
                <a:latin typeface="David" panose="020E0502060401010101" pitchFamily="34" charset="-79"/>
                <a:cs typeface="David" panose="020E0502060401010101" pitchFamily="34" charset="-79"/>
              </a:rPr>
              <a:t>. </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18</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spTree>
    <p:extLst>
      <p:ext uri="{BB962C8B-B14F-4D97-AF65-F5344CB8AC3E}">
        <p14:creationId xmlns:p14="http://schemas.microsoft.com/office/powerpoint/2010/main" val="1328571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92546"/>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פס"ד ירון מאיר</a:t>
            </a:r>
          </a:p>
        </p:txBody>
      </p:sp>
      <p:sp>
        <p:nvSpPr>
          <p:cNvPr id="3" name="מציין מיקום תוכן 2"/>
          <p:cNvSpPr>
            <a:spLocks noGrp="1"/>
          </p:cNvSpPr>
          <p:nvPr>
            <p:ph idx="1"/>
          </p:nvPr>
        </p:nvSpPr>
        <p:spPr>
          <a:xfrm>
            <a:off x="539552" y="699542"/>
            <a:ext cx="8064896" cy="3384376"/>
          </a:xfrm>
          <a:ln>
            <a:noFill/>
            <a:prstDash val="dash"/>
          </a:ln>
        </p:spPr>
        <p:txBody>
          <a:bodyPr>
            <a:noAutofit/>
          </a:bodyPr>
          <a:lstStyle/>
          <a:p>
            <a:pPr marL="630238" indent="-566738" algn="just">
              <a:buClr>
                <a:srgbClr val="FF0000"/>
              </a:buClr>
              <a:buNone/>
            </a:pPr>
            <a:r>
              <a:rPr lang="he-IL" sz="2800" b="1" u="sng" dirty="0">
                <a:solidFill>
                  <a:srgbClr val="FF0000"/>
                </a:solidFill>
                <a:latin typeface="David" panose="020E0502060401010101" pitchFamily="34" charset="-79"/>
                <a:cs typeface="David" panose="020E0502060401010101" pitchFamily="34" charset="-79"/>
              </a:rPr>
              <a:t>ההתנהלות בהליכי השומה</a:t>
            </a:r>
          </a:p>
          <a:p>
            <a:pPr marL="630238" indent="-566738" algn="just">
              <a:buClr>
                <a:srgbClr val="FF0000"/>
              </a:buClr>
              <a:buFont typeface="Wingdings" panose="05000000000000000000" pitchFamily="2" charset="2"/>
              <a:buChar char="ü"/>
            </a:pPr>
            <a:r>
              <a:rPr lang="he-IL" sz="2400" b="1" u="sng" dirty="0">
                <a:solidFill>
                  <a:srgbClr val="00B050"/>
                </a:solidFill>
                <a:latin typeface="David" panose="020E0502060401010101" pitchFamily="34" charset="-79"/>
                <a:cs typeface="David" panose="020E0502060401010101" pitchFamily="34" charset="-79"/>
              </a:rPr>
              <a:t>לעניין זכות הייצוג</a:t>
            </a:r>
            <a:r>
              <a:rPr lang="he-IL" sz="2400" b="1" dirty="0">
                <a:solidFill>
                  <a:srgbClr val="00B050"/>
                </a:solidFill>
                <a:latin typeface="David" panose="020E0502060401010101" pitchFamily="34" charset="-79"/>
                <a:cs typeface="David" panose="020E0502060401010101" pitchFamily="34" charset="-79"/>
              </a:rPr>
              <a:t>:</a:t>
            </a:r>
            <a:r>
              <a:rPr lang="en-US" sz="2400" dirty="0">
                <a:latin typeface="David" panose="020E0502060401010101" pitchFamily="34" charset="-79"/>
                <a:cs typeface="David" panose="020E0502060401010101" pitchFamily="34" charset="-79"/>
              </a:rPr>
              <a:t> </a:t>
            </a:r>
            <a:r>
              <a:rPr lang="he-IL" sz="2400" dirty="0">
                <a:latin typeface="David" panose="020E0502060401010101" pitchFamily="34" charset="-79"/>
                <a:cs typeface="David" panose="020E0502060401010101" pitchFamily="34" charset="-79"/>
              </a:rPr>
              <a:t>במסגרת הדיונים, ביקש המייצג </a:t>
            </a:r>
            <a:r>
              <a:rPr lang="he-IL" sz="2400" b="1" u="sng" dirty="0">
                <a:latin typeface="David" panose="020E0502060401010101" pitchFamily="34" charset="-79"/>
                <a:cs typeface="David" panose="020E0502060401010101" pitchFamily="34" charset="-79"/>
              </a:rPr>
              <a:t>שהקשר עם המערער יהיה באמצעותו בלבד</a:t>
            </a:r>
            <a:r>
              <a:rPr lang="he-IL" sz="2400" dirty="0">
                <a:latin typeface="David" panose="020E0502060401010101" pitchFamily="34" charset="-79"/>
                <a:cs typeface="David" panose="020E0502060401010101" pitchFamily="34" charset="-79"/>
              </a:rPr>
              <a:t>, ולא במישרין עם המערער. </a:t>
            </a:r>
          </a:p>
          <a:p>
            <a:pPr marL="630238" indent="-566738" algn="just">
              <a:buClr>
                <a:srgbClr val="FF0000"/>
              </a:buClr>
              <a:buFont typeface="Wingdings" panose="05000000000000000000" pitchFamily="2" charset="2"/>
              <a:buChar char="ü"/>
            </a:pPr>
            <a:r>
              <a:rPr lang="he-IL" sz="2400" b="1" u="sng" dirty="0">
                <a:solidFill>
                  <a:srgbClr val="00B050"/>
                </a:solidFill>
                <a:latin typeface="David" panose="020E0502060401010101" pitchFamily="34" charset="-79"/>
                <a:cs typeface="David" panose="020E0502060401010101" pitchFamily="34" charset="-79"/>
              </a:rPr>
              <a:t>היקף דרישת מסמכים</a:t>
            </a:r>
            <a:r>
              <a:rPr lang="he-IL" sz="2400" b="1" dirty="0">
                <a:solidFill>
                  <a:srgbClr val="00B050"/>
                </a:solidFill>
                <a:latin typeface="David" panose="020E0502060401010101" pitchFamily="34" charset="-79"/>
                <a:cs typeface="David" panose="020E0502060401010101" pitchFamily="34" charset="-79"/>
              </a:rPr>
              <a:t>:</a:t>
            </a:r>
            <a:r>
              <a:rPr lang="en-US" sz="2400" dirty="0">
                <a:latin typeface="David" panose="020E0502060401010101" pitchFamily="34" charset="-79"/>
                <a:cs typeface="David" panose="020E0502060401010101" pitchFamily="34" charset="-79"/>
              </a:rPr>
              <a:t> </a:t>
            </a:r>
            <a:r>
              <a:rPr lang="he-IL" sz="2400" dirty="0">
                <a:latin typeface="David" panose="020E0502060401010101" pitchFamily="34" charset="-79"/>
                <a:cs typeface="David" panose="020E0502060401010101" pitchFamily="34" charset="-79"/>
              </a:rPr>
              <a:t>ביום 2.7.2018 שלח המפקח </a:t>
            </a:r>
            <a:r>
              <a:rPr lang="he-IL" sz="2400" b="1" u="sng" dirty="0">
                <a:latin typeface="David" panose="020E0502060401010101" pitchFamily="34" charset="-79"/>
                <a:cs typeface="David" panose="020E0502060401010101" pitchFamily="34" charset="-79"/>
              </a:rPr>
              <a:t>דרישת מסמכים ארוכה</a:t>
            </a:r>
            <a:r>
              <a:rPr lang="he-IL" sz="2400" dirty="0">
                <a:latin typeface="David" panose="020E0502060401010101" pitchFamily="34" charset="-79"/>
                <a:cs typeface="David" panose="020E0502060401010101" pitchFamily="34" charset="-79"/>
              </a:rPr>
              <a:t> ובסיום נכתב: "</a:t>
            </a:r>
            <a:r>
              <a:rPr lang="he-IL" sz="2400" b="1" dirty="0">
                <a:latin typeface="David" panose="020E0502060401010101" pitchFamily="34" charset="-79"/>
                <a:cs typeface="David" panose="020E0502060401010101" pitchFamily="34" charset="-79"/>
              </a:rPr>
              <a:t>אי המצאת המסמכים הנ"ל במועד מהווים עבירה על פקודת מס הכנסה ויכולים לגרור קנסות מנהליים ואף כתב אישום</a:t>
            </a:r>
            <a:r>
              <a:rPr lang="he-IL" sz="2400" dirty="0">
                <a:latin typeface="David" panose="020E0502060401010101" pitchFamily="34" charset="-79"/>
                <a:cs typeface="David" panose="020E0502060401010101" pitchFamily="34" charset="-79"/>
              </a:rPr>
              <a:t>".</a:t>
            </a:r>
          </a:p>
          <a:p>
            <a:pPr marL="630238" indent="-566738" algn="just">
              <a:buClr>
                <a:srgbClr val="FF0000"/>
              </a:buClr>
              <a:buFont typeface="Wingdings" panose="05000000000000000000" pitchFamily="2" charset="2"/>
              <a:buChar char="ü"/>
            </a:pPr>
            <a:r>
              <a:rPr lang="he-IL" sz="2400" b="1" u="sng" dirty="0">
                <a:solidFill>
                  <a:srgbClr val="00B050"/>
                </a:solidFill>
                <a:latin typeface="David" panose="020E0502060401010101" pitchFamily="34" charset="-79"/>
                <a:cs typeface="David" panose="020E0502060401010101" pitchFamily="34" charset="-79"/>
              </a:rPr>
              <a:t>לעניין כניסה למקום העסק</a:t>
            </a:r>
            <a:r>
              <a:rPr lang="he-IL" sz="2400" b="1" dirty="0">
                <a:solidFill>
                  <a:srgbClr val="00B050"/>
                </a:solidFill>
                <a:latin typeface="David" panose="020E0502060401010101" pitchFamily="34" charset="-79"/>
                <a:cs typeface="David" panose="020E0502060401010101" pitchFamily="34" charset="-79"/>
              </a:rPr>
              <a:t>:</a:t>
            </a:r>
            <a:r>
              <a:rPr lang="he-IL" sz="2400" b="1" dirty="0">
                <a:latin typeface="David" panose="020E0502060401010101" pitchFamily="34" charset="-79"/>
                <a:cs typeface="David" panose="020E0502060401010101" pitchFamily="34" charset="-79"/>
              </a:rPr>
              <a:t> </a:t>
            </a:r>
            <a:r>
              <a:rPr lang="he-IL" sz="2400" dirty="0">
                <a:latin typeface="David" panose="020E0502060401010101" pitchFamily="34" charset="-79"/>
                <a:cs typeface="David" panose="020E0502060401010101" pitchFamily="34" charset="-79"/>
              </a:rPr>
              <a:t>ביום שלמחרת, התייצבו </a:t>
            </a:r>
            <a:r>
              <a:rPr lang="he-IL" sz="2400" b="1" dirty="0">
                <a:latin typeface="David" panose="020E0502060401010101" pitchFamily="34" charset="-79"/>
                <a:cs typeface="David" panose="020E0502060401010101" pitchFamily="34" charset="-79"/>
              </a:rPr>
              <a:t>בביתו הפרטי של המערער</a:t>
            </a:r>
            <a:r>
              <a:rPr lang="he-IL" sz="2400" dirty="0">
                <a:latin typeface="David" panose="020E0502060401010101" pitchFamily="34" charset="-79"/>
                <a:cs typeface="David" panose="020E0502060401010101" pitchFamily="34" charset="-79"/>
              </a:rPr>
              <a:t> המפקחת שטיפלה בשומה שלב א׳ וכן </a:t>
            </a:r>
            <a:r>
              <a:rPr lang="he-IL" sz="2400" b="1" dirty="0">
                <a:latin typeface="David" panose="020E0502060401010101" pitchFamily="34" charset="-79"/>
                <a:cs typeface="David" panose="020E0502060401010101" pitchFamily="34" charset="-79"/>
              </a:rPr>
              <a:t>רכז</a:t>
            </a:r>
            <a:r>
              <a:rPr lang="he-IL" sz="2400" dirty="0">
                <a:latin typeface="David" panose="020E0502060401010101" pitchFamily="34" charset="-79"/>
                <a:cs typeface="David" panose="020E0502060401010101" pitchFamily="34" charset="-79"/>
              </a:rPr>
              <a:t> החוליה שלה, </a:t>
            </a:r>
            <a:r>
              <a:rPr lang="he-IL" sz="2400" b="1" dirty="0">
                <a:latin typeface="David" panose="020E0502060401010101" pitchFamily="34" charset="-79"/>
                <a:cs typeface="David" panose="020E0502060401010101" pitchFamily="34" charset="-79"/>
              </a:rPr>
              <a:t>מבלי לתאם את בואם מראש</a:t>
            </a:r>
            <a:r>
              <a:rPr lang="he-IL" sz="2400" dirty="0">
                <a:latin typeface="David" panose="020E0502060401010101" pitchFamily="34" charset="-79"/>
                <a:cs typeface="David" panose="020E0502060401010101" pitchFamily="34" charset="-79"/>
              </a:rPr>
              <a:t>, בטענה שהגיעו לביקורת בעסק.</a:t>
            </a:r>
          </a:p>
          <a:p>
            <a:pPr marL="546100" indent="-457200" algn="just">
              <a:buClr>
                <a:srgbClr val="FF0000"/>
              </a:buClr>
              <a:buFont typeface="Wingdings" panose="05000000000000000000" pitchFamily="2" charset="2"/>
              <a:buChar char="Ø"/>
            </a:pPr>
            <a:endParaRPr lang="he-IL" sz="2400" dirty="0">
              <a:latin typeface="David" panose="020E0502060401010101" pitchFamily="34" charset="-79"/>
              <a:cs typeface="David" panose="020E0502060401010101" pitchFamily="34" charset="-79"/>
            </a:endParaRPr>
          </a:p>
          <a:p>
            <a:pPr marL="88900" indent="0" algn="just">
              <a:buClr>
                <a:srgbClr val="FF0000"/>
              </a:buClr>
              <a:buNone/>
            </a:pPr>
            <a:endParaRPr lang="he-IL" sz="2600"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19</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816"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544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u="sng" dirty="0">
                <a:solidFill>
                  <a:srgbClr val="00B050"/>
                </a:solidFill>
                <a:latin typeface="David" panose="020E0502060401010101" pitchFamily="34" charset="-79"/>
                <a:cs typeface="David" panose="020E0502060401010101" pitchFamily="34" charset="-79"/>
              </a:rPr>
              <a:t>תזכיר חוק ההתייעלות הכלכלית 2023 – העמקת גביית המסים והגברת האכיפה</a:t>
            </a:r>
          </a:p>
          <a:p>
            <a:pPr marL="65087" indent="0" algn="just">
              <a:buNone/>
            </a:pPr>
            <a:r>
              <a:rPr lang="he-IL" sz="2400" b="1" u="sng" dirty="0">
                <a:solidFill>
                  <a:srgbClr val="FF0000"/>
                </a:solidFill>
                <a:latin typeface="David" panose="020E0502060401010101" pitchFamily="34" charset="-79"/>
                <a:cs typeface="David" panose="020E0502060401010101" pitchFamily="34" charset="-79"/>
              </a:rPr>
              <a:t>מטרת החוק</a:t>
            </a:r>
          </a:p>
          <a:p>
            <a:pPr marL="355600" indent="-87313" algn="just">
              <a:buNone/>
            </a:pPr>
            <a:r>
              <a:rPr lang="he-IL" sz="2400" dirty="0">
                <a:latin typeface="David" panose="020E0502060401010101" pitchFamily="34" charset="-79"/>
                <a:cs typeface="David" panose="020E0502060401010101" pitchFamily="34" charset="-79"/>
              </a:rPr>
              <a:t>"</a:t>
            </a:r>
            <a:r>
              <a:rPr lang="he-IL" sz="2400" b="1" dirty="0">
                <a:latin typeface="David" panose="020E0502060401010101" pitchFamily="34" charset="-79"/>
                <a:cs typeface="David" panose="020E0502060401010101" pitchFamily="34" charset="-79"/>
              </a:rPr>
              <a:t>במטרה להילחם בהון השחור, להעמיק את גביית המס ולצמצם את העלמת הכנסות בידי עברייני מס</a:t>
            </a:r>
            <a:r>
              <a:rPr lang="he-IL" sz="2400" dirty="0">
                <a:latin typeface="David" panose="020E0502060401010101" pitchFamily="34" charset="-79"/>
                <a:cs typeface="David" panose="020E0502060401010101" pitchFamily="34" charset="-79"/>
              </a:rPr>
              <a:t>, מוצע לקבוע חובת דיווח על גופים פיננסיים </a:t>
            </a:r>
            <a:r>
              <a:rPr lang="he-IL" sz="2400" dirty="0" err="1">
                <a:latin typeface="David" panose="020E0502060401010101" pitchFamily="34" charset="-79"/>
                <a:cs typeface="David" panose="020E0502060401010101" pitchFamily="34" charset="-79"/>
              </a:rPr>
              <a:t>וסולקים</a:t>
            </a:r>
            <a:r>
              <a:rPr lang="he-IL" sz="2400" dirty="0">
                <a:latin typeface="David" panose="020E0502060401010101" pitchFamily="34" charset="-79"/>
                <a:cs typeface="David" panose="020E0502060401010101" pitchFamily="34" charset="-79"/>
              </a:rPr>
              <a:t>, כך שנתונים על הכנסות והוצאות לקוחותיהם בכלל החשבונות העסקיים המנוהלים אצלם ידווחו פעמיים בשנה, ב-15 לינואר וב-15 ביולי בכל שנה לרשות המסים"</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6371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92546"/>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פס"ד ירון מאיר</a:t>
            </a:r>
          </a:p>
        </p:txBody>
      </p:sp>
      <p:sp>
        <p:nvSpPr>
          <p:cNvPr id="3" name="מציין מיקום תוכן 2"/>
          <p:cNvSpPr>
            <a:spLocks noGrp="1"/>
          </p:cNvSpPr>
          <p:nvPr>
            <p:ph idx="1"/>
          </p:nvPr>
        </p:nvSpPr>
        <p:spPr>
          <a:xfrm>
            <a:off x="539552" y="699542"/>
            <a:ext cx="8064896" cy="3384376"/>
          </a:xfrm>
          <a:ln>
            <a:noFill/>
            <a:prstDash val="dash"/>
          </a:ln>
        </p:spPr>
        <p:txBody>
          <a:bodyPr>
            <a:noAutofit/>
          </a:bodyPr>
          <a:lstStyle/>
          <a:p>
            <a:pPr marL="630238" indent="-566738" algn="just">
              <a:buClr>
                <a:srgbClr val="FF0000"/>
              </a:buClr>
              <a:buNone/>
            </a:pPr>
            <a:r>
              <a:rPr lang="he-IL" sz="2800" b="1" u="sng" dirty="0">
                <a:solidFill>
                  <a:srgbClr val="FF0000"/>
                </a:solidFill>
                <a:latin typeface="David" panose="020E0502060401010101" pitchFamily="34" charset="-79"/>
                <a:cs typeface="David" panose="020E0502060401010101" pitchFamily="34" charset="-79"/>
              </a:rPr>
              <a:t>ההתנהלות בהליכי השומה</a:t>
            </a:r>
          </a:p>
          <a:p>
            <a:pPr marL="63500" indent="0" algn="just">
              <a:buClr>
                <a:srgbClr val="FF0000"/>
              </a:buClr>
              <a:buNone/>
            </a:pPr>
            <a:r>
              <a:rPr lang="he-IL" sz="2400" b="1" u="sng" dirty="0">
                <a:solidFill>
                  <a:srgbClr val="0070C0"/>
                </a:solidFill>
                <a:latin typeface="David" panose="020E0502060401010101" pitchFamily="34" charset="-79"/>
                <a:cs typeface="David" panose="020E0502060401010101" pitchFamily="34" charset="-79"/>
              </a:rPr>
              <a:t>הטעם לביקור בבית הפרטי של הנישום</a:t>
            </a:r>
            <a:r>
              <a:rPr lang="he-IL" sz="2400" b="1" dirty="0">
                <a:solidFill>
                  <a:srgbClr val="0070C0"/>
                </a:solidFill>
                <a:latin typeface="David" panose="020E0502060401010101" pitchFamily="34" charset="-79"/>
                <a:cs typeface="David" panose="020E0502060401010101" pitchFamily="34" charset="-79"/>
              </a:rPr>
              <a:t>:</a:t>
            </a:r>
            <a:r>
              <a:rPr lang="he-IL" sz="2400" b="1" dirty="0">
                <a:latin typeface="David" panose="020E0502060401010101" pitchFamily="34" charset="-79"/>
                <a:cs typeface="David" panose="020E0502060401010101" pitchFamily="34" charset="-79"/>
              </a:rPr>
              <a:t> </a:t>
            </a:r>
          </a:p>
          <a:p>
            <a:pPr marL="63500" indent="0" algn="just">
              <a:buClr>
                <a:srgbClr val="FF0000"/>
              </a:buClr>
              <a:buNone/>
            </a:pPr>
            <a:r>
              <a:rPr lang="he-IL" sz="2800" dirty="0">
                <a:latin typeface="David" panose="020E0502060401010101" pitchFamily="34" charset="-79"/>
                <a:cs typeface="David" panose="020E0502060401010101" pitchFamily="34" charset="-79"/>
              </a:rPr>
              <a:t>דרישת ההוצאות בדוח שהגיש לפקיד השומה מעידה על קיומו של עסק המתנהל מביתו של המערער. על יסוד חשש זה, שוטטו לטענת המערער, המפקחת והרכז, בחדרי הבית, בניסיון למצוא קלסרים המעידים על מעורבותו הפעילה של המערער בניהולה של החברה בחו"ל. </a:t>
            </a:r>
          </a:p>
          <a:p>
            <a:pPr marL="88900" indent="0" algn="just">
              <a:buClr>
                <a:srgbClr val="FF0000"/>
              </a:buClr>
              <a:buNone/>
            </a:pPr>
            <a:endParaRPr lang="he-IL" sz="2800"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20</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816"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0105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dirty="0">
                <a:solidFill>
                  <a:srgbClr val="00B050"/>
                </a:solidFill>
                <a:latin typeface="David" panose="020E0502060401010101" pitchFamily="34" charset="-79"/>
                <a:cs typeface="David" panose="020E0502060401010101" pitchFamily="34" charset="-79"/>
              </a:rPr>
              <a:t>סעיף 135א - </a:t>
            </a:r>
            <a:r>
              <a:rPr lang="he-IL" sz="2400" b="1" u="sng" dirty="0">
                <a:solidFill>
                  <a:srgbClr val="FF0000"/>
                </a:solidFill>
                <a:latin typeface="David" panose="020E0502060401010101" pitchFamily="34" charset="-79"/>
                <a:cs typeface="David" panose="020E0502060401010101" pitchFamily="34" charset="-79"/>
              </a:rPr>
              <a:t>סמכות לדרוש ידיעות על ספקים ולקוחות</a:t>
            </a:r>
          </a:p>
          <a:p>
            <a:pPr marL="65087" indent="0" algn="just">
              <a:buNone/>
            </a:pPr>
            <a:r>
              <a:rPr lang="he-IL" sz="2000" dirty="0">
                <a:latin typeface="David" panose="020E0502060401010101" pitchFamily="34" charset="-79"/>
                <a:cs typeface="David" panose="020E0502060401010101" pitchFamily="34" charset="-79"/>
              </a:rPr>
              <a:t>בעל עסק או משלח-יד חייב, אם דרש זאת ממנו פקיד השומה, למסור לפקיד השומה </a:t>
            </a:r>
            <a:r>
              <a:rPr lang="he-IL" sz="2000" b="1" dirty="0">
                <a:latin typeface="David" panose="020E0502060401010101" pitchFamily="34" charset="-79"/>
                <a:cs typeface="David" panose="020E0502060401010101" pitchFamily="34" charset="-79"/>
              </a:rPr>
              <a:t>ידיעות ומסמכים בנוגע לקשריו העסקיים עם ספקיו, לקוחותיו</a:t>
            </a:r>
            <a:r>
              <a:rPr lang="he-IL" sz="2000" dirty="0">
                <a:latin typeface="David" panose="020E0502060401010101" pitchFamily="34" charset="-79"/>
                <a:cs typeface="David" panose="020E0502060401010101" pitchFamily="34" charset="-79"/>
              </a:rPr>
              <a:t> או מי שיש לו אתו קשרים עסקיים, אף-על-פי שידיעות ומסמכים אלה אינם דרושים לבירור הכנסתו הוא. </a:t>
            </a:r>
          </a:p>
          <a:p>
            <a:pPr marL="623888" indent="-560388" algn="just">
              <a:buNone/>
            </a:pPr>
            <a:r>
              <a:rPr lang="he-IL" sz="2000" b="1" u="sng" dirty="0">
                <a:latin typeface="David" panose="020E0502060401010101" pitchFamily="34" charset="-79"/>
                <a:cs typeface="David" panose="020E0502060401010101" pitchFamily="34" charset="-79"/>
              </a:rPr>
              <a:t>סייג</a:t>
            </a:r>
            <a:r>
              <a:rPr lang="he-IL" sz="2000" b="1" dirty="0">
                <a:latin typeface="David" panose="020E0502060401010101" pitchFamily="34" charset="-79"/>
                <a:cs typeface="David" panose="020E0502060401010101" pitchFamily="34" charset="-79"/>
              </a:rPr>
              <a:t>:</a:t>
            </a:r>
            <a:r>
              <a:rPr lang="en-US" sz="2000" b="1" dirty="0">
                <a:latin typeface="David" panose="020E0502060401010101" pitchFamily="34" charset="-79"/>
                <a:cs typeface="David" panose="020E0502060401010101" pitchFamily="34" charset="-79"/>
              </a:rPr>
              <a:t> </a:t>
            </a:r>
            <a:r>
              <a:rPr lang="he-IL" sz="2000" dirty="0">
                <a:latin typeface="David" panose="020E0502060401010101" pitchFamily="34" charset="-79"/>
                <a:cs typeface="David" panose="020E0502060401010101" pitchFamily="34" charset="-79"/>
              </a:rPr>
              <a:t>אם הודיע לפקיד השומה תוך 15 יום מיום קבלת הדרישה, כי הדבר כרוך בעבודה מנהלית רבה, חייב הוא לאפשר לפקיד השומה לאסוף בעצמו את הידיעות והמסמכים האמורים.</a:t>
            </a:r>
            <a:endParaRPr lang="en-US" sz="2000" dirty="0">
              <a:latin typeface="David" panose="020E0502060401010101" pitchFamily="34" charset="-79"/>
              <a:cs typeface="David" panose="020E0502060401010101" pitchFamily="34" charset="-79"/>
            </a:endParaRPr>
          </a:p>
          <a:p>
            <a:pPr marL="65087" indent="0" algn="just">
              <a:buNone/>
            </a:pPr>
            <a:r>
              <a:rPr lang="he-IL" sz="2000" dirty="0">
                <a:latin typeface="David" panose="020E0502060401010101" pitchFamily="34" charset="-79"/>
                <a:cs typeface="David" panose="020E0502060401010101" pitchFamily="34" charset="-79"/>
              </a:rPr>
              <a:t>האמור בסעיף זה, </a:t>
            </a:r>
            <a:r>
              <a:rPr lang="he-IL" sz="2000" b="1" u="sng" dirty="0">
                <a:latin typeface="David" panose="020E0502060401010101" pitchFamily="34" charset="-79"/>
                <a:cs typeface="David" panose="020E0502060401010101" pitchFamily="34" charset="-79"/>
              </a:rPr>
              <a:t>אין בו כדי לחייב עורך דין, רופא או פסיכולוג לגלות ידיעות או מסמכים שלגביהם הוא חייב בשמירת סודיות לפי כל דין</a:t>
            </a:r>
            <a:r>
              <a:rPr lang="he-IL" sz="2000" dirty="0">
                <a:latin typeface="David" panose="020E0502060401010101" pitchFamily="34" charset="-79"/>
                <a:cs typeface="David" panose="020E0502060401010101" pitchFamily="34" charset="-79"/>
              </a:rPr>
              <a:t>.</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21</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5054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900" b="1" dirty="0">
                <a:solidFill>
                  <a:srgbClr val="00B050"/>
                </a:solidFill>
                <a:latin typeface="David" panose="020E0502060401010101" pitchFamily="34" charset="-79"/>
                <a:cs typeface="David" panose="020E0502060401010101" pitchFamily="34" charset="-79"/>
              </a:rPr>
              <a:t>סעיף 136 - </a:t>
            </a:r>
            <a:r>
              <a:rPr lang="he-IL" sz="2900" b="1" u="sng" dirty="0">
                <a:solidFill>
                  <a:srgbClr val="FF0000"/>
                </a:solidFill>
                <a:latin typeface="David" panose="020E0502060401010101" pitchFamily="34" charset="-79"/>
                <a:cs typeface="David" panose="020E0502060401010101" pitchFamily="34" charset="-79"/>
              </a:rPr>
              <a:t>סמכות לדרוש ממעביד דו"ח על עובדיו</a:t>
            </a:r>
          </a:p>
          <a:p>
            <a:pPr marL="65087" indent="0" algn="just">
              <a:buNone/>
            </a:pPr>
            <a:r>
              <a:rPr lang="he-IL" sz="2700" dirty="0">
                <a:latin typeface="David" panose="020E0502060401010101" pitchFamily="34" charset="-79"/>
                <a:cs typeface="David" panose="020E0502060401010101" pitchFamily="34" charset="-79"/>
              </a:rPr>
              <a:t>כל מעביד חייב, אם נדרש לכך על ידי פקיד השומה בהודעה, להכין ולמסור תוך הזמן שנקבע בהודעה, דו"ח לשנה פלונית שיכיל </a:t>
            </a:r>
            <a:r>
              <a:rPr lang="he-IL" sz="2700" b="1" u="sng" dirty="0">
                <a:latin typeface="David" panose="020E0502060401010101" pitchFamily="34" charset="-79"/>
                <a:cs typeface="David" panose="020E0502060401010101" pitchFamily="34" charset="-79"/>
              </a:rPr>
              <a:t>שמם</a:t>
            </a:r>
            <a:r>
              <a:rPr lang="he-IL" sz="2700" dirty="0">
                <a:latin typeface="David" panose="020E0502060401010101" pitchFamily="34" charset="-79"/>
                <a:cs typeface="David" panose="020E0502060401010101" pitchFamily="34" charset="-79"/>
              </a:rPr>
              <a:t> ו</a:t>
            </a:r>
            <a:r>
              <a:rPr lang="he-IL" sz="2700" b="1" u="sng" dirty="0">
                <a:latin typeface="David" panose="020E0502060401010101" pitchFamily="34" charset="-79"/>
                <a:cs typeface="David" panose="020E0502060401010101" pitchFamily="34" charset="-79"/>
              </a:rPr>
              <a:t>מקום מושבם</a:t>
            </a:r>
            <a:r>
              <a:rPr lang="he-IL" sz="2700" dirty="0">
                <a:latin typeface="David" panose="020E0502060401010101" pitchFamily="34" charset="-79"/>
                <a:cs typeface="David" panose="020E0502060401010101" pitchFamily="34" charset="-79"/>
              </a:rPr>
              <a:t> של בני-אדם המועבדים אצלו </a:t>
            </a:r>
            <a:r>
              <a:rPr lang="he-IL" sz="2700" b="1" u="sng" dirty="0">
                <a:latin typeface="David" panose="020E0502060401010101" pitchFamily="34" charset="-79"/>
                <a:cs typeface="David" panose="020E0502060401010101" pitchFamily="34" charset="-79"/>
              </a:rPr>
              <a:t>והתשלומים והקצובות שניתנו להם</a:t>
            </a:r>
            <a:r>
              <a:rPr lang="he-IL" sz="2700" dirty="0">
                <a:latin typeface="David" panose="020E0502060401010101" pitchFamily="34" charset="-79"/>
                <a:cs typeface="David" panose="020E0502060401010101" pitchFamily="34" charset="-79"/>
              </a:rPr>
              <a:t> בשל עבודתם אצלו; על דו"ח כאמור יחולו הוראות פקודה זו בדבר אי-מסירת דו"ח או פרטים הנדרשים על ידי פקיד שומה. </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22</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6403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5144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200" b="1" dirty="0">
                <a:solidFill>
                  <a:srgbClr val="00B050"/>
                </a:solidFill>
                <a:latin typeface="David" panose="020E0502060401010101" pitchFamily="34" charset="-79"/>
                <a:cs typeface="David" panose="020E0502060401010101" pitchFamily="34" charset="-79"/>
              </a:rPr>
              <a:t>סעיף 137 - </a:t>
            </a:r>
            <a:r>
              <a:rPr lang="he-IL" sz="2200" b="1" u="sng" dirty="0">
                <a:solidFill>
                  <a:srgbClr val="FF0000"/>
                </a:solidFill>
                <a:latin typeface="David" panose="020E0502060401010101" pitchFamily="34" charset="-79"/>
                <a:cs typeface="David" panose="020E0502060401010101" pitchFamily="34" charset="-79"/>
              </a:rPr>
              <a:t>סמכות לדרוש דו"ח על הכנסה המתקבלת או המשתלמת לאחר</a:t>
            </a:r>
          </a:p>
          <a:p>
            <a:pPr marL="65087" indent="0" algn="just">
              <a:buNone/>
            </a:pPr>
            <a:r>
              <a:rPr lang="he-IL" sz="2400" dirty="0">
                <a:latin typeface="David" panose="020E0502060401010101" pitchFamily="34" charset="-79"/>
                <a:cs typeface="David" panose="020E0502060401010101" pitchFamily="34" charset="-79"/>
              </a:rPr>
              <a:t>מקום שאדם - ואין נפקא מינה בתור מה - מקבל רווחים או הכנסה שחלה עליהם פקודה זו </a:t>
            </a:r>
            <a:r>
              <a:rPr lang="he-IL" sz="2400" b="1" u="sng" dirty="0">
                <a:latin typeface="David" panose="020E0502060401010101" pitchFamily="34" charset="-79"/>
                <a:cs typeface="David" panose="020E0502060401010101" pitchFamily="34" charset="-79"/>
              </a:rPr>
              <a:t>והם שייכים לפלוני</a:t>
            </a:r>
            <a:r>
              <a:rPr lang="he-IL" sz="2400" dirty="0">
                <a:latin typeface="David" panose="020E0502060401010101" pitchFamily="34" charset="-79"/>
                <a:cs typeface="David" panose="020E0502060401010101" pitchFamily="34" charset="-79"/>
              </a:rPr>
              <a:t>, או שהוא משלם רווחים או הכנסה כאמור לפלוני או לפקודתו, רשאי פקיד השומה למסור לאותו אדם הודעה שבה יידרש להגיש, תוך הזמן שנקבע בה ושלא יפחת משלושים יום לאחר יום המצאתה, </a:t>
            </a:r>
            <a:r>
              <a:rPr lang="he-IL" sz="2400" b="1" dirty="0">
                <a:latin typeface="David" panose="020E0502060401010101" pitchFamily="34" charset="-79"/>
                <a:cs typeface="David" panose="020E0502060401010101" pitchFamily="34" charset="-79"/>
              </a:rPr>
              <a:t>דו"ח שיכיל גילוי </a:t>
            </a:r>
            <a:r>
              <a:rPr lang="he-IL" sz="2400" b="1" dirty="0" err="1">
                <a:latin typeface="David" panose="020E0502060401010101" pitchFamily="34" charset="-79"/>
                <a:cs typeface="David" panose="020E0502060401010101" pitchFamily="34" charset="-79"/>
              </a:rPr>
              <a:t>אמיתי</a:t>
            </a:r>
            <a:r>
              <a:rPr lang="he-IL" sz="2400" b="1" dirty="0">
                <a:latin typeface="David" panose="020E0502060401010101" pitchFamily="34" charset="-79"/>
                <a:cs typeface="David" panose="020E0502060401010101" pitchFamily="34" charset="-79"/>
              </a:rPr>
              <a:t> ונכון של כל אותם רווחים והכנסה ואת שמו ומענו של אותו פלוני</a:t>
            </a:r>
            <a:r>
              <a:rPr lang="he-IL" sz="2400" dirty="0">
                <a:latin typeface="David" panose="020E0502060401010101" pitchFamily="34" charset="-79"/>
                <a:cs typeface="David" panose="020E0502060401010101" pitchFamily="34" charset="-79"/>
              </a:rPr>
              <a:t>.</a:t>
            </a:r>
            <a:endParaRPr lang="he-IL" sz="2400" b="1"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23</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6403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9248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dirty="0">
                <a:solidFill>
                  <a:srgbClr val="00B050"/>
                </a:solidFill>
                <a:latin typeface="David" panose="020E0502060401010101" pitchFamily="34" charset="-79"/>
                <a:cs typeface="David" panose="020E0502060401010101" pitchFamily="34" charset="-79"/>
              </a:rPr>
              <a:t>סעיף 138 - </a:t>
            </a:r>
            <a:r>
              <a:rPr lang="he-IL" sz="2400" b="1" u="sng" dirty="0">
                <a:solidFill>
                  <a:srgbClr val="FF0000"/>
                </a:solidFill>
                <a:latin typeface="David" panose="020E0502060401010101" pitchFamily="34" charset="-79"/>
                <a:cs typeface="David" panose="020E0502060401010101" pitchFamily="34" charset="-79"/>
              </a:rPr>
              <a:t>סמכות לדרוש דו"ח </a:t>
            </a:r>
            <a:r>
              <a:rPr lang="he-IL" sz="2400" b="1" u="sng" dirty="0" err="1">
                <a:solidFill>
                  <a:srgbClr val="FF0000"/>
                </a:solidFill>
                <a:latin typeface="David" panose="020E0502060401010101" pitchFamily="34" charset="-79"/>
                <a:cs typeface="David" panose="020E0502060401010101" pitchFamily="34" charset="-79"/>
              </a:rPr>
              <a:t>מתופס</a:t>
            </a:r>
            <a:r>
              <a:rPr lang="he-IL" sz="2400" b="1" u="sng" dirty="0">
                <a:solidFill>
                  <a:srgbClr val="FF0000"/>
                </a:solidFill>
                <a:latin typeface="David" panose="020E0502060401010101" pitchFamily="34" charset="-79"/>
                <a:cs typeface="David" panose="020E0502060401010101" pitchFamily="34" charset="-79"/>
              </a:rPr>
              <a:t> בית</a:t>
            </a:r>
          </a:p>
          <a:p>
            <a:pPr marL="65087" indent="0" algn="just">
              <a:buNone/>
            </a:pPr>
            <a:r>
              <a:rPr lang="he-IL" sz="2000" dirty="0">
                <a:latin typeface="David" panose="020E0502060401010101" pitchFamily="34" charset="-79"/>
                <a:cs typeface="David" panose="020E0502060401010101" pitchFamily="34" charset="-79"/>
              </a:rPr>
              <a:t>פקיד השומה רשאי למסור לכל אדם התופס אחוזת-בית, קרקע או בנין תעשייתי, הודעה בכתב שבה יידרש להגיש תוך זמן סביר דו"ח המכיל את שמו ומענו של בעל אחוזת-הבית, הקרקע או </a:t>
            </a:r>
            <a:r>
              <a:rPr lang="he-IL" sz="2000" dirty="0" err="1">
                <a:latin typeface="David" panose="020E0502060401010101" pitchFamily="34" charset="-79"/>
                <a:cs typeface="David" panose="020E0502060401010101" pitchFamily="34" charset="-79"/>
              </a:rPr>
              <a:t>הבנין</a:t>
            </a:r>
            <a:r>
              <a:rPr lang="he-IL" sz="2000" dirty="0">
                <a:latin typeface="David" panose="020E0502060401010101" pitchFamily="34" charset="-79"/>
                <a:cs typeface="David" panose="020E0502060401010101" pitchFamily="34" charset="-79"/>
              </a:rPr>
              <a:t> התעשייתי, וכן גילוי </a:t>
            </a:r>
            <a:r>
              <a:rPr lang="he-IL" sz="2000" dirty="0" err="1">
                <a:latin typeface="David" panose="020E0502060401010101" pitchFamily="34" charset="-79"/>
                <a:cs typeface="David" panose="020E0502060401010101" pitchFamily="34" charset="-79"/>
              </a:rPr>
              <a:t>אמיתי</a:t>
            </a:r>
            <a:r>
              <a:rPr lang="he-IL" sz="2000" dirty="0">
                <a:latin typeface="David" panose="020E0502060401010101" pitchFamily="34" charset="-79"/>
                <a:cs typeface="David" panose="020E0502060401010101" pitchFamily="34" charset="-79"/>
              </a:rPr>
              <a:t> ונכון של דמי השכירות המשתלמים וכל תמורה אחרת הניתנת בעדם.</a:t>
            </a:r>
          </a:p>
          <a:p>
            <a:pPr marL="65087" indent="0" algn="just">
              <a:buNone/>
            </a:pPr>
            <a:r>
              <a:rPr lang="he-IL" sz="2000" b="1" dirty="0">
                <a:solidFill>
                  <a:srgbClr val="00B050"/>
                </a:solidFill>
                <a:latin typeface="David" panose="020E0502060401010101" pitchFamily="34" charset="-79"/>
                <a:cs typeface="David" panose="020E0502060401010101" pitchFamily="34" charset="-79"/>
              </a:rPr>
              <a:t>סעיף 139 - </a:t>
            </a:r>
            <a:r>
              <a:rPr lang="he-IL" sz="2000" b="1" u="sng" dirty="0">
                <a:solidFill>
                  <a:srgbClr val="FF0000"/>
                </a:solidFill>
                <a:latin typeface="David" panose="020E0502060401010101" pitchFamily="34" charset="-79"/>
                <a:cs typeface="David" panose="020E0502060401010101" pitchFamily="34" charset="-79"/>
              </a:rPr>
              <a:t>סמכות לדרוש דו"ח על מתגוררים ודיירים</a:t>
            </a:r>
          </a:p>
          <a:p>
            <a:pPr marL="65087" indent="0" algn="just">
              <a:buNone/>
            </a:pPr>
            <a:r>
              <a:rPr lang="he-IL" sz="2000" dirty="0">
                <a:latin typeface="David" panose="020E0502060401010101" pitchFamily="34" charset="-79"/>
                <a:cs typeface="David" panose="020E0502060401010101" pitchFamily="34" charset="-79"/>
              </a:rPr>
              <a:t>פקיד השומה רשאי למסור לאדם הודעה בכתב שבה יידרש להגיש, תוך הזמן שנקבע בה ושלא יפחת משלושים יום לאחר יום המצאתה, דו"ח שיכיל את שמו של כל מתגורר או דייר היושב בביתו, במלונו או במוסדו ביום ההודעה והיה יושב שם כל שלושת החדשים שקדמו לאותו יום, חוץ מהעדרים זמניים.</a:t>
            </a:r>
          </a:p>
          <a:p>
            <a:pPr marL="65087" indent="0" algn="just">
              <a:buNone/>
            </a:pPr>
            <a:endParaRPr lang="he-IL" sz="2000"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24</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5835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0950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843558"/>
            <a:ext cx="8064896" cy="3240360"/>
          </a:xfrm>
        </p:spPr>
        <p:txBody>
          <a:bodyPr>
            <a:noAutofit/>
          </a:bodyPr>
          <a:lstStyle/>
          <a:p>
            <a:pPr marL="65087" indent="0" algn="just">
              <a:buNone/>
            </a:pPr>
            <a:r>
              <a:rPr lang="he-IL" sz="2400" b="1" dirty="0">
                <a:solidFill>
                  <a:srgbClr val="00B050"/>
                </a:solidFill>
                <a:latin typeface="David" panose="020E0502060401010101" pitchFamily="34" charset="-79"/>
                <a:cs typeface="David" panose="020E0502060401010101" pitchFamily="34" charset="-79"/>
              </a:rPr>
              <a:t>סעיף 142 - </a:t>
            </a:r>
            <a:r>
              <a:rPr lang="he-IL" sz="2400" b="1" u="sng" dirty="0">
                <a:solidFill>
                  <a:srgbClr val="FF0000"/>
                </a:solidFill>
                <a:latin typeface="David" panose="020E0502060401010101" pitchFamily="34" charset="-79"/>
                <a:cs typeface="David" panose="020E0502060401010101" pitchFamily="34" charset="-79"/>
              </a:rPr>
              <a:t>סמכות לדרוש מילואים או הוספות</a:t>
            </a:r>
          </a:p>
          <a:p>
            <a:pPr marL="65087" indent="0" algn="just">
              <a:buNone/>
            </a:pPr>
            <a:r>
              <a:rPr lang="he-IL" sz="2000" dirty="0">
                <a:latin typeface="David" panose="020E0502060401010101" pitchFamily="34" charset="-79"/>
                <a:cs typeface="David" panose="020E0502060401010101" pitchFamily="34" charset="-79"/>
              </a:rPr>
              <a:t>פקיד השומה רשאי למסור לאדם – כל שעה וכל כמה שיראה צורך בכך – הודעה בכתב שבה יידרש לספק תוך זמן סביר שנקבע באותה הודעה, דו"חות מלאים יותר או נוספים בכל ענין שעליו הוא נדרש או חייב על פי פקודה זו למסור דו"ח. </a:t>
            </a:r>
          </a:p>
          <a:p>
            <a:pPr marL="65087" indent="0" algn="just">
              <a:buNone/>
            </a:pPr>
            <a:r>
              <a:rPr lang="he-IL" sz="2400" b="1" dirty="0">
                <a:solidFill>
                  <a:srgbClr val="00B050"/>
                </a:solidFill>
                <a:latin typeface="David" panose="020E0502060401010101" pitchFamily="34" charset="-79"/>
                <a:cs typeface="David" panose="020E0502060401010101" pitchFamily="34" charset="-79"/>
              </a:rPr>
              <a:t>סעיף 131ב – </a:t>
            </a:r>
            <a:r>
              <a:rPr lang="he-IL" sz="2400" b="1" u="sng" dirty="0">
                <a:solidFill>
                  <a:srgbClr val="FF0000"/>
                </a:solidFill>
                <a:latin typeface="David" panose="020E0502060401010101" pitchFamily="34" charset="-79"/>
                <a:cs typeface="David" panose="020E0502060401010101" pitchFamily="34" charset="-79"/>
              </a:rPr>
              <a:t>דו"ח מרואה חשבון ופקיד ברית פיקוח</a:t>
            </a:r>
          </a:p>
          <a:p>
            <a:pPr marL="65087" indent="0" algn="just">
              <a:buNone/>
            </a:pPr>
            <a:r>
              <a:rPr lang="he-IL" sz="2000" dirty="0">
                <a:latin typeface="David" panose="020E0502060401010101" pitchFamily="34" charset="-79"/>
                <a:cs typeface="David" panose="020E0502060401010101" pitchFamily="34" charset="-79"/>
              </a:rPr>
              <a:t>פקיד השומה רשאי, אם ראה טעם סביר לכך, לדרוש בכתב מרואה חשבון, או מפקיד ברית פיקוח, שאישר מאזן או תיאם ואישר חשבון התאמה לחבר בני אדם לפי סעיף 131, שימסור לו דו"ח על היקף הביקורת שערך וממצאיה, לגבי אותם פרטים שצוינו בדרישה כאמור של פקיד השומה. </a:t>
            </a:r>
          </a:p>
          <a:p>
            <a:pPr marL="65087" indent="0" algn="just">
              <a:buNone/>
            </a:pPr>
            <a:endParaRPr lang="he-IL" sz="2000"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25</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6403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0410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26</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95537" y="1208822"/>
            <a:ext cx="806489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6600" b="1" dirty="0">
                <a:solidFill>
                  <a:srgbClr val="FF0000"/>
                </a:solidFill>
                <a:latin typeface="David" pitchFamily="34" charset="-79"/>
                <a:cs typeface="David" pitchFamily="34" charset="-79"/>
              </a:rPr>
              <a:t>סמכויות מבקר מע"מ</a:t>
            </a:r>
          </a:p>
          <a:p>
            <a:pPr algn="ctr" eaLnBrk="1" hangingPunct="1"/>
            <a:r>
              <a:rPr lang="he-IL" sz="5400" b="1" dirty="0">
                <a:solidFill>
                  <a:srgbClr val="FF0000"/>
                </a:solidFill>
                <a:latin typeface="David" pitchFamily="34" charset="-79"/>
                <a:cs typeface="David" pitchFamily="34" charset="-79"/>
              </a:rPr>
              <a:t>[אזרחי + פלילי]</a:t>
            </a:r>
            <a:endParaRPr lang="he-IL" sz="8000" b="1" dirty="0">
              <a:solidFill>
                <a:srgbClr val="FF000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spTree>
    <p:extLst>
      <p:ext uri="{BB962C8B-B14F-4D97-AF65-F5344CB8AC3E}">
        <p14:creationId xmlns:p14="http://schemas.microsoft.com/office/powerpoint/2010/main" val="330007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מבקר מע"מ</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dirty="0">
                <a:solidFill>
                  <a:srgbClr val="00B050"/>
                </a:solidFill>
                <a:latin typeface="David" panose="020E0502060401010101" pitchFamily="34" charset="-79"/>
                <a:cs typeface="David" panose="020E0502060401010101" pitchFamily="34" charset="-79"/>
              </a:rPr>
              <a:t>סעיף 108 – </a:t>
            </a:r>
            <a:r>
              <a:rPr lang="he-IL" sz="2400" b="1" u="sng" dirty="0">
                <a:solidFill>
                  <a:srgbClr val="FF0000"/>
                </a:solidFill>
                <a:latin typeface="David" panose="020E0502060401010101" pitchFamily="34" charset="-79"/>
                <a:cs typeface="David" panose="020E0502060401010101" pitchFamily="34" charset="-79"/>
              </a:rPr>
              <a:t>דרישת מסמכים, דוגמאות וידיעות</a:t>
            </a:r>
          </a:p>
          <a:p>
            <a:pPr marL="65087" indent="0" algn="just">
              <a:buNone/>
            </a:pPr>
            <a:r>
              <a:rPr lang="he-IL" sz="2400" dirty="0">
                <a:latin typeface="David" panose="020E0502060401010101" pitchFamily="34" charset="-79"/>
                <a:cs typeface="David" panose="020E0502060401010101" pitchFamily="34" charset="-79"/>
              </a:rPr>
              <a:t>"(א) כדי להבטיח ביצועו של חוק זה או התקנות על פיו רשאי המנהל -</a:t>
            </a:r>
            <a:endParaRPr lang="en-US" sz="2400" dirty="0">
              <a:latin typeface="David" panose="020E0502060401010101" pitchFamily="34" charset="-79"/>
              <a:cs typeface="David" panose="020E0502060401010101" pitchFamily="34" charset="-79"/>
            </a:endParaRPr>
          </a:p>
          <a:p>
            <a:pPr marL="982663" indent="-446088" algn="just">
              <a:buNone/>
            </a:pPr>
            <a:r>
              <a:rPr lang="he-IL" sz="2400" dirty="0">
                <a:latin typeface="David" panose="020E0502060401010101" pitchFamily="34" charset="-79"/>
                <a:cs typeface="David" panose="020E0502060401010101" pitchFamily="34" charset="-79"/>
              </a:rPr>
              <a:t>(1) לדרוש מכל אדם </a:t>
            </a:r>
            <a:r>
              <a:rPr lang="he-IL" sz="2400" b="1" dirty="0">
                <a:latin typeface="David" panose="020E0502060401010101" pitchFamily="34" charset="-79"/>
                <a:cs typeface="David" panose="020E0502060401010101" pitchFamily="34" charset="-79"/>
              </a:rPr>
              <a:t>למסור לו ידיעות הנוגעות </a:t>
            </a:r>
            <a:r>
              <a:rPr lang="he-IL" sz="2400" b="1" dirty="0" err="1">
                <a:latin typeface="David" panose="020E0502060401010101" pitchFamily="34" charset="-79"/>
                <a:cs typeface="David" panose="020E0502060401010101" pitchFamily="34" charset="-79"/>
              </a:rPr>
              <a:t>לענין</a:t>
            </a:r>
            <a:r>
              <a:rPr lang="he-IL" sz="2400" b="1" dirty="0">
                <a:latin typeface="David" panose="020E0502060401010101" pitchFamily="34" charset="-79"/>
                <a:cs typeface="David" panose="020E0502060401010101" pitchFamily="34" charset="-79"/>
              </a:rPr>
              <a:t> ולאפשר לו לעיין במסמכים ובדוגמאות הנוגעים </a:t>
            </a:r>
            <a:r>
              <a:rPr lang="he-IL" sz="2400" b="1" dirty="0" err="1">
                <a:latin typeface="David" panose="020E0502060401010101" pitchFamily="34" charset="-79"/>
                <a:cs typeface="David" panose="020E0502060401010101" pitchFamily="34" charset="-79"/>
              </a:rPr>
              <a:t>לענין</a:t>
            </a:r>
            <a:r>
              <a:rPr lang="he-IL" sz="2400" b="1" dirty="0">
                <a:latin typeface="David" panose="020E0502060401010101" pitchFamily="34" charset="-79"/>
                <a:cs typeface="David" panose="020E0502060401010101" pitchFamily="34" charset="-79"/>
              </a:rPr>
              <a:t> ולצלמם</a:t>
            </a:r>
            <a:r>
              <a:rPr lang="he-IL" sz="2400" dirty="0">
                <a:latin typeface="David" panose="020E0502060401010101" pitchFamily="34" charset="-79"/>
                <a:cs typeface="David" panose="020E0502060401010101" pitchFamily="34" charset="-79"/>
              </a:rPr>
              <a:t>;</a:t>
            </a:r>
            <a:endParaRPr lang="en-US" sz="2400" dirty="0">
              <a:latin typeface="David" panose="020E0502060401010101" pitchFamily="34" charset="-79"/>
              <a:cs typeface="David" panose="020E0502060401010101" pitchFamily="34" charset="-79"/>
            </a:endParaRPr>
          </a:p>
          <a:p>
            <a:pPr marL="982663" indent="-446088" algn="just">
              <a:buNone/>
            </a:pPr>
            <a:r>
              <a:rPr lang="he-IL" sz="2400" dirty="0">
                <a:latin typeface="David" panose="020E0502060401010101" pitchFamily="34" charset="-79"/>
                <a:cs typeface="David" panose="020E0502060401010101" pitchFamily="34" charset="-79"/>
              </a:rPr>
              <a:t>(2) לדרוש מהחייב במס </a:t>
            </a:r>
            <a:r>
              <a:rPr lang="he-IL" sz="2400" b="1" dirty="0">
                <a:latin typeface="David" panose="020E0502060401010101" pitchFamily="34" charset="-79"/>
                <a:cs typeface="David" panose="020E0502060401010101" pitchFamily="34" charset="-79"/>
              </a:rPr>
              <a:t>למסור לו</a:t>
            </a:r>
            <a:r>
              <a:rPr lang="he-IL" sz="2400" dirty="0">
                <a:latin typeface="David" panose="020E0502060401010101" pitchFamily="34" charset="-79"/>
                <a:cs typeface="David" panose="020E0502060401010101" pitchFamily="34" charset="-79"/>
              </a:rPr>
              <a:t> </a:t>
            </a:r>
            <a:r>
              <a:rPr lang="he-IL" sz="2400" u="sng" dirty="0">
                <a:latin typeface="David" panose="020E0502060401010101" pitchFamily="34" charset="-79"/>
                <a:cs typeface="David" panose="020E0502060401010101" pitchFamily="34" charset="-79"/>
              </a:rPr>
              <a:t>פנקסים</a:t>
            </a:r>
            <a:r>
              <a:rPr lang="he-IL" sz="2400" dirty="0">
                <a:latin typeface="David" panose="020E0502060401010101" pitchFamily="34" charset="-79"/>
                <a:cs typeface="David" panose="020E0502060401010101" pitchFamily="34" charset="-79"/>
              </a:rPr>
              <a:t>, </a:t>
            </a:r>
            <a:r>
              <a:rPr lang="he-IL" sz="2400" u="sng" dirty="0">
                <a:latin typeface="David" panose="020E0502060401010101" pitchFamily="34" charset="-79"/>
                <a:cs typeface="David" panose="020E0502060401010101" pitchFamily="34" charset="-79"/>
              </a:rPr>
              <a:t>מסמכים</a:t>
            </a:r>
            <a:r>
              <a:rPr lang="he-IL" sz="2400" dirty="0">
                <a:latin typeface="David" panose="020E0502060401010101" pitchFamily="34" charset="-79"/>
                <a:cs typeface="David" panose="020E0502060401010101" pitchFamily="34" charset="-79"/>
              </a:rPr>
              <a:t>, </a:t>
            </a:r>
            <a:r>
              <a:rPr lang="he-IL" sz="2400" u="sng" dirty="0">
                <a:latin typeface="David" panose="020E0502060401010101" pitchFamily="34" charset="-79"/>
                <a:cs typeface="David" panose="020E0502060401010101" pitchFamily="34" charset="-79"/>
              </a:rPr>
              <a:t>דוגמאות וידיעות</a:t>
            </a:r>
            <a:r>
              <a:rPr lang="he-IL" sz="2400" dirty="0">
                <a:latin typeface="David" panose="020E0502060401010101" pitchFamily="34" charset="-79"/>
                <a:cs typeface="David" panose="020E0502060401010101" pitchFamily="34" charset="-79"/>
              </a:rPr>
              <a:t> הנוגעים </a:t>
            </a:r>
            <a:r>
              <a:rPr lang="he-IL" sz="2400" dirty="0" err="1">
                <a:latin typeface="David" panose="020E0502060401010101" pitchFamily="34" charset="-79"/>
                <a:cs typeface="David" panose="020E0502060401010101" pitchFamily="34" charset="-79"/>
              </a:rPr>
              <a:t>לענין</a:t>
            </a:r>
            <a:r>
              <a:rPr lang="he-IL" sz="2400" dirty="0">
                <a:latin typeface="David" panose="020E0502060401010101" pitchFamily="34" charset="-79"/>
                <a:cs typeface="David" panose="020E0502060401010101" pitchFamily="34" charset="-79"/>
              </a:rPr>
              <a:t>, לרבות סימני זיהוי שנמסרו לו מאת המנהל, ובלבד שמה שנמסר כאמור יוחזר תוך שלושה חדשים מתאריך קבלתו אם לא הוגשה לפני כן קובלנה על עבירה על חוק זה. </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27</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880" y="426403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6820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מבקר מע"מ</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dirty="0">
                <a:solidFill>
                  <a:srgbClr val="00B050"/>
                </a:solidFill>
                <a:latin typeface="David" panose="020E0502060401010101" pitchFamily="34" charset="-79"/>
                <a:cs typeface="David" panose="020E0502060401010101" pitchFamily="34" charset="-79"/>
              </a:rPr>
              <a:t>סעיף 109 – </a:t>
            </a:r>
            <a:r>
              <a:rPr lang="he-IL" sz="2400" b="1" u="sng" dirty="0">
                <a:solidFill>
                  <a:srgbClr val="FF0000"/>
                </a:solidFill>
                <a:latin typeface="David" panose="020E0502060401010101" pitchFamily="34" charset="-79"/>
                <a:cs typeface="David" panose="020E0502060401010101" pitchFamily="34" charset="-79"/>
              </a:rPr>
              <a:t>סמכויות חיפוש ותפיסה</a:t>
            </a:r>
          </a:p>
          <a:p>
            <a:pPr marL="628650" indent="-565150" algn="just">
              <a:buNone/>
            </a:pPr>
            <a:r>
              <a:rPr lang="he-IL" sz="2400" dirty="0">
                <a:latin typeface="David" panose="020E0502060401010101" pitchFamily="34" charset="-79"/>
                <a:cs typeface="David" panose="020E0502060401010101" pitchFamily="34" charset="-79"/>
              </a:rPr>
              <a:t>"(א) כדי להבטיח ביצועו של חוק זה או התקנות על לפיו רשאי מי שהמנהל הסמיכו לכך -</a:t>
            </a:r>
            <a:endParaRPr lang="en-US" sz="2400" dirty="0">
              <a:latin typeface="David" panose="020E0502060401010101" pitchFamily="34" charset="-79"/>
              <a:cs typeface="David" panose="020E0502060401010101" pitchFamily="34" charset="-79"/>
            </a:endParaRPr>
          </a:p>
          <a:p>
            <a:pPr marL="982663" indent="-446088" algn="just">
              <a:buNone/>
            </a:pPr>
            <a:r>
              <a:rPr lang="he-IL" sz="2400" dirty="0">
                <a:latin typeface="David" panose="020E0502060401010101" pitchFamily="34" charset="-79"/>
                <a:cs typeface="David" panose="020E0502060401010101" pitchFamily="34" charset="-79"/>
              </a:rPr>
              <a:t>(1) </a:t>
            </a:r>
            <a:r>
              <a:rPr lang="he-IL" sz="2400" b="1" dirty="0">
                <a:latin typeface="David" panose="020E0502060401010101" pitchFamily="34" charset="-79"/>
                <a:cs typeface="David" panose="020E0502060401010101" pitchFamily="34" charset="-79"/>
              </a:rPr>
              <a:t>להיכנס לכל מקום שאינו בית מגורים בלבד</a:t>
            </a:r>
            <a:r>
              <a:rPr lang="he-IL" sz="2400" dirty="0">
                <a:latin typeface="David" panose="020E0502060401010101" pitchFamily="34" charset="-79"/>
                <a:cs typeface="David" panose="020E0502060401010101" pitchFamily="34" charset="-79"/>
              </a:rPr>
              <a:t>, </a:t>
            </a:r>
            <a:r>
              <a:rPr lang="he-IL" sz="2400" dirty="0" err="1">
                <a:latin typeface="David" panose="020E0502060401010101" pitchFamily="34" charset="-79"/>
                <a:cs typeface="David" panose="020E0502060401010101" pitchFamily="34" charset="-79"/>
              </a:rPr>
              <a:t>ולענין</a:t>
            </a:r>
            <a:r>
              <a:rPr lang="he-IL" sz="2400" dirty="0">
                <a:latin typeface="David" panose="020E0502060401010101" pitchFamily="34" charset="-79"/>
                <a:cs typeface="David" panose="020E0502060401010101" pitchFamily="34" charset="-79"/>
              </a:rPr>
              <a:t> עסקת מקרקעין - גם לבית מגורים שהוא נושא העסקה, ובלבד שאם גרים באותו בית לא ייכנס אלא באישור בכתב מאת המנהל ולאחר שניתנה הודעה עשרים וארבע שעות מראש, אולם כניסה למיתקן ששר </a:t>
            </a:r>
            <a:r>
              <a:rPr lang="he-IL" sz="2400" dirty="0" err="1">
                <a:latin typeface="David" panose="020E0502060401010101" pitchFamily="34" charset="-79"/>
                <a:cs typeface="David" panose="020E0502060401010101" pitchFamily="34" charset="-79"/>
              </a:rPr>
              <a:t>הבטחון</a:t>
            </a:r>
            <a:r>
              <a:rPr lang="he-IL" sz="2400" dirty="0">
                <a:latin typeface="David" panose="020E0502060401010101" pitchFamily="34" charset="-79"/>
                <a:cs typeface="David" panose="020E0502060401010101" pitchFamily="34" charset="-79"/>
              </a:rPr>
              <a:t> קבע שהוא מיתקן בטחוני טעונה אישור שר </a:t>
            </a:r>
            <a:r>
              <a:rPr lang="he-IL" sz="2400" dirty="0" err="1">
                <a:latin typeface="David" panose="020E0502060401010101" pitchFamily="34" charset="-79"/>
                <a:cs typeface="David" panose="020E0502060401010101" pitchFamily="34" charset="-79"/>
              </a:rPr>
              <a:t>הבטחון</a:t>
            </a:r>
            <a:r>
              <a:rPr lang="he-IL" sz="2400" dirty="0">
                <a:latin typeface="David" panose="020E0502060401010101" pitchFamily="34" charset="-79"/>
                <a:cs typeface="David" panose="020E0502060401010101" pitchFamily="34" charset="-79"/>
              </a:rPr>
              <a:t> או מי שהוא הסמיכו;</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28</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880" y="426403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8311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מבקר מע"מ</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dirty="0">
                <a:solidFill>
                  <a:srgbClr val="00B050"/>
                </a:solidFill>
                <a:latin typeface="David" panose="020E0502060401010101" pitchFamily="34" charset="-79"/>
                <a:cs typeface="David" panose="020E0502060401010101" pitchFamily="34" charset="-79"/>
              </a:rPr>
              <a:t>סעיף 109 – </a:t>
            </a:r>
            <a:r>
              <a:rPr lang="he-IL" sz="2400" b="1" u="sng" dirty="0">
                <a:solidFill>
                  <a:srgbClr val="FF0000"/>
                </a:solidFill>
                <a:latin typeface="David" panose="020E0502060401010101" pitchFamily="34" charset="-79"/>
                <a:cs typeface="David" panose="020E0502060401010101" pitchFamily="34" charset="-79"/>
              </a:rPr>
              <a:t>סמכויות חיפוש ותפיסה</a:t>
            </a:r>
          </a:p>
          <a:p>
            <a:pPr marL="446088" algn="just">
              <a:buNone/>
            </a:pPr>
            <a:r>
              <a:rPr lang="he-IL" sz="2600" dirty="0">
                <a:latin typeface="David" panose="020E0502060401010101" pitchFamily="34" charset="-79"/>
                <a:cs typeface="David" panose="020E0502060401010101" pitchFamily="34" charset="-79"/>
              </a:rPr>
              <a:t>(2) </a:t>
            </a:r>
            <a:r>
              <a:rPr lang="he-IL" sz="2600" b="1" dirty="0">
                <a:latin typeface="David" panose="020E0502060401010101" pitchFamily="34" charset="-79"/>
                <a:cs typeface="David" panose="020E0502060401010101" pitchFamily="34" charset="-79"/>
              </a:rPr>
              <a:t>לתפוס מידי עוסק טובין</a:t>
            </a:r>
            <a:r>
              <a:rPr lang="he-IL" sz="2600" dirty="0">
                <a:latin typeface="David" panose="020E0502060401010101" pitchFamily="34" charset="-79"/>
                <a:cs typeface="David" panose="020E0502060401010101" pitchFamily="34" charset="-79"/>
              </a:rPr>
              <a:t> (בפרק זה להלן - לרבות כלי הובלה שלהם, פנקסים ומסמכים אחרים), אם יש חשד שנעברה בהם או לגביהם עבירה או שהם עשויים לשמש ראיה לביצועה; אך לא ייתפס כלי הובלה ששימש להובלת טובין כאמור אלא אם בעל הכלי או מי שהכלי בשימושו הקבוע חשוד בביצוע העבירה או בידיעה מוקדמת על ביצועה; </a:t>
            </a:r>
            <a:endParaRPr lang="en-US" sz="2600" dirty="0">
              <a:latin typeface="David" panose="020E0502060401010101" pitchFamily="34" charset="-79"/>
              <a:cs typeface="David" panose="020E0502060401010101" pitchFamily="34" charset="-79"/>
            </a:endParaRPr>
          </a:p>
          <a:p>
            <a:pPr marL="65087" indent="0" algn="just">
              <a:buNone/>
            </a:pPr>
            <a:r>
              <a:rPr lang="he-IL" sz="2600" dirty="0">
                <a:latin typeface="David" panose="020E0502060401010101" pitchFamily="34" charset="-79"/>
                <a:cs typeface="David" panose="020E0502060401010101" pitchFamily="34" charset="-79"/>
              </a:rPr>
              <a:t>(3) </a:t>
            </a:r>
            <a:r>
              <a:rPr lang="he-IL" sz="2600" b="1" dirty="0">
                <a:latin typeface="David" panose="020E0502060401010101" pitchFamily="34" charset="-79"/>
                <a:cs typeface="David" panose="020E0502060401010101" pitchFamily="34" charset="-79"/>
              </a:rPr>
              <a:t>לחקור כל אדם</a:t>
            </a:r>
            <a:r>
              <a:rPr lang="he-IL" sz="2600" dirty="0">
                <a:latin typeface="David" panose="020E0502060401010101" pitchFamily="34" charset="-79"/>
                <a:cs typeface="David" panose="020E0502060401010101" pitchFamily="34" charset="-79"/>
              </a:rPr>
              <a:t>;</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29</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880" y="426403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7424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u="sng" dirty="0">
                <a:solidFill>
                  <a:srgbClr val="00B050"/>
                </a:solidFill>
                <a:latin typeface="David" panose="020E0502060401010101" pitchFamily="34" charset="-79"/>
                <a:cs typeface="David" panose="020E0502060401010101" pitchFamily="34" charset="-79"/>
              </a:rPr>
              <a:t>תזכיר חוק ההתייעלות הכלכלית 2023 – צמצום ההון השחור</a:t>
            </a:r>
          </a:p>
          <a:p>
            <a:pPr marL="65087" indent="0" algn="just">
              <a:buNone/>
            </a:pPr>
            <a:r>
              <a:rPr lang="he-IL" sz="2400" b="1" u="sng" dirty="0">
                <a:solidFill>
                  <a:srgbClr val="FF0000"/>
                </a:solidFill>
                <a:latin typeface="David" panose="020E0502060401010101" pitchFamily="34" charset="-79"/>
                <a:cs typeface="David" panose="020E0502060401010101" pitchFamily="34" charset="-79"/>
              </a:rPr>
              <a:t>מטרת החוק</a:t>
            </a:r>
          </a:p>
          <a:p>
            <a:pPr marL="355600" indent="-87313" algn="just">
              <a:buNone/>
            </a:pPr>
            <a:r>
              <a:rPr lang="he-IL" sz="2400" dirty="0">
                <a:latin typeface="David" panose="020E0502060401010101" pitchFamily="34" charset="-79"/>
                <a:cs typeface="David" panose="020E0502060401010101" pitchFamily="34" charset="-79"/>
              </a:rPr>
              <a:t>"</a:t>
            </a:r>
            <a:r>
              <a:rPr lang="he-IL" sz="2400" b="1" dirty="0">
                <a:latin typeface="David" panose="020E0502060401010101" pitchFamily="34" charset="-79"/>
                <a:cs typeface="David" panose="020E0502060401010101" pitchFamily="34" charset="-79"/>
              </a:rPr>
              <a:t>לצורך המלחמה בהון השחור ובשל הסיכונים הגלומים בהחזקת מזומן בסכומים גבוהים בהיבטי פשיעה, הלבנת הון והעלמות מס</a:t>
            </a:r>
            <a:r>
              <a:rPr lang="he-IL" sz="2400" dirty="0">
                <a:latin typeface="David" panose="020E0502060401010101" pitchFamily="34" charset="-79"/>
                <a:cs typeface="David" panose="020E0502060401010101" pitchFamily="34" charset="-79"/>
              </a:rPr>
              <a:t>, מוצע לתקן את חוק צמצום השימוש במזומן... ולקבוע איסור על החזקת מזומן בסכום העולה על 200,000 ₪ וכן על דיווח על החזקת מזומן בסכום העולה על 100,000 ₪"</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3</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7179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מבקר מע"מ</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dirty="0">
                <a:solidFill>
                  <a:srgbClr val="00B050"/>
                </a:solidFill>
                <a:latin typeface="David" panose="020E0502060401010101" pitchFamily="34" charset="-79"/>
                <a:cs typeface="David" panose="020E0502060401010101" pitchFamily="34" charset="-79"/>
              </a:rPr>
              <a:t>סעיף 109 – </a:t>
            </a:r>
            <a:r>
              <a:rPr lang="he-IL" sz="2400" b="1" u="sng" dirty="0">
                <a:solidFill>
                  <a:srgbClr val="FF0000"/>
                </a:solidFill>
                <a:latin typeface="David" panose="020E0502060401010101" pitchFamily="34" charset="-79"/>
                <a:cs typeface="David" panose="020E0502060401010101" pitchFamily="34" charset="-79"/>
              </a:rPr>
              <a:t>סמכויות חיפוש ותפיסה</a:t>
            </a:r>
          </a:p>
          <a:p>
            <a:pPr marL="892175" indent="-446088" algn="just">
              <a:buNone/>
            </a:pPr>
            <a:r>
              <a:rPr lang="he-IL" sz="2600" dirty="0">
                <a:latin typeface="David" panose="020E0502060401010101" pitchFamily="34" charset="-79"/>
                <a:cs typeface="David" panose="020E0502060401010101" pitchFamily="34" charset="-79"/>
              </a:rPr>
              <a:t>(4) </a:t>
            </a:r>
            <a:r>
              <a:rPr lang="he-IL" sz="2400" dirty="0">
                <a:latin typeface="David" panose="020E0502060401010101" pitchFamily="34" charset="-79"/>
                <a:cs typeface="David" panose="020E0502060401010101" pitchFamily="34" charset="-79"/>
              </a:rPr>
              <a:t>לדרוש מאדם שיתייצב לפניו, </a:t>
            </a:r>
            <a:r>
              <a:rPr lang="he-IL" sz="2400" b="1" u="sng" dirty="0">
                <a:latin typeface="David" panose="020E0502060401010101" pitchFamily="34" charset="-79"/>
                <a:cs typeface="David" panose="020E0502060401010101" pitchFamily="34" charset="-79"/>
              </a:rPr>
              <a:t>בעצמו או על ידי נציגו</a:t>
            </a:r>
            <a:r>
              <a:rPr lang="he-IL" sz="2400" dirty="0">
                <a:latin typeface="David" panose="020E0502060401010101" pitchFamily="34" charset="-79"/>
                <a:cs typeface="David" panose="020E0502060401010101" pitchFamily="34" charset="-79"/>
              </a:rPr>
              <a:t>, ימסור לו את כל הפרטים הדרושים </a:t>
            </a:r>
            <a:r>
              <a:rPr lang="he-IL" sz="2400" dirty="0" err="1">
                <a:latin typeface="David" panose="020E0502060401010101" pitchFamily="34" charset="-79"/>
                <a:cs typeface="David" panose="020E0502060401010101" pitchFamily="34" charset="-79"/>
              </a:rPr>
              <a:t>לענין</a:t>
            </a:r>
            <a:r>
              <a:rPr lang="he-IL" sz="2400" dirty="0">
                <a:latin typeface="David" panose="020E0502060401010101" pitchFamily="34" charset="-79"/>
                <a:cs typeface="David" panose="020E0502060401010101" pitchFamily="34" charset="-79"/>
              </a:rPr>
              <a:t> המס שהוא חייב בו או השומה לגביו ויביא לבדיקה פנקסים ומסמכים שהדורש רואה בהם צורך.</a:t>
            </a:r>
          </a:p>
          <a:p>
            <a:pPr marL="536575" indent="-444500" algn="just">
              <a:buNone/>
            </a:pPr>
            <a:r>
              <a:rPr lang="he-IL" sz="2400" dirty="0">
                <a:latin typeface="David" panose="020E0502060401010101" pitchFamily="34" charset="-79"/>
                <a:cs typeface="David" panose="020E0502060401010101" pitchFamily="34" charset="-79"/>
              </a:rPr>
              <a:t>(ב) מי שהוסמך </a:t>
            </a:r>
            <a:r>
              <a:rPr lang="he-IL" sz="2400" dirty="0" err="1">
                <a:latin typeface="David" panose="020E0502060401010101" pitchFamily="34" charset="-79"/>
                <a:cs typeface="David" panose="020E0502060401010101" pitchFamily="34" charset="-79"/>
              </a:rPr>
              <a:t>לענין</a:t>
            </a:r>
            <a:r>
              <a:rPr lang="he-IL" sz="2400" dirty="0">
                <a:latin typeface="David" panose="020E0502060401010101" pitchFamily="34" charset="-79"/>
                <a:cs typeface="David" panose="020E0502060401010101" pitchFamily="34" charset="-79"/>
              </a:rPr>
              <a:t> סעיף קטן (א), יהיו לו </a:t>
            </a:r>
            <a:r>
              <a:rPr lang="he-IL" sz="2400" b="1" dirty="0">
                <a:latin typeface="David" panose="020E0502060401010101" pitchFamily="34" charset="-79"/>
                <a:cs typeface="David" panose="020E0502060401010101" pitchFamily="34" charset="-79"/>
              </a:rPr>
              <a:t>סמכויות של שוטר למניעת עבירות או לגילוין וסמכויות של קצין משטרה בדרגת מפקח </a:t>
            </a:r>
            <a:r>
              <a:rPr lang="he-IL" sz="2400" dirty="0">
                <a:latin typeface="David" panose="020E0502060401010101" pitchFamily="34" charset="-79"/>
                <a:cs typeface="David" panose="020E0502060401010101" pitchFamily="34" charset="-79"/>
              </a:rPr>
              <a:t>לפי סעיף 2 לפקודת הפרוצדורה הפלילית (עדות), וסעיף 3 לפקודה האמורה יחול על הודעה שרשם</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30</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880" y="426403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5179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מבקר מע"מ</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3200" b="1" u="sng" dirty="0">
                <a:solidFill>
                  <a:srgbClr val="FF0000"/>
                </a:solidFill>
                <a:latin typeface="David" panose="020E0502060401010101" pitchFamily="34" charset="-79"/>
                <a:cs typeface="David" panose="020E0502060401010101" pitchFamily="34" charset="-79"/>
              </a:rPr>
              <a:t>הערות</a:t>
            </a:r>
          </a:p>
          <a:p>
            <a:pPr marL="65087" indent="0" algn="just">
              <a:buNone/>
            </a:pPr>
            <a:r>
              <a:rPr lang="he-IL" sz="3200" b="1" dirty="0">
                <a:solidFill>
                  <a:srgbClr val="FF0000"/>
                </a:solidFill>
                <a:latin typeface="David" panose="020E0502060401010101" pitchFamily="34" charset="-79"/>
                <a:cs typeface="David" panose="020E0502060401010101" pitchFamily="34" charset="-79"/>
              </a:rPr>
              <a:t>1.</a:t>
            </a:r>
            <a:r>
              <a:rPr lang="he-IL" sz="3200" dirty="0">
                <a:latin typeface="David" panose="020E0502060401010101" pitchFamily="34" charset="-79"/>
                <a:cs typeface="David" panose="020E0502060401010101" pitchFamily="34" charset="-79"/>
              </a:rPr>
              <a:t> זימון הנישום ללא מייצג (בהליך אזרחי/פלילי)</a:t>
            </a:r>
          </a:p>
          <a:p>
            <a:pPr marL="65087" indent="0" algn="just">
              <a:buNone/>
            </a:pPr>
            <a:r>
              <a:rPr lang="he-IL" sz="3200" b="1" dirty="0">
                <a:solidFill>
                  <a:srgbClr val="FF0000"/>
                </a:solidFill>
                <a:latin typeface="David" panose="020E0502060401010101" pitchFamily="34" charset="-79"/>
                <a:cs typeface="David" panose="020E0502060401010101" pitchFamily="34" charset="-79"/>
              </a:rPr>
              <a:t>2.</a:t>
            </a:r>
            <a:r>
              <a:rPr lang="he-IL" sz="3200" dirty="0">
                <a:latin typeface="David" panose="020E0502060401010101" pitchFamily="34" charset="-79"/>
                <a:cs typeface="David" panose="020E0502060401010101" pitchFamily="34" charset="-79"/>
              </a:rPr>
              <a:t> מתן "עדות" בהליך אזרחי.</a:t>
            </a:r>
          </a:p>
          <a:p>
            <a:pPr marL="446088" algn="just">
              <a:buNone/>
            </a:pPr>
            <a:r>
              <a:rPr lang="he-IL" sz="3200" b="1" dirty="0">
                <a:solidFill>
                  <a:srgbClr val="FF0000"/>
                </a:solidFill>
                <a:latin typeface="David" panose="020E0502060401010101" pitchFamily="34" charset="-79"/>
                <a:cs typeface="David" panose="020E0502060401010101" pitchFamily="34" charset="-79"/>
              </a:rPr>
              <a:t>3.</a:t>
            </a:r>
            <a:r>
              <a:rPr lang="he-IL" sz="3200" dirty="0">
                <a:latin typeface="David" panose="020E0502060401010101" pitchFamily="34" charset="-79"/>
                <a:cs typeface="David" panose="020E0502060401010101" pitchFamily="34" charset="-79"/>
              </a:rPr>
              <a:t> שימוש בסמכויות מע"מ במסגרת דיון שומה שכולל גם סוגיות במס הכנסה. </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31</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880" y="426403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2760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32</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95538" y="1131590"/>
            <a:ext cx="7995988"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6600" b="1" u="sng" dirty="0">
                <a:solidFill>
                  <a:srgbClr val="00B050"/>
                </a:solidFill>
                <a:latin typeface="David" pitchFamily="34" charset="-79"/>
                <a:cs typeface="David" pitchFamily="34" charset="-79"/>
              </a:rPr>
              <a:t>קבוצה שניה</a:t>
            </a:r>
          </a:p>
          <a:p>
            <a:pPr algn="ctr" eaLnBrk="1" hangingPunct="1"/>
            <a:r>
              <a:rPr lang="he-IL" sz="6600" b="1" dirty="0">
                <a:solidFill>
                  <a:srgbClr val="FF0000"/>
                </a:solidFill>
                <a:latin typeface="David" pitchFamily="34" charset="-79"/>
                <a:cs typeface="David" pitchFamily="34" charset="-79"/>
              </a:rPr>
              <a:t>נטל דיווח מוגבר ע"י נישומים</a:t>
            </a:r>
            <a:endParaRPr lang="he-IL" sz="8000" b="1" dirty="0">
              <a:solidFill>
                <a:srgbClr val="FF000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32"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6276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נטל דיווח מוגבר ע"י נישומים</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3200" b="1" dirty="0">
                <a:solidFill>
                  <a:srgbClr val="FF0000"/>
                </a:solidFill>
                <a:latin typeface="David" panose="020E0502060401010101" pitchFamily="34" charset="-79"/>
                <a:cs typeface="David" panose="020E0502060401010101" pitchFamily="34" charset="-79"/>
              </a:rPr>
              <a:t>1.</a:t>
            </a:r>
            <a:r>
              <a:rPr lang="he-IL" sz="3200" dirty="0">
                <a:latin typeface="David" panose="020E0502060401010101" pitchFamily="34" charset="-79"/>
                <a:cs typeface="David" panose="020E0502060401010101" pitchFamily="34" charset="-79"/>
              </a:rPr>
              <a:t> תכנוני מס ברי דיווח. </a:t>
            </a:r>
          </a:p>
          <a:p>
            <a:pPr marL="65087" indent="0" algn="just">
              <a:buNone/>
            </a:pPr>
            <a:r>
              <a:rPr lang="he-IL" sz="3200" b="1" dirty="0">
                <a:solidFill>
                  <a:srgbClr val="FF0000"/>
                </a:solidFill>
                <a:latin typeface="David" panose="020E0502060401010101" pitchFamily="34" charset="-79"/>
                <a:cs typeface="David" panose="020E0502060401010101" pitchFamily="34" charset="-79"/>
              </a:rPr>
              <a:t>2.</a:t>
            </a:r>
            <a:r>
              <a:rPr lang="he-IL" sz="3200" dirty="0">
                <a:latin typeface="David" panose="020E0502060401010101" pitchFamily="34" charset="-79"/>
                <a:cs typeface="David" panose="020E0502060401010101" pitchFamily="34" charset="-79"/>
              </a:rPr>
              <a:t> עמדות חייבות בדיווח. </a:t>
            </a:r>
          </a:p>
          <a:p>
            <a:pPr marL="446088" algn="just">
              <a:buNone/>
            </a:pPr>
            <a:r>
              <a:rPr lang="he-IL" sz="3200" b="1" dirty="0">
                <a:solidFill>
                  <a:srgbClr val="FF0000"/>
                </a:solidFill>
                <a:latin typeface="David" panose="020E0502060401010101" pitchFamily="34" charset="-79"/>
                <a:cs typeface="David" panose="020E0502060401010101" pitchFamily="34" charset="-79"/>
              </a:rPr>
              <a:t>3.</a:t>
            </a:r>
            <a:r>
              <a:rPr lang="he-IL" sz="3200" dirty="0">
                <a:latin typeface="David" panose="020E0502060401010101" pitchFamily="34" charset="-79"/>
                <a:cs typeface="David" panose="020E0502060401010101" pitchFamily="34" charset="-79"/>
              </a:rPr>
              <a:t> דיווח על קבלת חוות דעת.</a:t>
            </a:r>
          </a:p>
          <a:p>
            <a:pPr marL="446088" algn="just">
              <a:buNone/>
            </a:pPr>
            <a:r>
              <a:rPr lang="he-IL" sz="3200" b="1" dirty="0">
                <a:solidFill>
                  <a:srgbClr val="FF0000"/>
                </a:solidFill>
                <a:latin typeface="David" panose="020E0502060401010101" pitchFamily="34" charset="-79"/>
                <a:cs typeface="David" panose="020E0502060401010101" pitchFamily="34" charset="-79"/>
              </a:rPr>
              <a:t>4.</a:t>
            </a:r>
            <a:r>
              <a:rPr lang="he-IL" sz="3200" dirty="0">
                <a:latin typeface="David" panose="020E0502060401010101" pitchFamily="34" charset="-79"/>
                <a:cs typeface="David" panose="020E0502060401010101" pitchFamily="34" charset="-79"/>
              </a:rPr>
              <a:t> הקצאת מספרי חשבוניות (מעל 5,000 ₪). </a:t>
            </a:r>
          </a:p>
          <a:p>
            <a:pPr marL="446088" algn="just">
              <a:buNone/>
            </a:pPr>
            <a:r>
              <a:rPr lang="he-IL" sz="3200" b="1" dirty="0">
                <a:solidFill>
                  <a:srgbClr val="FF0000"/>
                </a:solidFill>
                <a:latin typeface="David" panose="020E0502060401010101" pitchFamily="34" charset="-79"/>
                <a:cs typeface="David" panose="020E0502060401010101" pitchFamily="34" charset="-79"/>
              </a:rPr>
              <a:t>5. </a:t>
            </a:r>
            <a:r>
              <a:rPr lang="he-IL" sz="3200" dirty="0">
                <a:latin typeface="David" panose="020E0502060401010101" pitchFamily="34" charset="-79"/>
                <a:cs typeface="David" panose="020E0502060401010101" pitchFamily="34" charset="-79"/>
              </a:rPr>
              <a:t>קנס גרעון. </a:t>
            </a:r>
          </a:p>
          <a:p>
            <a:pPr marL="446088" algn="just">
              <a:buNone/>
            </a:pPr>
            <a:r>
              <a:rPr lang="he-IL" sz="3200" b="1" dirty="0">
                <a:solidFill>
                  <a:srgbClr val="FF0000"/>
                </a:solidFill>
                <a:latin typeface="David" panose="020E0502060401010101" pitchFamily="34" charset="-79"/>
                <a:cs typeface="David" panose="020E0502060401010101" pitchFamily="34" charset="-79"/>
              </a:rPr>
              <a:t>6.</a:t>
            </a:r>
            <a:r>
              <a:rPr lang="he-IL" sz="3200" dirty="0">
                <a:latin typeface="David" panose="020E0502060401010101" pitchFamily="34" charset="-79"/>
                <a:cs typeface="David" panose="020E0502060401010101" pitchFamily="34" charset="-79"/>
              </a:rPr>
              <a:t> סעיף 3(ט1) לפקודה. </a:t>
            </a:r>
          </a:p>
          <a:p>
            <a:pPr marL="446088" algn="just">
              <a:buNone/>
            </a:pPr>
            <a:r>
              <a:rPr lang="he-IL" sz="3200" b="1" dirty="0">
                <a:solidFill>
                  <a:srgbClr val="FF0000"/>
                </a:solidFill>
                <a:latin typeface="David" panose="020E0502060401010101" pitchFamily="34" charset="-79"/>
                <a:cs typeface="David" panose="020E0502060401010101" pitchFamily="34" charset="-79"/>
              </a:rPr>
              <a:t>7.</a:t>
            </a:r>
            <a:r>
              <a:rPr lang="he-IL" sz="3200" dirty="0">
                <a:latin typeface="David" panose="020E0502060401010101" pitchFamily="34" charset="-79"/>
                <a:cs typeface="David" panose="020E0502060401010101" pitchFamily="34" charset="-79"/>
              </a:rPr>
              <a:t> חובת דיווח כללית על השכרת דירה למגורים. </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33</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spTree>
    <p:extLst>
      <p:ext uri="{BB962C8B-B14F-4D97-AF65-F5344CB8AC3E}">
        <p14:creationId xmlns:p14="http://schemas.microsoft.com/office/powerpoint/2010/main" val="2530826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כותרת 1"/>
          <p:cNvSpPr>
            <a:spLocks noGrp="1"/>
          </p:cNvSpPr>
          <p:nvPr>
            <p:ph type="title"/>
          </p:nvPr>
        </p:nvSpPr>
        <p:spPr>
          <a:xfrm>
            <a:off x="457200" y="-20538"/>
            <a:ext cx="8229600" cy="1049274"/>
          </a:xfrm>
        </p:spPr>
        <p:txBody>
          <a:bodyPr>
            <a:normAutofit/>
          </a:bodyPr>
          <a:lstStyle/>
          <a:p>
            <a:pPr algn="ctr"/>
            <a:r>
              <a:rPr lang="he-IL" altLang="he-IL" sz="4000" b="1" u="sng" dirty="0">
                <a:solidFill>
                  <a:srgbClr val="00B0F0"/>
                </a:solidFill>
                <a:effectLst/>
              </a:rPr>
              <a:t>הקמת חברה בקפריסין</a:t>
            </a:r>
          </a:p>
        </p:txBody>
      </p:sp>
      <p:sp>
        <p:nvSpPr>
          <p:cNvPr id="5123" name="מציין מיקום של מספר שקופית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48D09EEF-03E5-4D21-93AE-9FBF85590D20}" type="slidenum">
              <a:rPr lang="he-IL" altLang="he-IL" smtClean="0"/>
              <a:pPr algn="l" eaLnBrk="1" hangingPunct="1"/>
              <a:t>34</a:t>
            </a:fld>
            <a:endParaRPr lang="en-US" altLang="he-IL"/>
          </a:p>
        </p:txBody>
      </p:sp>
      <p:grpSp>
        <p:nvGrpSpPr>
          <p:cNvPr id="5124" name="Group 2"/>
          <p:cNvGrpSpPr>
            <a:grpSpLocks/>
          </p:cNvGrpSpPr>
          <p:nvPr/>
        </p:nvGrpSpPr>
        <p:grpSpPr bwMode="auto">
          <a:xfrm>
            <a:off x="3923929" y="1707810"/>
            <a:ext cx="2515078" cy="2952421"/>
            <a:chOff x="4069" y="8827"/>
            <a:chExt cx="2574" cy="4620"/>
          </a:xfrm>
        </p:grpSpPr>
        <p:sp>
          <p:nvSpPr>
            <p:cNvPr id="5128" name="Oval 3"/>
            <p:cNvSpPr>
              <a:spLocks noChangeArrowheads="1"/>
            </p:cNvSpPr>
            <p:nvPr/>
          </p:nvSpPr>
          <p:spPr bwMode="auto">
            <a:xfrm>
              <a:off x="4492" y="12159"/>
              <a:ext cx="1432" cy="1288"/>
            </a:xfrm>
            <a:prstGeom prst="ellipse">
              <a:avLst/>
            </a:prstGeom>
            <a:noFill/>
            <a:ln w="9525">
              <a:solidFill>
                <a:srgbClr val="000000"/>
              </a:solidFill>
              <a:round/>
              <a:headEnd/>
              <a:tailEnd/>
            </a:ln>
          </p:spPr>
          <p:txBody>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Aft>
                  <a:spcPts val="0"/>
                </a:spcAft>
              </a:pPr>
              <a:r>
                <a:rPr lang="he-IL" altLang="he-IL" b="1" dirty="0">
                  <a:cs typeface="David" pitchFamily="34" charset="-79"/>
                </a:rPr>
                <a:t>פעילות בישראל</a:t>
              </a:r>
            </a:p>
          </p:txBody>
        </p:sp>
        <p:sp>
          <p:nvSpPr>
            <p:cNvPr id="5129" name="Line 4"/>
            <p:cNvSpPr>
              <a:spLocks noChangeShapeType="1"/>
            </p:cNvSpPr>
            <p:nvPr/>
          </p:nvSpPr>
          <p:spPr bwMode="auto">
            <a:xfrm>
              <a:off x="5204" y="11077"/>
              <a:ext cx="0" cy="1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5130" name="Text Box 5"/>
            <p:cNvSpPr txBox="1">
              <a:spLocks noChangeArrowheads="1"/>
            </p:cNvSpPr>
            <p:nvPr/>
          </p:nvSpPr>
          <p:spPr bwMode="auto">
            <a:xfrm>
              <a:off x="4404" y="10129"/>
              <a:ext cx="1620" cy="1046"/>
            </a:xfrm>
            <a:prstGeom prst="rect">
              <a:avLst/>
            </a:prstGeom>
            <a:noFill/>
            <a:ln w="9525">
              <a:solidFill>
                <a:srgbClr val="000000"/>
              </a:solidFill>
              <a:miter lim="800000"/>
              <a:headEnd/>
              <a:tailEnd/>
            </a:ln>
          </p:spPr>
          <p:txBody>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Aft>
                  <a:spcPts val="0"/>
                </a:spcAft>
              </a:pPr>
              <a:r>
                <a:rPr lang="he-IL" altLang="he-IL" dirty="0">
                  <a:cs typeface="David" pitchFamily="34" charset="-79"/>
                </a:rPr>
                <a:t>חברה</a:t>
              </a:r>
            </a:p>
            <a:p>
              <a:pPr algn="ctr" eaLnBrk="1" hangingPunct="1">
                <a:spcAft>
                  <a:spcPts val="1000"/>
                </a:spcAft>
              </a:pPr>
              <a:r>
                <a:rPr lang="he-IL" altLang="he-IL" dirty="0">
                  <a:cs typeface="David" pitchFamily="34" charset="-79"/>
                </a:rPr>
                <a:t>תושבת ישראל</a:t>
              </a:r>
            </a:p>
          </p:txBody>
        </p:sp>
        <p:sp>
          <p:nvSpPr>
            <p:cNvPr id="5132" name="Line 7"/>
            <p:cNvSpPr>
              <a:spLocks noChangeShapeType="1"/>
            </p:cNvSpPr>
            <p:nvPr/>
          </p:nvSpPr>
          <p:spPr bwMode="auto">
            <a:xfrm>
              <a:off x="4880" y="8827"/>
              <a:ext cx="147" cy="130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5136" name="Text Box 11"/>
            <p:cNvSpPr txBox="1">
              <a:spLocks noChangeArrowheads="1"/>
            </p:cNvSpPr>
            <p:nvPr/>
          </p:nvSpPr>
          <p:spPr bwMode="auto">
            <a:xfrm>
              <a:off x="5985" y="9277"/>
              <a:ext cx="629"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spcAft>
                  <a:spcPts val="1000"/>
                </a:spcAft>
              </a:pPr>
              <a:r>
                <a:rPr lang="en-US" altLang="he-IL" sz="1100" dirty="0"/>
                <a:t>50%</a:t>
              </a:r>
              <a:endParaRPr lang="he-IL" altLang="he-IL" sz="1800" dirty="0"/>
            </a:p>
          </p:txBody>
        </p:sp>
        <p:sp>
          <p:nvSpPr>
            <p:cNvPr id="5137" name="Text Box 12"/>
            <p:cNvSpPr txBox="1">
              <a:spLocks noChangeArrowheads="1"/>
            </p:cNvSpPr>
            <p:nvPr/>
          </p:nvSpPr>
          <p:spPr bwMode="auto">
            <a:xfrm>
              <a:off x="4069" y="11291"/>
              <a:ext cx="2574" cy="57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Aft>
                  <a:spcPts val="1000"/>
                </a:spcAft>
              </a:pPr>
              <a:endParaRPr lang="he-IL" altLang="he-IL" sz="1800" b="1" dirty="0">
                <a:cs typeface="David" pitchFamily="34" charset="-79"/>
              </a:endParaRPr>
            </a:p>
          </p:txBody>
        </p:sp>
      </p:gr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155926"/>
            <a:ext cx="1910623" cy="915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 Box 5"/>
          <p:cNvSpPr txBox="1">
            <a:spLocks noChangeArrowheads="1"/>
          </p:cNvSpPr>
          <p:nvPr/>
        </p:nvSpPr>
        <p:spPr bwMode="auto">
          <a:xfrm>
            <a:off x="5580112" y="1315670"/>
            <a:ext cx="1080120" cy="413228"/>
          </a:xfrm>
          <a:prstGeom prst="rect">
            <a:avLst/>
          </a:prstGeom>
          <a:noFill/>
          <a:ln w="9525">
            <a:noFill/>
            <a:miter lim="800000"/>
            <a:headEnd/>
            <a:tailEnd/>
          </a:ln>
        </p:spPr>
        <p:txBody>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Aft>
                <a:spcPts val="1000"/>
              </a:spcAft>
            </a:pPr>
            <a:r>
              <a:rPr lang="he-IL" altLang="he-IL" dirty="0">
                <a:cs typeface="David" pitchFamily="34" charset="-79"/>
              </a:rPr>
              <a:t>יחיד א</a:t>
            </a:r>
          </a:p>
        </p:txBody>
      </p:sp>
      <p:sp>
        <p:nvSpPr>
          <p:cNvPr id="13" name="Text Box 5"/>
          <p:cNvSpPr txBox="1">
            <a:spLocks noChangeArrowheads="1"/>
          </p:cNvSpPr>
          <p:nvPr/>
        </p:nvSpPr>
        <p:spPr bwMode="auto">
          <a:xfrm>
            <a:off x="3923928" y="1294426"/>
            <a:ext cx="1440160" cy="413228"/>
          </a:xfrm>
          <a:prstGeom prst="rect">
            <a:avLst/>
          </a:prstGeom>
          <a:noFill/>
          <a:ln w="9525">
            <a:noFill/>
            <a:miter lim="800000"/>
            <a:headEnd/>
            <a:tailEnd/>
          </a:ln>
        </p:spPr>
        <p:txBody>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Aft>
                <a:spcPts val="1000"/>
              </a:spcAft>
            </a:pPr>
            <a:r>
              <a:rPr lang="he-IL" altLang="he-IL" dirty="0">
                <a:cs typeface="David" pitchFamily="34" charset="-79"/>
              </a:rPr>
              <a:t>יחיד ב</a:t>
            </a:r>
          </a:p>
        </p:txBody>
      </p:sp>
      <p:sp>
        <p:nvSpPr>
          <p:cNvPr id="14" name="Line 7"/>
          <p:cNvSpPr>
            <a:spLocks noChangeShapeType="1"/>
          </p:cNvSpPr>
          <p:nvPr/>
        </p:nvSpPr>
        <p:spPr bwMode="auto">
          <a:xfrm flipH="1">
            <a:off x="5436094" y="1728898"/>
            <a:ext cx="614105" cy="80995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15" name="Text Box 11"/>
          <p:cNvSpPr txBox="1">
            <a:spLocks noChangeArrowheads="1"/>
          </p:cNvSpPr>
          <p:nvPr/>
        </p:nvSpPr>
        <p:spPr bwMode="auto">
          <a:xfrm>
            <a:off x="4355546" y="1995686"/>
            <a:ext cx="576494" cy="261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spcAft>
                <a:spcPts val="1000"/>
              </a:spcAft>
            </a:pPr>
            <a:r>
              <a:rPr lang="en-US" altLang="he-IL" sz="1100" dirty="0"/>
              <a:t>50%</a:t>
            </a:r>
            <a:endParaRPr lang="he-IL" altLang="he-IL" sz="1800" dirty="0"/>
          </a:p>
        </p:txBody>
      </p:sp>
      <p:sp>
        <p:nvSpPr>
          <p:cNvPr id="16" name="Line 7"/>
          <p:cNvSpPr>
            <a:spLocks noChangeShapeType="1"/>
          </p:cNvSpPr>
          <p:nvPr/>
        </p:nvSpPr>
        <p:spPr bwMode="auto">
          <a:xfrm>
            <a:off x="3563889" y="1860938"/>
            <a:ext cx="720080" cy="678762"/>
          </a:xfrm>
          <a:prstGeom prst="line">
            <a:avLst/>
          </a:prstGeom>
          <a:noFill/>
          <a:ln w="9525">
            <a:solidFill>
              <a:srgbClr val="FF0000"/>
            </a:solidFill>
            <a:prstDash val="dashDot"/>
            <a:round/>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17" name="Text Box 5"/>
          <p:cNvSpPr txBox="1">
            <a:spLocks noChangeArrowheads="1"/>
          </p:cNvSpPr>
          <p:nvPr/>
        </p:nvSpPr>
        <p:spPr bwMode="auto">
          <a:xfrm>
            <a:off x="3059833" y="1510450"/>
            <a:ext cx="864096" cy="413228"/>
          </a:xfrm>
          <a:prstGeom prst="rect">
            <a:avLst/>
          </a:prstGeom>
          <a:solidFill>
            <a:srgbClr val="92D050"/>
          </a:solidFill>
          <a:ln w="9525">
            <a:noFill/>
            <a:miter lim="800000"/>
            <a:headEnd/>
            <a:tailEnd/>
          </a:ln>
        </p:spPr>
        <p:txBody>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Aft>
                <a:spcPts val="1000"/>
              </a:spcAft>
            </a:pPr>
            <a:r>
              <a:rPr lang="he-IL" altLang="he-IL" dirty="0">
                <a:cs typeface="David" pitchFamily="34" charset="-79"/>
              </a:rPr>
              <a:t>מנכ"ל</a:t>
            </a:r>
          </a:p>
        </p:txBody>
      </p:sp>
      <p:sp>
        <p:nvSpPr>
          <p:cNvPr id="20" name="Text Box 11"/>
          <p:cNvSpPr txBox="1">
            <a:spLocks noChangeArrowheads="1"/>
          </p:cNvSpPr>
          <p:nvPr/>
        </p:nvSpPr>
        <p:spPr bwMode="auto">
          <a:xfrm>
            <a:off x="2915816" y="2166362"/>
            <a:ext cx="100857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eaLnBrk="0" hangingPunct="0">
              <a:defRPr>
                <a:solidFill>
                  <a:schemeClr val="tx1"/>
                </a:solidFill>
                <a:latin typeface="Arial" pitchFamily="34" charset="0"/>
                <a:cs typeface="Arial" pitchFamily="34" charset="0"/>
              </a:defRPr>
            </a:lvl1pPr>
            <a:lvl2pPr marL="742950" indent="-285750" algn="r" eaLnBrk="0" hangingPunct="0">
              <a:defRPr>
                <a:solidFill>
                  <a:schemeClr val="tx1"/>
                </a:solidFill>
                <a:latin typeface="Arial" pitchFamily="34" charset="0"/>
                <a:cs typeface="Arial" pitchFamily="34" charset="0"/>
              </a:defRPr>
            </a:lvl2pPr>
            <a:lvl3pPr marL="1143000" indent="-228600" algn="r" eaLnBrk="0" hangingPunct="0">
              <a:defRPr>
                <a:solidFill>
                  <a:schemeClr val="tx1"/>
                </a:solidFill>
                <a:latin typeface="Arial" pitchFamily="34" charset="0"/>
                <a:cs typeface="Arial" pitchFamily="34" charset="0"/>
              </a:defRPr>
            </a:lvl3pPr>
            <a:lvl4pPr marL="1600200" indent="-228600" algn="r" eaLnBrk="0" hangingPunct="0">
              <a:defRPr>
                <a:solidFill>
                  <a:schemeClr val="tx1"/>
                </a:solidFill>
                <a:latin typeface="Arial" pitchFamily="34" charset="0"/>
                <a:cs typeface="Arial" pitchFamily="34" charset="0"/>
              </a:defRPr>
            </a:lvl4pPr>
            <a:lvl5pPr marL="2057400" indent="-228600" algn="r"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Aft>
                <a:spcPts val="1000"/>
              </a:spcAft>
            </a:pPr>
            <a:r>
              <a:rPr lang="he-IL" altLang="he-IL" sz="1100" dirty="0"/>
              <a:t>אופציות</a:t>
            </a:r>
            <a:endParaRPr lang="he-IL" altLang="he-IL" sz="1800" dirty="0"/>
          </a:p>
        </p:txBody>
      </p:sp>
    </p:spTree>
    <p:extLst>
      <p:ext uri="{BB962C8B-B14F-4D97-AF65-F5344CB8AC3E}">
        <p14:creationId xmlns:p14="http://schemas.microsoft.com/office/powerpoint/2010/main" val="2748678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35</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95535" y="1273859"/>
            <a:ext cx="8499227"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6000" b="1" u="sng" dirty="0">
                <a:solidFill>
                  <a:srgbClr val="FF0000"/>
                </a:solidFill>
                <a:latin typeface="David" pitchFamily="34" charset="-79"/>
                <a:cs typeface="David" pitchFamily="34" charset="-79"/>
              </a:rPr>
              <a:t>סעיף 131ה - נקיטת עמדה חייבת בדיווח</a:t>
            </a:r>
          </a:p>
          <a:p>
            <a:pPr algn="ctr" eaLnBrk="1" hangingPunct="1"/>
            <a:endParaRPr lang="he-IL" sz="8000" b="1" dirty="0">
              <a:solidFill>
                <a:srgbClr val="00B05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spTree>
    <p:extLst>
      <p:ext uri="{BB962C8B-B14F-4D97-AF65-F5344CB8AC3E}">
        <p14:creationId xmlns:p14="http://schemas.microsoft.com/office/powerpoint/2010/main" val="2221838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0308"/>
            <a:ext cx="8229600" cy="1049274"/>
          </a:xfrm>
        </p:spPr>
        <p:txBody>
          <a:bodyPr>
            <a:normAutofit/>
          </a:bodyPr>
          <a:lstStyle/>
          <a:p>
            <a:pPr marL="484632" indent="0" algn="ctr" eaLnBrk="1" fontAlgn="auto" hangingPunct="1">
              <a:spcAft>
                <a:spcPts val="0"/>
              </a:spcAft>
              <a:defRPr/>
            </a:pPr>
            <a:r>
              <a:rPr lang="he-IL" sz="4000" b="1" u="sng" dirty="0">
                <a:solidFill>
                  <a:srgbClr val="00B0F0"/>
                </a:solidFill>
                <a:effectLst/>
              </a:rPr>
              <a:t>נקיטת עמדה חייבת בדיווח</a:t>
            </a:r>
          </a:p>
        </p:txBody>
      </p:sp>
      <p:sp>
        <p:nvSpPr>
          <p:cNvPr id="3" name="מציין מיקום תוכן 2"/>
          <p:cNvSpPr>
            <a:spLocks noGrp="1"/>
          </p:cNvSpPr>
          <p:nvPr>
            <p:ph idx="1"/>
          </p:nvPr>
        </p:nvSpPr>
        <p:spPr>
          <a:xfrm>
            <a:off x="457200" y="987574"/>
            <a:ext cx="8291264" cy="3528392"/>
          </a:xfrm>
        </p:spPr>
        <p:txBody>
          <a:bodyPr/>
          <a:lstStyle/>
          <a:p>
            <a:pPr marL="65087" indent="0" algn="just">
              <a:buNone/>
            </a:pPr>
            <a:r>
              <a:rPr lang="he-IL" sz="2800" b="1" u="sng" dirty="0">
                <a:latin typeface="David" panose="020E0502060401010101" pitchFamily="34" charset="-79"/>
                <a:cs typeface="David" panose="020E0502060401010101" pitchFamily="34" charset="-79"/>
              </a:rPr>
              <a:t>סעיף 131ה(ב)(3)(ג)</a:t>
            </a:r>
            <a:r>
              <a:rPr lang="he-IL" sz="2800" dirty="0">
                <a:latin typeface="David" panose="020E0502060401010101" pitchFamily="34" charset="-79"/>
                <a:cs typeface="David" panose="020E0502060401010101" pitchFamily="34" charset="-79"/>
              </a:rPr>
              <a:t> קובע כי:</a:t>
            </a:r>
          </a:p>
          <a:p>
            <a:pPr marL="444500" indent="-84138" algn="just">
              <a:buNone/>
            </a:pPr>
            <a:r>
              <a:rPr lang="he-IL" sz="2400" b="1" i="1" dirty="0">
                <a:solidFill>
                  <a:srgbClr val="00B050"/>
                </a:solidFill>
                <a:latin typeface="David" panose="020E0502060401010101" pitchFamily="34" charset="-79"/>
                <a:cs typeface="David" panose="020E0502060401010101" pitchFamily="34" charset="-79"/>
              </a:rPr>
              <a:t>"אדם החייב בהגשת דוח לפי סעיפים 131 ו-166, יפרט בדוח אם נקט עמדה חייבת בדיווח, כפי שיקבע המנהל בטופס".</a:t>
            </a:r>
          </a:p>
          <a:p>
            <a:pPr marL="65087" indent="0" algn="just">
              <a:buNone/>
            </a:pPr>
            <a:endParaRPr lang="he-IL" sz="1100" dirty="0">
              <a:latin typeface="David" panose="020E0502060401010101" pitchFamily="34" charset="-79"/>
              <a:cs typeface="David" panose="020E0502060401010101" pitchFamily="34" charset="-79"/>
            </a:endParaRPr>
          </a:p>
          <a:p>
            <a:pPr marL="65087" indent="0" algn="just">
              <a:buNone/>
            </a:pPr>
            <a:r>
              <a:rPr lang="he-IL" sz="2800" dirty="0">
                <a:latin typeface="David" panose="020E0502060401010101" pitchFamily="34" charset="-79"/>
                <a:cs typeface="David" panose="020E0502060401010101" pitchFamily="34" charset="-79"/>
              </a:rPr>
              <a:t>כלומר, בנקיטת עמדה לצרכי מס מתוך רשימה קבועה, שהיא בניגוד לעמדות שפרסמה רשות המסים, </a:t>
            </a:r>
            <a:r>
              <a:rPr lang="he-IL" sz="2800" b="1" dirty="0">
                <a:latin typeface="David" panose="020E0502060401010101" pitchFamily="34" charset="-79"/>
                <a:cs typeface="David" panose="020E0502060401010101" pitchFamily="34" charset="-79"/>
              </a:rPr>
              <a:t>על הנישום לדווח על העמדה בהתאם להוראות החוק</a:t>
            </a:r>
            <a:r>
              <a:rPr lang="he-IL" sz="2800" dirty="0">
                <a:latin typeface="David" panose="020E0502060401010101" pitchFamily="34" charset="-79"/>
                <a:cs typeface="David" panose="020E0502060401010101" pitchFamily="34" charset="-79"/>
              </a:rPr>
              <a:t>. </a:t>
            </a:r>
          </a:p>
          <a:p>
            <a:pPr marL="65087" indent="0" algn="just">
              <a:buNone/>
            </a:pPr>
            <a:endParaRPr lang="he-IL" sz="2800" b="1" dirty="0">
              <a:solidFill>
                <a:srgbClr val="00B050"/>
              </a:solidFill>
              <a:latin typeface="David" panose="020E0502060401010101" pitchFamily="34" charset="-79"/>
              <a:cs typeface="David" panose="020E0502060401010101"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sp>
        <p:nvSpPr>
          <p:cNvPr id="5" name="מציין מיקום של מספר שקופית 4"/>
          <p:cNvSpPr>
            <a:spLocks noGrp="1"/>
          </p:cNvSpPr>
          <p:nvPr>
            <p:ph type="sldNum" sz="quarter" idx="12"/>
          </p:nvPr>
        </p:nvSpPr>
        <p:spPr/>
        <p:txBody>
          <a:bodyPr/>
          <a:lstStyle/>
          <a:p>
            <a:pPr>
              <a:defRPr/>
            </a:pPr>
            <a:fld id="{0DF4A165-E976-4B75-8F58-B686539DD370}" type="slidenum">
              <a:rPr lang="he-IL" smtClean="0"/>
              <a:pPr>
                <a:defRPr/>
              </a:pPr>
              <a:t>36</a:t>
            </a:fld>
            <a:endParaRPr lang="he-IL"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145" y="4155926"/>
            <a:ext cx="1910623" cy="915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522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0308"/>
            <a:ext cx="8229600" cy="1049274"/>
          </a:xfrm>
        </p:spPr>
        <p:txBody>
          <a:bodyPr>
            <a:normAutofit/>
          </a:bodyPr>
          <a:lstStyle/>
          <a:p>
            <a:pPr marL="484632" indent="0" algn="ctr" eaLnBrk="1" fontAlgn="auto" hangingPunct="1">
              <a:spcAft>
                <a:spcPts val="0"/>
              </a:spcAft>
              <a:defRPr/>
            </a:pPr>
            <a:r>
              <a:rPr lang="he-IL" sz="4000" b="1" u="sng" dirty="0">
                <a:solidFill>
                  <a:srgbClr val="00B0F0"/>
                </a:solidFill>
                <a:effectLst/>
              </a:rPr>
              <a:t>עמדה חייבת בדיווח – 131ה(א)</a:t>
            </a:r>
          </a:p>
        </p:txBody>
      </p:sp>
      <p:sp>
        <p:nvSpPr>
          <p:cNvPr id="3" name="מציין מיקום תוכן 2"/>
          <p:cNvSpPr>
            <a:spLocks noGrp="1"/>
          </p:cNvSpPr>
          <p:nvPr>
            <p:ph idx="1"/>
          </p:nvPr>
        </p:nvSpPr>
        <p:spPr>
          <a:xfrm>
            <a:off x="457200" y="987574"/>
            <a:ext cx="8291264" cy="3528392"/>
          </a:xfrm>
        </p:spPr>
        <p:txBody>
          <a:bodyPr/>
          <a:lstStyle/>
          <a:p>
            <a:pPr marL="65087" indent="0" algn="just">
              <a:buNone/>
            </a:pPr>
            <a:r>
              <a:rPr lang="he-IL" sz="2400" b="1" dirty="0">
                <a:solidFill>
                  <a:srgbClr val="FF0000"/>
                </a:solidFill>
                <a:latin typeface="David" panose="020E0502060401010101" pitchFamily="34" charset="-79"/>
                <a:cs typeface="David" panose="020E0502060401010101" pitchFamily="34" charset="-79"/>
              </a:rPr>
              <a:t>"</a:t>
            </a:r>
            <a:r>
              <a:rPr lang="he-IL" sz="2400" b="1" u="sng" dirty="0">
                <a:solidFill>
                  <a:srgbClr val="FF0000"/>
                </a:solidFill>
                <a:latin typeface="David" panose="020E0502060401010101" pitchFamily="34" charset="-79"/>
                <a:cs typeface="David" panose="020E0502060401010101" pitchFamily="34" charset="-79"/>
              </a:rPr>
              <a:t>עמדה חייבת בדיווח</a:t>
            </a:r>
            <a:r>
              <a:rPr lang="he-IL" sz="2400" b="1" dirty="0">
                <a:solidFill>
                  <a:srgbClr val="FF0000"/>
                </a:solidFill>
                <a:latin typeface="David" panose="020E0502060401010101" pitchFamily="34" charset="-79"/>
                <a:cs typeface="David" panose="020E0502060401010101" pitchFamily="34" charset="-79"/>
              </a:rPr>
              <a:t>"</a:t>
            </a:r>
          </a:p>
          <a:p>
            <a:pPr marL="65087" indent="0" algn="just">
              <a:buNone/>
            </a:pPr>
            <a:r>
              <a:rPr lang="he-IL" sz="2400" b="1" dirty="0">
                <a:solidFill>
                  <a:srgbClr val="FF0000"/>
                </a:solidFill>
                <a:latin typeface="David" panose="020E0502060401010101" pitchFamily="34" charset="-79"/>
                <a:cs typeface="David" panose="020E0502060401010101" pitchFamily="34" charset="-79"/>
              </a:rPr>
              <a:t>1.</a:t>
            </a:r>
            <a:r>
              <a:rPr lang="he-IL" sz="2800" dirty="0">
                <a:latin typeface="David" panose="020E0502060401010101" pitchFamily="34" charset="-79"/>
                <a:cs typeface="David" panose="020E0502060401010101" pitchFamily="34" charset="-79"/>
              </a:rPr>
              <a:t> זוהי עמדה שעומדת </a:t>
            </a:r>
            <a:r>
              <a:rPr lang="he-IL" sz="2800" b="1" dirty="0">
                <a:latin typeface="David" panose="020E0502060401010101" pitchFamily="34" charset="-79"/>
                <a:cs typeface="David" panose="020E0502060401010101" pitchFamily="34" charset="-79"/>
              </a:rPr>
              <a:t>בניגוד לעמדה </a:t>
            </a:r>
            <a:r>
              <a:rPr lang="he-IL" sz="2800" dirty="0">
                <a:latin typeface="David" panose="020E0502060401010101" pitchFamily="34" charset="-79"/>
                <a:cs typeface="David" panose="020E0502060401010101" pitchFamily="34" charset="-79"/>
              </a:rPr>
              <a:t>שפרסמה רשות המיסים;</a:t>
            </a:r>
          </a:p>
          <a:p>
            <a:pPr marL="65087" indent="0" algn="just">
              <a:buNone/>
            </a:pPr>
            <a:r>
              <a:rPr lang="he-IL" sz="2400" b="1" dirty="0">
                <a:solidFill>
                  <a:srgbClr val="FF0000"/>
                </a:solidFill>
                <a:latin typeface="David" panose="020E0502060401010101" pitchFamily="34" charset="-79"/>
                <a:cs typeface="David" panose="020E0502060401010101" pitchFamily="34" charset="-79"/>
              </a:rPr>
              <a:t>2.</a:t>
            </a:r>
            <a:r>
              <a:rPr lang="he-IL" sz="2800" dirty="0">
                <a:latin typeface="David" panose="020E0502060401010101" pitchFamily="34" charset="-79"/>
                <a:cs typeface="David" panose="020E0502060401010101" pitchFamily="34" charset="-79"/>
              </a:rPr>
              <a:t> </a:t>
            </a:r>
            <a:r>
              <a:rPr lang="he-IL" sz="2800" b="1" dirty="0">
                <a:latin typeface="David" panose="020E0502060401010101" pitchFamily="34" charset="-79"/>
                <a:cs typeface="David" panose="020E0502060401010101" pitchFamily="34" charset="-79"/>
              </a:rPr>
              <a:t>יתרון המס </a:t>
            </a:r>
            <a:r>
              <a:rPr lang="he-IL" sz="2800" dirty="0">
                <a:latin typeface="David" panose="020E0502060401010101" pitchFamily="34" charset="-79"/>
                <a:cs typeface="David" panose="020E0502060401010101" pitchFamily="34" charset="-79"/>
              </a:rPr>
              <a:t>הנובע ממנה עולה על </a:t>
            </a:r>
            <a:r>
              <a:rPr lang="he-IL" sz="2800" b="1" dirty="0">
                <a:solidFill>
                  <a:srgbClr val="FF0000"/>
                </a:solidFill>
                <a:latin typeface="David" panose="020E0502060401010101" pitchFamily="34" charset="-79"/>
                <a:cs typeface="David" panose="020E0502060401010101" pitchFamily="34" charset="-79"/>
              </a:rPr>
              <a:t>5 מיליון ₪</a:t>
            </a:r>
            <a:r>
              <a:rPr lang="he-IL" sz="2800" b="1" dirty="0">
                <a:solidFill>
                  <a:srgbClr val="00B050"/>
                </a:solidFill>
                <a:latin typeface="David" panose="020E0502060401010101" pitchFamily="34" charset="-79"/>
                <a:cs typeface="David" panose="020E0502060401010101" pitchFamily="34" charset="-79"/>
              </a:rPr>
              <a:t> </a:t>
            </a:r>
            <a:r>
              <a:rPr lang="he-IL" sz="2800" u="sng" dirty="0">
                <a:latin typeface="David" panose="020E0502060401010101" pitchFamily="34" charset="-79"/>
                <a:cs typeface="David" panose="020E0502060401010101" pitchFamily="34" charset="-79"/>
              </a:rPr>
              <a:t>באותה שנת מס </a:t>
            </a:r>
            <a:r>
              <a:rPr lang="he-IL" sz="2800" dirty="0">
                <a:latin typeface="David" panose="020E0502060401010101" pitchFamily="34" charset="-79"/>
                <a:cs typeface="David" panose="020E0502060401010101" pitchFamily="34" charset="-79"/>
              </a:rPr>
              <a:t>או על </a:t>
            </a:r>
            <a:r>
              <a:rPr lang="he-IL" sz="2800" b="1" dirty="0">
                <a:solidFill>
                  <a:srgbClr val="FF0000"/>
                </a:solidFill>
                <a:latin typeface="David" panose="020E0502060401010101" pitchFamily="34" charset="-79"/>
                <a:cs typeface="David" panose="020E0502060401010101" pitchFamily="34" charset="-79"/>
              </a:rPr>
              <a:t>10 מיליון ₪</a:t>
            </a:r>
            <a:r>
              <a:rPr lang="he-IL" sz="2800" b="1" dirty="0">
                <a:solidFill>
                  <a:srgbClr val="00B050"/>
                </a:solidFill>
                <a:latin typeface="David" panose="020E0502060401010101" pitchFamily="34" charset="-79"/>
                <a:cs typeface="David" panose="020E0502060401010101" pitchFamily="34" charset="-79"/>
              </a:rPr>
              <a:t> </a:t>
            </a:r>
            <a:r>
              <a:rPr lang="he-IL" sz="2800" u="sng" dirty="0">
                <a:latin typeface="David" panose="020E0502060401010101" pitchFamily="34" charset="-79"/>
                <a:cs typeface="David" panose="020E0502060401010101" pitchFamily="34" charset="-79"/>
              </a:rPr>
              <a:t>במהלך ארבע שנות מס </a:t>
            </a:r>
            <a:r>
              <a:rPr lang="he-IL" sz="2800" dirty="0">
                <a:latin typeface="David" panose="020E0502060401010101" pitchFamily="34" charset="-79"/>
                <a:cs typeface="David" panose="020E0502060401010101" pitchFamily="34" charset="-79"/>
              </a:rPr>
              <a:t>לכל היותר. </a:t>
            </a:r>
          </a:p>
          <a:p>
            <a:pPr marL="65087" indent="0" algn="just">
              <a:buNone/>
            </a:pPr>
            <a:endParaRPr lang="he-IL" sz="2800" dirty="0">
              <a:latin typeface="David" panose="020E0502060401010101" pitchFamily="34" charset="-79"/>
              <a:cs typeface="David" panose="020E0502060401010101" pitchFamily="34" charset="-79"/>
            </a:endParaRPr>
          </a:p>
          <a:p>
            <a:pPr marL="65087" indent="0" algn="just">
              <a:buNone/>
            </a:pPr>
            <a:r>
              <a:rPr lang="he-IL" sz="2000" dirty="0">
                <a:latin typeface="David" panose="020E0502060401010101" pitchFamily="34" charset="-79"/>
                <a:cs typeface="David" panose="020E0502060401010101" pitchFamily="34" charset="-79"/>
              </a:rPr>
              <a:t>** החל מ-2018, לא יפורסמו יותר מ-50 עמדות (ניתן באישור ועדת הכספים).</a:t>
            </a:r>
          </a:p>
          <a:p>
            <a:pPr marL="65087" indent="0" algn="just">
              <a:buNone/>
            </a:pPr>
            <a:r>
              <a:rPr lang="he-IL" sz="2000" dirty="0">
                <a:latin typeface="David" panose="020E0502060401010101" pitchFamily="34" charset="-79"/>
                <a:cs typeface="David" panose="020E0502060401010101" pitchFamily="34" charset="-79"/>
              </a:rPr>
              <a:t>** העמדות יפורסמו באתר רשות המיסים. </a:t>
            </a:r>
          </a:p>
        </p:txBody>
      </p:sp>
      <p:sp>
        <p:nvSpPr>
          <p:cNvPr id="4" name="מציין מיקום של כותרת תחתונה 3"/>
          <p:cNvSpPr>
            <a:spLocks noGrp="1"/>
          </p:cNvSpPr>
          <p:nvPr>
            <p:ph type="ftr" sz="quarter" idx="11"/>
          </p:nvPr>
        </p:nvSpPr>
        <p:spPr/>
        <p:txBody>
          <a:bodyPr/>
          <a:lstStyle/>
          <a:p>
            <a:pPr>
              <a:defRPr/>
            </a:pPr>
            <a:endParaRPr lang="he-IL"/>
          </a:p>
        </p:txBody>
      </p:sp>
      <p:sp>
        <p:nvSpPr>
          <p:cNvPr id="5" name="מציין מיקום של מספר שקופית 4"/>
          <p:cNvSpPr>
            <a:spLocks noGrp="1"/>
          </p:cNvSpPr>
          <p:nvPr>
            <p:ph type="sldNum" sz="quarter" idx="12"/>
          </p:nvPr>
        </p:nvSpPr>
        <p:spPr/>
        <p:txBody>
          <a:bodyPr/>
          <a:lstStyle/>
          <a:p>
            <a:pPr>
              <a:defRPr/>
            </a:pPr>
            <a:fld id="{0DF4A165-E976-4B75-8F58-B686539DD370}" type="slidenum">
              <a:rPr lang="he-IL" smtClean="0"/>
              <a:pPr>
                <a:defRPr/>
              </a:pPr>
              <a:t>37</a:t>
            </a:fld>
            <a:endParaRPr lang="he-IL"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145" y="4155926"/>
            <a:ext cx="1910623" cy="915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3732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0308"/>
            <a:ext cx="8229600" cy="1049274"/>
          </a:xfrm>
        </p:spPr>
        <p:txBody>
          <a:bodyPr>
            <a:normAutofit/>
          </a:bodyPr>
          <a:lstStyle/>
          <a:p>
            <a:pPr marL="484632" indent="0" algn="ctr" eaLnBrk="1" fontAlgn="auto" hangingPunct="1">
              <a:spcAft>
                <a:spcPts val="0"/>
              </a:spcAft>
              <a:defRPr/>
            </a:pPr>
            <a:r>
              <a:rPr lang="he-IL" sz="4000" b="1" u="sng" dirty="0">
                <a:solidFill>
                  <a:srgbClr val="00B0F0"/>
                </a:solidFill>
                <a:effectLst/>
              </a:rPr>
              <a:t>הסנקציה באי דיווח – 131ה(ה)</a:t>
            </a:r>
          </a:p>
        </p:txBody>
      </p:sp>
      <p:sp>
        <p:nvSpPr>
          <p:cNvPr id="3" name="מציין מיקום תוכן 2"/>
          <p:cNvSpPr>
            <a:spLocks noGrp="1"/>
          </p:cNvSpPr>
          <p:nvPr>
            <p:ph idx="1"/>
          </p:nvPr>
        </p:nvSpPr>
        <p:spPr>
          <a:xfrm>
            <a:off x="457200" y="987574"/>
            <a:ext cx="8291264" cy="3528392"/>
          </a:xfrm>
        </p:spPr>
        <p:txBody>
          <a:bodyPr/>
          <a:lstStyle/>
          <a:p>
            <a:pPr marL="444500" indent="-84138" algn="just">
              <a:buNone/>
            </a:pPr>
            <a:r>
              <a:rPr lang="he-IL" sz="3200" b="1" i="1" u="sng" dirty="0">
                <a:solidFill>
                  <a:srgbClr val="FF0000"/>
                </a:solidFill>
                <a:latin typeface="David" panose="020E0502060401010101" pitchFamily="34" charset="-79"/>
                <a:cs typeface="David" panose="020E0502060401010101" pitchFamily="34" charset="-79"/>
              </a:rPr>
              <a:t>סעיף 131ה(ה)</a:t>
            </a:r>
            <a:r>
              <a:rPr lang="he-IL" sz="3200" b="1" i="1" dirty="0">
                <a:solidFill>
                  <a:srgbClr val="FF0000"/>
                </a:solidFill>
                <a:latin typeface="David" panose="020E0502060401010101" pitchFamily="34" charset="-79"/>
                <a:cs typeface="David" panose="020E0502060401010101" pitchFamily="34" charset="-79"/>
              </a:rPr>
              <a:t>:</a:t>
            </a:r>
            <a:endParaRPr lang="he-IL" sz="3200" b="1" i="1" u="sng" dirty="0">
              <a:solidFill>
                <a:srgbClr val="FF0000"/>
              </a:solidFill>
              <a:latin typeface="David" panose="020E0502060401010101" pitchFamily="34" charset="-79"/>
              <a:cs typeface="David" panose="020E0502060401010101" pitchFamily="34" charset="-79"/>
            </a:endParaRPr>
          </a:p>
          <a:p>
            <a:pPr marL="444500" indent="-84138" algn="just">
              <a:buNone/>
            </a:pPr>
            <a:r>
              <a:rPr lang="he-IL" sz="3200" i="1" dirty="0">
                <a:solidFill>
                  <a:srgbClr val="00B050"/>
                </a:solidFill>
                <a:latin typeface="David" panose="020E0502060401010101" pitchFamily="34" charset="-79"/>
                <a:cs typeface="David" panose="020E0502060401010101" pitchFamily="34" charset="-79"/>
              </a:rPr>
              <a:t>"אדם שלא דיווח במועד ובאופן כאמור בסעיף קטן (ג) או (ד), יראו אותו </a:t>
            </a:r>
            <a:r>
              <a:rPr lang="he-IL" sz="3200" b="1" i="1" u="sng" dirty="0">
                <a:solidFill>
                  <a:srgbClr val="00B050"/>
                </a:solidFill>
                <a:latin typeface="David" panose="020E0502060401010101" pitchFamily="34" charset="-79"/>
                <a:cs typeface="David" panose="020E0502060401010101" pitchFamily="34" charset="-79"/>
              </a:rPr>
              <a:t>כאילו לא הגיש את הדוח </a:t>
            </a:r>
            <a:r>
              <a:rPr lang="he-IL" sz="3200" i="1" dirty="0">
                <a:solidFill>
                  <a:srgbClr val="00B050"/>
                </a:solidFill>
                <a:latin typeface="David" panose="020E0502060401010101" pitchFamily="34" charset="-79"/>
                <a:cs typeface="David" panose="020E0502060401010101" pitchFamily="34" charset="-79"/>
              </a:rPr>
              <a:t>לפי סעיף 131 או 166, לפי העניין". </a:t>
            </a:r>
          </a:p>
        </p:txBody>
      </p:sp>
      <p:sp>
        <p:nvSpPr>
          <p:cNvPr id="4" name="מציין מיקום של כותרת תחתונה 3"/>
          <p:cNvSpPr>
            <a:spLocks noGrp="1"/>
          </p:cNvSpPr>
          <p:nvPr>
            <p:ph type="ftr" sz="quarter" idx="11"/>
          </p:nvPr>
        </p:nvSpPr>
        <p:spPr/>
        <p:txBody>
          <a:bodyPr/>
          <a:lstStyle/>
          <a:p>
            <a:pPr>
              <a:defRPr/>
            </a:pPr>
            <a:endParaRPr lang="he-IL"/>
          </a:p>
        </p:txBody>
      </p:sp>
      <p:sp>
        <p:nvSpPr>
          <p:cNvPr id="5" name="מציין מיקום של מספר שקופית 4"/>
          <p:cNvSpPr>
            <a:spLocks noGrp="1"/>
          </p:cNvSpPr>
          <p:nvPr>
            <p:ph type="sldNum" sz="quarter" idx="12"/>
          </p:nvPr>
        </p:nvSpPr>
        <p:spPr/>
        <p:txBody>
          <a:bodyPr/>
          <a:lstStyle/>
          <a:p>
            <a:pPr>
              <a:defRPr/>
            </a:pPr>
            <a:fld id="{0DF4A165-E976-4B75-8F58-B686539DD370}" type="slidenum">
              <a:rPr lang="he-IL" smtClean="0"/>
              <a:pPr>
                <a:defRPr/>
              </a:pPr>
              <a:t>38</a:t>
            </a:fld>
            <a:endParaRPr lang="he-IL"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145" y="4155926"/>
            <a:ext cx="1910623" cy="915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8679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39</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683568" y="1528792"/>
            <a:ext cx="7920880" cy="233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6600" b="1" u="sng" dirty="0">
                <a:solidFill>
                  <a:srgbClr val="FF0000"/>
                </a:solidFill>
                <a:latin typeface="David" pitchFamily="34" charset="-79"/>
                <a:cs typeface="David" pitchFamily="34" charset="-79"/>
              </a:rPr>
              <a:t>תכנון מס חייב בדיווח</a:t>
            </a:r>
          </a:p>
          <a:p>
            <a:pPr algn="ctr" eaLnBrk="1" hangingPunct="1"/>
            <a:endParaRPr lang="he-IL" sz="8000" b="1" dirty="0">
              <a:solidFill>
                <a:srgbClr val="00B05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spTree>
    <p:extLst>
      <p:ext uri="{BB962C8B-B14F-4D97-AF65-F5344CB8AC3E}">
        <p14:creationId xmlns:p14="http://schemas.microsoft.com/office/powerpoint/2010/main" val="63970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u="sng" dirty="0">
                <a:solidFill>
                  <a:srgbClr val="00B050"/>
                </a:solidFill>
                <a:latin typeface="David" panose="020E0502060401010101" pitchFamily="34" charset="-79"/>
                <a:cs typeface="David" panose="020E0502060401010101" pitchFamily="34" charset="-79"/>
              </a:rPr>
              <a:t>תזכיר חוק ההתייעלות הכלכלית 2023 – הקצאת מספרי חשבוניות</a:t>
            </a:r>
          </a:p>
          <a:p>
            <a:pPr marL="65087" indent="0" algn="just">
              <a:buNone/>
            </a:pPr>
            <a:r>
              <a:rPr lang="he-IL" sz="2400" b="1" u="sng" dirty="0">
                <a:solidFill>
                  <a:srgbClr val="FF0000"/>
                </a:solidFill>
                <a:latin typeface="David" panose="020E0502060401010101" pitchFamily="34" charset="-79"/>
                <a:cs typeface="David" panose="020E0502060401010101" pitchFamily="34" charset="-79"/>
              </a:rPr>
              <a:t>מטרת החוק</a:t>
            </a:r>
          </a:p>
          <a:p>
            <a:pPr marL="355600" indent="-87313" algn="just">
              <a:buNone/>
            </a:pPr>
            <a:r>
              <a:rPr lang="he-IL" sz="2400" dirty="0">
                <a:latin typeface="David" panose="020E0502060401010101" pitchFamily="34" charset="-79"/>
                <a:cs typeface="David" panose="020E0502060401010101" pitchFamily="34" charset="-79"/>
              </a:rPr>
              <a:t>"בישראל קיימת בשנים האחרונות תופעה רחבת היקף של הפצת חשבוניות מס אשר הוצאו שלא כדין. תופעה זו גורמת נזק של מיליארדי שקלים בשנה לאוצר המדינה. על מנת לצמצם את התופעה ולסכל מראש הוצאה של חשבוניות מס שלא כדין, מוצע לבצע תיקונים בחוק מע"מ אשר יאפשרו הפעלת מערך בקרה על חשבוניות מס שערכן מעל 5,000 ₪ באמצעות הקצאת מספרי אישור לחשבוניות מקוונות בשלב הוצאת החשבוניות"</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4</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85067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תכנון מס החייב בדיווח</a:t>
            </a:r>
          </a:p>
        </p:txBody>
      </p:sp>
      <p:sp>
        <p:nvSpPr>
          <p:cNvPr id="3" name="מציין מיקום תוכן 2"/>
          <p:cNvSpPr>
            <a:spLocks noGrp="1"/>
          </p:cNvSpPr>
          <p:nvPr>
            <p:ph idx="1"/>
          </p:nvPr>
        </p:nvSpPr>
        <p:spPr>
          <a:xfrm>
            <a:off x="539552" y="987574"/>
            <a:ext cx="8064896" cy="3096369"/>
          </a:xfrm>
        </p:spPr>
        <p:txBody>
          <a:bodyPr>
            <a:noAutofit/>
          </a:bodyPr>
          <a:lstStyle/>
          <a:p>
            <a:pPr marL="0" indent="174625" eaLnBrk="1" hangingPunct="1">
              <a:buSzPct val="85000"/>
              <a:buNone/>
              <a:defRPr/>
            </a:pPr>
            <a:r>
              <a:rPr lang="he-IL" altLang="he-IL" sz="2200" b="1" u="sng" dirty="0">
                <a:solidFill>
                  <a:srgbClr val="FF0000"/>
                </a:solidFill>
                <a:latin typeface="David" panose="020E0502060401010101" pitchFamily="34" charset="-79"/>
                <a:cs typeface="David" panose="020E0502060401010101" pitchFamily="34" charset="-79"/>
              </a:rPr>
              <a:t>חובת דיווח על תכנון המס </a:t>
            </a:r>
          </a:p>
          <a:p>
            <a:pPr marL="533400" indent="-358775" eaLnBrk="1" hangingPunct="1">
              <a:buSzPct val="85000"/>
              <a:buFont typeface="Wingdings" pitchFamily="2" charset="2"/>
              <a:buNone/>
              <a:defRPr/>
            </a:pPr>
            <a:r>
              <a:rPr lang="he-IL" altLang="he-IL" sz="2200" b="1" u="sng" dirty="0">
                <a:effectLst>
                  <a:outerShdw blurRad="38100" dist="38100" dir="2700000" algn="tl">
                    <a:srgbClr val="C0C0C0"/>
                  </a:outerShdw>
                </a:effectLst>
                <a:latin typeface="David" panose="020E0502060401010101" pitchFamily="34" charset="-79"/>
                <a:cs typeface="David" panose="020E0502060401010101" pitchFamily="34" charset="-79"/>
              </a:rPr>
              <a:t>סעיף 131(א)(5ד)</a:t>
            </a:r>
            <a:r>
              <a:rPr lang="he-IL" altLang="he-IL" sz="2200" b="1" dirty="0">
                <a:effectLst>
                  <a:outerShdw blurRad="38100" dist="38100" dir="2700000" algn="tl">
                    <a:srgbClr val="C0C0C0"/>
                  </a:outerShdw>
                </a:effectLst>
                <a:latin typeface="David" panose="020E0502060401010101" pitchFamily="34" charset="-79"/>
                <a:cs typeface="David" panose="020E0502060401010101" pitchFamily="34" charset="-79"/>
              </a:rPr>
              <a:t> קובע כי: </a:t>
            </a:r>
          </a:p>
          <a:p>
            <a:pPr marL="533400" indent="-533400" algn="just" eaLnBrk="1" hangingPunct="1">
              <a:buSzPct val="85000"/>
              <a:buFont typeface="Wingdings" pitchFamily="2" charset="2"/>
              <a:buNone/>
              <a:defRPr/>
            </a:pPr>
            <a:r>
              <a:rPr lang="he-IL" altLang="he-IL" sz="2200" dirty="0">
                <a:effectLst>
                  <a:outerShdw blurRad="38100" dist="38100" dir="2700000" algn="tl">
                    <a:srgbClr val="C0C0C0"/>
                  </a:outerShdw>
                </a:effectLst>
                <a:latin typeface="David" panose="020E0502060401010101" pitchFamily="34" charset="-79"/>
                <a:cs typeface="David" panose="020E0502060401010101" pitchFamily="34" charset="-79"/>
              </a:rPr>
              <a:t>	</a:t>
            </a:r>
            <a:r>
              <a:rPr lang="he-IL" altLang="he-IL" sz="2200" b="1" dirty="0">
                <a:solidFill>
                  <a:srgbClr val="00B050"/>
                </a:solidFill>
                <a:latin typeface="David" panose="020E0502060401010101" pitchFamily="34" charset="-79"/>
                <a:cs typeface="David" panose="020E0502060401010101" pitchFamily="34" charset="-79"/>
              </a:rPr>
              <a:t>"אדם שעשה פעולה שנקבעה לפי סעיף 131(ז) כתכנון מס החייב בדיווח" - יהיה חייב לדווח עליו בדוח שנתי".</a:t>
            </a:r>
            <a:endParaRPr lang="en-US" altLang="he-IL" sz="2200" b="1" dirty="0">
              <a:solidFill>
                <a:srgbClr val="00B050"/>
              </a:solidFill>
              <a:latin typeface="David" panose="020E0502060401010101" pitchFamily="34" charset="-79"/>
              <a:cs typeface="David" panose="020E0502060401010101" pitchFamily="34" charset="-79"/>
            </a:endParaRPr>
          </a:p>
          <a:p>
            <a:pPr marL="355600" indent="-177800" algn="just">
              <a:lnSpc>
                <a:spcPct val="80000"/>
              </a:lnSpc>
              <a:buFont typeface="Wingdings" pitchFamily="2" charset="2"/>
              <a:buNone/>
            </a:pPr>
            <a:endParaRPr lang="he-IL" altLang="he-IL" sz="1400" kern="0" dirty="0">
              <a:solidFill>
                <a:srgbClr val="000000"/>
              </a:solidFill>
              <a:latin typeface="David" panose="020E0502060401010101" pitchFamily="34" charset="-79"/>
              <a:cs typeface="David" panose="020E0502060401010101" pitchFamily="34" charset="-79"/>
            </a:endParaRPr>
          </a:p>
          <a:p>
            <a:pPr marL="533400" indent="-358775" eaLnBrk="1" hangingPunct="1">
              <a:buSzPct val="85000"/>
              <a:buFont typeface="Wingdings" pitchFamily="2" charset="2"/>
              <a:buNone/>
              <a:defRPr/>
            </a:pPr>
            <a:r>
              <a:rPr lang="he-IL" altLang="he-IL" sz="2200" b="1" u="sng" dirty="0">
                <a:effectLst>
                  <a:outerShdw blurRad="38100" dist="38100" dir="2700000" algn="tl">
                    <a:srgbClr val="C0C0C0"/>
                  </a:outerShdw>
                </a:effectLst>
                <a:latin typeface="David" panose="020E0502060401010101" pitchFamily="34" charset="-79"/>
                <a:cs typeface="David" panose="020E0502060401010101" pitchFamily="34" charset="-79"/>
              </a:rPr>
              <a:t>סעיף 131(א)(ב1)</a:t>
            </a:r>
            <a:r>
              <a:rPr lang="he-IL" altLang="he-IL" sz="2200" b="1" dirty="0">
                <a:effectLst>
                  <a:outerShdw blurRad="38100" dist="38100" dir="2700000" algn="tl">
                    <a:srgbClr val="C0C0C0"/>
                  </a:outerShdw>
                </a:effectLst>
                <a:latin typeface="David" panose="020E0502060401010101" pitchFamily="34" charset="-79"/>
                <a:cs typeface="David" panose="020E0502060401010101" pitchFamily="34" charset="-79"/>
              </a:rPr>
              <a:t> קובע כי: </a:t>
            </a:r>
          </a:p>
          <a:p>
            <a:pPr marL="533400" indent="-533400" algn="just" eaLnBrk="1" hangingPunct="1">
              <a:buSzPct val="85000"/>
              <a:buFont typeface="Wingdings" pitchFamily="2" charset="2"/>
              <a:buNone/>
              <a:defRPr/>
            </a:pPr>
            <a:r>
              <a:rPr lang="he-IL" altLang="he-IL" sz="2200" dirty="0">
                <a:effectLst>
                  <a:outerShdw blurRad="38100" dist="38100" dir="2700000" algn="tl">
                    <a:srgbClr val="C0C0C0"/>
                  </a:outerShdw>
                </a:effectLst>
                <a:latin typeface="David" panose="020E0502060401010101" pitchFamily="34" charset="-79"/>
                <a:cs typeface="David" panose="020E0502060401010101" pitchFamily="34" charset="-79"/>
              </a:rPr>
              <a:t>	</a:t>
            </a:r>
            <a:r>
              <a:rPr lang="he-IL" altLang="he-IL" sz="2200" b="1" dirty="0">
                <a:solidFill>
                  <a:srgbClr val="00B050"/>
                </a:solidFill>
                <a:latin typeface="David" panose="020E0502060401010101" pitchFamily="34" charset="-79"/>
                <a:cs typeface="David" panose="020E0502060401010101" pitchFamily="34" charset="-79"/>
              </a:rPr>
              <a:t>"הדוח יפרט כל פעולה שנקבעה לפי סעיף (ז) כפעולה החייבת בדיווח".</a:t>
            </a:r>
            <a:endParaRPr lang="en-US" altLang="he-IL" sz="2200" b="1" dirty="0">
              <a:solidFill>
                <a:srgbClr val="00B050"/>
              </a:solidFill>
              <a:latin typeface="David" panose="020E0502060401010101" pitchFamily="34" charset="-79"/>
              <a:cs typeface="David" panose="020E0502060401010101" pitchFamily="34" charset="-79"/>
            </a:endParaRPr>
          </a:p>
          <a:p>
            <a:pPr marL="355600" indent="-177800" algn="just">
              <a:lnSpc>
                <a:spcPct val="80000"/>
              </a:lnSpc>
              <a:buFont typeface="Wingdings" pitchFamily="2" charset="2"/>
              <a:buNone/>
            </a:pPr>
            <a:endParaRPr lang="en-US" altLang="he-IL" sz="2000" kern="0" dirty="0">
              <a:solidFill>
                <a:srgbClr val="000000"/>
              </a:solidFill>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solidFill>
                  <a:prstClr val="black"/>
                </a:solidFill>
                <a:cs typeface="Gisha" pitchFamily="34" charset="-79"/>
              </a:rPr>
              <a:pPr eaLnBrk="1" fontAlgn="base" hangingPunct="1">
                <a:spcBef>
                  <a:spcPct val="0"/>
                </a:spcBef>
                <a:spcAft>
                  <a:spcPct val="0"/>
                </a:spcAft>
              </a:pPr>
              <a:t>40</a:t>
            </a:fld>
            <a:endParaRPr lang="he-IL">
              <a:solidFill>
                <a:prstClr val="black"/>
              </a:solidFil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solidFill>
                <a:prstClr val="black"/>
              </a:solidFill>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4299942"/>
            <a:ext cx="1620000" cy="776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0194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תכנון מס החייב בדיווח</a:t>
            </a:r>
          </a:p>
        </p:txBody>
      </p:sp>
      <p:sp>
        <p:nvSpPr>
          <p:cNvPr id="3" name="מציין מיקום תוכן 2"/>
          <p:cNvSpPr>
            <a:spLocks noGrp="1"/>
          </p:cNvSpPr>
          <p:nvPr>
            <p:ph idx="1"/>
          </p:nvPr>
        </p:nvSpPr>
        <p:spPr>
          <a:xfrm>
            <a:off x="539552" y="771550"/>
            <a:ext cx="8064896" cy="3096369"/>
          </a:xfrm>
        </p:spPr>
        <p:txBody>
          <a:bodyPr>
            <a:noAutofit/>
          </a:bodyPr>
          <a:lstStyle/>
          <a:p>
            <a:pPr marL="0" indent="174625" eaLnBrk="1" hangingPunct="1">
              <a:buSzPct val="85000"/>
              <a:buNone/>
              <a:defRPr/>
            </a:pPr>
            <a:r>
              <a:rPr lang="he-IL" altLang="he-IL" sz="2000" b="1" u="sng" dirty="0">
                <a:solidFill>
                  <a:srgbClr val="FF0000"/>
                </a:solidFill>
                <a:latin typeface="David" panose="020E0502060401010101" pitchFamily="34" charset="-79"/>
                <a:cs typeface="David" panose="020E0502060401010101" pitchFamily="34" charset="-79"/>
              </a:rPr>
              <a:t>קביעת פעולות החייבות בדיווח </a:t>
            </a:r>
          </a:p>
          <a:p>
            <a:pPr marL="533400" indent="-358775" algn="just" eaLnBrk="1" hangingPunct="1">
              <a:buFont typeface="Wingdings" pitchFamily="2" charset="2"/>
              <a:buNone/>
              <a:defRPr/>
            </a:pPr>
            <a:r>
              <a:rPr lang="he-IL" altLang="he-IL" sz="2000" b="1" u="sng" dirty="0">
                <a:latin typeface="David" panose="020E0502060401010101" pitchFamily="34" charset="-79"/>
                <a:cs typeface="David" panose="020E0502060401010101" pitchFamily="34" charset="-79"/>
              </a:rPr>
              <a:t>סעיף 131(ז)</a:t>
            </a:r>
            <a:r>
              <a:rPr lang="he-IL" altLang="he-IL" sz="2000" b="1" dirty="0">
                <a:latin typeface="David" panose="020E0502060401010101" pitchFamily="34" charset="-79"/>
                <a:cs typeface="David" panose="020E0502060401010101" pitchFamily="34" charset="-79"/>
              </a:rPr>
              <a:t> קובע כי:</a:t>
            </a:r>
          </a:p>
          <a:p>
            <a:pPr marL="533400" indent="-533400" algn="just" eaLnBrk="1" hangingPunct="1">
              <a:buFont typeface="Wingdings" pitchFamily="2" charset="2"/>
              <a:buNone/>
              <a:defRPr/>
            </a:pPr>
            <a:r>
              <a:rPr lang="he-IL" altLang="he-IL" sz="2000" dirty="0">
                <a:latin typeface="David" panose="020E0502060401010101" pitchFamily="34" charset="-79"/>
                <a:cs typeface="David" panose="020E0502060401010101" pitchFamily="34" charset="-79"/>
              </a:rPr>
              <a:t>	</a:t>
            </a:r>
            <a:r>
              <a:rPr lang="he-IL" altLang="he-IL" sz="2000" b="1" dirty="0">
                <a:solidFill>
                  <a:srgbClr val="00B050"/>
                </a:solidFill>
                <a:latin typeface="David" panose="020E0502060401010101" pitchFamily="34" charset="-79"/>
                <a:cs typeface="David" panose="020E0502060401010101" pitchFamily="34" charset="-79"/>
              </a:rPr>
              <a:t>"שר האוצר, באישור ועדת הכספים של הכנסת, רשאי לקבוע פעולות שהן תכנון מס החייב בדיווח, אופן הדיווח והיקפו; בסעיף קטן זה, "פעולה" - לרבות עסקה ומכירה ולרבות אם חלות לגביהן הוראות חוק מיסוי מקרקעין"</a:t>
            </a:r>
          </a:p>
          <a:p>
            <a:pPr marL="0" indent="174625" eaLnBrk="1" hangingPunct="1">
              <a:buSzPct val="85000"/>
              <a:buNone/>
              <a:defRPr/>
            </a:pPr>
            <a:r>
              <a:rPr lang="he-IL" altLang="he-IL" sz="2000" b="1" u="sng" dirty="0">
                <a:solidFill>
                  <a:srgbClr val="FF0000"/>
                </a:solidFill>
                <a:latin typeface="David" panose="020E0502060401010101" pitchFamily="34" charset="-79"/>
                <a:cs typeface="David" panose="020E0502060401010101" pitchFamily="34" charset="-79"/>
              </a:rPr>
              <a:t>סנקציה פלילית</a:t>
            </a:r>
          </a:p>
          <a:p>
            <a:pPr marL="533400" indent="-358775" algn="just" eaLnBrk="1" hangingPunct="1">
              <a:buFont typeface="Wingdings" pitchFamily="2" charset="2"/>
              <a:buNone/>
              <a:defRPr/>
            </a:pPr>
            <a:r>
              <a:rPr lang="he-IL" altLang="he-IL" sz="2000" b="1" u="sng" dirty="0">
                <a:latin typeface="David" panose="020E0502060401010101" pitchFamily="34" charset="-79"/>
                <a:cs typeface="David" panose="020E0502060401010101" pitchFamily="34" charset="-79"/>
              </a:rPr>
              <a:t>סעיף 216(8)</a:t>
            </a:r>
            <a:r>
              <a:rPr lang="he-IL" altLang="he-IL" sz="2000" b="1" dirty="0">
                <a:latin typeface="David" panose="020E0502060401010101" pitchFamily="34" charset="-79"/>
                <a:cs typeface="David" panose="020E0502060401010101" pitchFamily="34" charset="-79"/>
              </a:rPr>
              <a:t> קובע כי:</a:t>
            </a:r>
          </a:p>
          <a:p>
            <a:pPr marL="533400" indent="-533400" algn="just" eaLnBrk="1" hangingPunct="1">
              <a:buFont typeface="Wingdings" pitchFamily="2" charset="2"/>
              <a:buNone/>
              <a:defRPr/>
            </a:pPr>
            <a:r>
              <a:rPr lang="he-IL" altLang="he-IL" sz="2000" dirty="0">
                <a:latin typeface="David" panose="020E0502060401010101" pitchFamily="34" charset="-79"/>
                <a:cs typeface="David" panose="020E0502060401010101" pitchFamily="34" charset="-79"/>
              </a:rPr>
              <a:t>	</a:t>
            </a:r>
            <a:r>
              <a:rPr lang="he-IL" altLang="he-IL" sz="2000" b="1" dirty="0">
                <a:solidFill>
                  <a:srgbClr val="00B050"/>
                </a:solidFill>
                <a:latin typeface="David" panose="020E0502060401010101" pitchFamily="34" charset="-79"/>
                <a:cs typeface="David" panose="020E0502060401010101" pitchFamily="34" charset="-79"/>
              </a:rPr>
              <a:t>"אדם אשר בלי סיבה מספקת עבר אחת העבירות המנויות להלן, </a:t>
            </a:r>
            <a:r>
              <a:rPr lang="he-IL" altLang="he-IL" sz="2400" b="1" dirty="0">
                <a:solidFill>
                  <a:srgbClr val="00B050"/>
                </a:solidFill>
                <a:latin typeface="David" panose="020E0502060401010101" pitchFamily="34" charset="-79"/>
                <a:cs typeface="David" panose="020E0502060401010101" pitchFamily="34" charset="-79"/>
              </a:rPr>
              <a:t>דינו מאסר שנה</a:t>
            </a:r>
            <a:r>
              <a:rPr lang="he-IL" altLang="he-IL" sz="2000" b="1" dirty="0">
                <a:solidFill>
                  <a:srgbClr val="00B050"/>
                </a:solidFill>
                <a:latin typeface="David" panose="020E0502060401010101" pitchFamily="34" charset="-79"/>
                <a:cs typeface="David" panose="020E0502060401010101" pitchFamily="34" charset="-79"/>
              </a:rPr>
              <a:t>...</a:t>
            </a:r>
          </a:p>
          <a:p>
            <a:pPr marL="533400" indent="-533400" algn="just" eaLnBrk="1" hangingPunct="1">
              <a:buFont typeface="Wingdings" pitchFamily="2" charset="2"/>
              <a:buNone/>
              <a:defRPr/>
            </a:pPr>
            <a:r>
              <a:rPr lang="he-IL" altLang="he-IL" sz="2000" b="1" kern="0" dirty="0">
                <a:solidFill>
                  <a:srgbClr val="00B050"/>
                </a:solidFill>
                <a:latin typeface="David" panose="020E0502060401010101" pitchFamily="34" charset="-79"/>
                <a:cs typeface="David" panose="020E0502060401010101" pitchFamily="34" charset="-79"/>
              </a:rPr>
              <a:t>	(8) לא דיווח בדוח על פעולה שהיא פעולה החייבת בדיווח כאמור בסעיף 131(ז), בניגוד להוראות סעיף 131(א)(5ד) או (ב1) או (ז)</a:t>
            </a:r>
            <a:endParaRPr lang="en-US" altLang="he-IL" sz="2000" kern="0" dirty="0">
              <a:solidFill>
                <a:srgbClr val="000000"/>
              </a:solidFill>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solidFill>
                  <a:prstClr val="black"/>
                </a:solidFill>
                <a:cs typeface="Gisha" pitchFamily="34" charset="-79"/>
              </a:rPr>
              <a:pPr eaLnBrk="1" fontAlgn="base" hangingPunct="1">
                <a:spcBef>
                  <a:spcPct val="0"/>
                </a:spcBef>
                <a:spcAft>
                  <a:spcPct val="0"/>
                </a:spcAft>
              </a:pPr>
              <a:t>41</a:t>
            </a:fld>
            <a:endParaRPr lang="he-IL">
              <a:solidFill>
                <a:prstClr val="black"/>
              </a:solidFil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solidFill>
                <a:prstClr val="black"/>
              </a:solidFill>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4351615"/>
            <a:ext cx="1512168" cy="724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5857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42</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467544" y="1384776"/>
            <a:ext cx="8403841"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6600" b="1" u="sng" dirty="0">
                <a:solidFill>
                  <a:srgbClr val="FF0000"/>
                </a:solidFill>
                <a:latin typeface="David" pitchFamily="34" charset="-79"/>
                <a:cs typeface="David" pitchFamily="34" charset="-79"/>
              </a:rPr>
              <a:t>סעיף 131ד - דיווח בגין חוות דעת</a:t>
            </a:r>
          </a:p>
          <a:p>
            <a:pPr algn="ctr" eaLnBrk="1" hangingPunct="1"/>
            <a:endParaRPr lang="he-IL" sz="8000" b="1" dirty="0">
              <a:solidFill>
                <a:srgbClr val="00B05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spTree>
    <p:extLst>
      <p:ext uri="{BB962C8B-B14F-4D97-AF65-F5344CB8AC3E}">
        <p14:creationId xmlns:p14="http://schemas.microsoft.com/office/powerpoint/2010/main" val="31846916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0308"/>
            <a:ext cx="8229600" cy="1049274"/>
          </a:xfrm>
        </p:spPr>
        <p:txBody>
          <a:bodyPr>
            <a:noAutofit/>
          </a:bodyPr>
          <a:lstStyle/>
          <a:p>
            <a:pPr marL="484632" indent="0" algn="ctr" eaLnBrk="1" fontAlgn="auto" hangingPunct="1">
              <a:spcAft>
                <a:spcPts val="0"/>
              </a:spcAft>
              <a:defRPr/>
            </a:pPr>
            <a:r>
              <a:rPr lang="he-IL" sz="3600" b="1" u="sng" dirty="0">
                <a:solidFill>
                  <a:srgbClr val="00B0F0"/>
                </a:solidFill>
                <a:effectLst/>
              </a:rPr>
              <a:t>הטלת חובת דיווח על מקבל חוות דעת</a:t>
            </a:r>
          </a:p>
        </p:txBody>
      </p:sp>
      <p:sp>
        <p:nvSpPr>
          <p:cNvPr id="3" name="מציין מיקום תוכן 2"/>
          <p:cNvSpPr>
            <a:spLocks noGrp="1"/>
          </p:cNvSpPr>
          <p:nvPr>
            <p:ph idx="1"/>
          </p:nvPr>
        </p:nvSpPr>
        <p:spPr>
          <a:xfrm>
            <a:off x="457200" y="987574"/>
            <a:ext cx="8291264" cy="3528392"/>
          </a:xfrm>
        </p:spPr>
        <p:txBody>
          <a:bodyPr/>
          <a:lstStyle/>
          <a:p>
            <a:pPr marL="65087" indent="0" algn="just">
              <a:buNone/>
            </a:pPr>
            <a:r>
              <a:rPr lang="he-IL" sz="2800" dirty="0">
                <a:latin typeface="David" panose="020E0502060401010101" pitchFamily="34" charset="-79"/>
                <a:cs typeface="David" panose="020E0502060401010101" pitchFamily="34" charset="-79"/>
              </a:rPr>
              <a:t>סעיף 131ד(ב) לפקודה קובע, כדלקמן:</a:t>
            </a:r>
          </a:p>
          <a:p>
            <a:pPr marL="444500" indent="-84138" algn="just">
              <a:buNone/>
            </a:pPr>
            <a:r>
              <a:rPr lang="he-IL" sz="2400" b="1" i="1" dirty="0">
                <a:solidFill>
                  <a:srgbClr val="00B050"/>
                </a:solidFill>
                <a:latin typeface="David" panose="020E0502060401010101" pitchFamily="34" charset="-79"/>
                <a:cs typeface="David" panose="020E0502060401010101" pitchFamily="34" charset="-79"/>
              </a:rPr>
              <a:t>"מי שקיבל </a:t>
            </a:r>
            <a:r>
              <a:rPr lang="he-IL" sz="2400" b="1" i="1" u="sng" dirty="0">
                <a:solidFill>
                  <a:srgbClr val="00B050"/>
                </a:solidFill>
                <a:latin typeface="David" panose="020E0502060401010101" pitchFamily="34" charset="-79"/>
                <a:cs typeface="David" panose="020E0502060401010101" pitchFamily="34" charset="-79"/>
              </a:rPr>
              <a:t>חוות דעת</a:t>
            </a:r>
            <a:r>
              <a:rPr lang="he-IL" sz="2400" b="1" i="1" dirty="0">
                <a:solidFill>
                  <a:srgbClr val="00B050"/>
                </a:solidFill>
                <a:latin typeface="David" panose="020E0502060401010101" pitchFamily="34" charset="-79"/>
                <a:cs typeface="David" panose="020E0502060401010101" pitchFamily="34" charset="-79"/>
              </a:rPr>
              <a:t> ידווח על כך בדוח שהוא חייב בו לפי סעיפים 131 ו-166, המוגש לשנת המס שלגביה מובא בחשבון </a:t>
            </a:r>
            <a:r>
              <a:rPr lang="he-IL" sz="2400" b="1" i="1" u="sng" dirty="0">
                <a:solidFill>
                  <a:srgbClr val="00B050"/>
                </a:solidFill>
                <a:latin typeface="David" panose="020E0502060401010101" pitchFamily="34" charset="-79"/>
                <a:cs typeface="David" panose="020E0502060401010101" pitchFamily="34" charset="-79"/>
              </a:rPr>
              <a:t>יתרון המס</a:t>
            </a:r>
            <a:r>
              <a:rPr lang="he-IL" sz="2400" b="1" i="1" dirty="0">
                <a:solidFill>
                  <a:srgbClr val="00B050"/>
                </a:solidFill>
                <a:latin typeface="David" panose="020E0502060401010101" pitchFamily="34" charset="-79"/>
                <a:cs typeface="David" panose="020E0502060401010101" pitchFamily="34" charset="-79"/>
              </a:rPr>
              <a:t>, בטופס שיקבע המנהל, ובלבד שלא תידרש מסירתה של חוות הדעת לרשות המסים"</a:t>
            </a:r>
          </a:p>
          <a:p>
            <a:pPr marL="65087" indent="0" algn="just">
              <a:buNone/>
            </a:pPr>
            <a:endParaRPr lang="he-IL" sz="1100" dirty="0">
              <a:latin typeface="David" panose="020E0502060401010101" pitchFamily="34" charset="-79"/>
              <a:cs typeface="David" panose="020E0502060401010101" pitchFamily="34" charset="-79"/>
            </a:endParaRPr>
          </a:p>
          <a:p>
            <a:pPr marL="65087" indent="0" algn="just">
              <a:buNone/>
            </a:pPr>
            <a:r>
              <a:rPr lang="he-IL" sz="2800" dirty="0">
                <a:latin typeface="David" panose="020E0502060401010101" pitchFamily="34" charset="-79"/>
                <a:cs typeface="David" panose="020E0502060401010101" pitchFamily="34" charset="-79"/>
              </a:rPr>
              <a:t>כלומר, נישום שקיבל </a:t>
            </a:r>
            <a:r>
              <a:rPr lang="he-IL" b="1" u="sng" dirty="0">
                <a:solidFill>
                  <a:srgbClr val="FF0000"/>
                </a:solidFill>
                <a:latin typeface="David" panose="020E0502060401010101" pitchFamily="34" charset="-79"/>
                <a:cs typeface="David" panose="020E0502060401010101" pitchFamily="34" charset="-79"/>
              </a:rPr>
              <a:t>חוות דעת</a:t>
            </a:r>
            <a:r>
              <a:rPr lang="he-IL" sz="2800" dirty="0">
                <a:latin typeface="David" panose="020E0502060401010101" pitchFamily="34" charset="-79"/>
                <a:cs typeface="David" panose="020E0502060401010101" pitchFamily="34" charset="-79"/>
              </a:rPr>
              <a:t> המאפשרת לו </a:t>
            </a:r>
            <a:r>
              <a:rPr lang="he-IL" sz="2800" b="1" u="sng" dirty="0">
                <a:solidFill>
                  <a:srgbClr val="FF0000"/>
                </a:solidFill>
                <a:latin typeface="David" panose="020E0502060401010101" pitchFamily="34" charset="-79"/>
                <a:cs typeface="David" panose="020E0502060401010101" pitchFamily="34" charset="-79"/>
              </a:rPr>
              <a:t>יתרון מס</a:t>
            </a:r>
            <a:r>
              <a:rPr lang="he-IL" sz="2800" b="1" dirty="0">
                <a:latin typeface="David" panose="020E0502060401010101" pitchFamily="34" charset="-79"/>
                <a:cs typeface="David" panose="020E0502060401010101" pitchFamily="34" charset="-79"/>
              </a:rPr>
              <a:t>,</a:t>
            </a:r>
            <a:r>
              <a:rPr lang="he-IL" sz="2800" dirty="0">
                <a:latin typeface="David" panose="020E0502060401010101" pitchFamily="34" charset="-79"/>
                <a:cs typeface="David" panose="020E0502060401010101" pitchFamily="34" charset="-79"/>
              </a:rPr>
              <a:t> ידווח על כך בדוח שהוא חייב בו לפי סעיפים 131 ו-166.</a:t>
            </a:r>
          </a:p>
          <a:p>
            <a:pPr marL="65087" indent="0" algn="just">
              <a:buNone/>
            </a:pPr>
            <a:endParaRPr lang="he-IL" sz="2800" b="1" dirty="0">
              <a:solidFill>
                <a:srgbClr val="00B050"/>
              </a:solidFill>
              <a:latin typeface="David" panose="020E0502060401010101" pitchFamily="34" charset="-79"/>
              <a:cs typeface="David" panose="020E0502060401010101"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solidFill>
                <a:prstClr val="black"/>
              </a:solidFill>
            </a:endParaRPr>
          </a:p>
        </p:txBody>
      </p:sp>
      <p:sp>
        <p:nvSpPr>
          <p:cNvPr id="5" name="מציין מיקום של מספר שקופית 4"/>
          <p:cNvSpPr>
            <a:spLocks noGrp="1"/>
          </p:cNvSpPr>
          <p:nvPr>
            <p:ph type="sldNum" sz="quarter" idx="12"/>
          </p:nvPr>
        </p:nvSpPr>
        <p:spPr/>
        <p:txBody>
          <a:bodyPr/>
          <a:lstStyle/>
          <a:p>
            <a:pPr>
              <a:defRPr/>
            </a:pPr>
            <a:fld id="{0DF4A165-E976-4B75-8F58-B686539DD370}" type="slidenum">
              <a:rPr lang="he-IL" smtClean="0">
                <a:solidFill>
                  <a:prstClr val="black"/>
                </a:solidFill>
              </a:rPr>
              <a:pPr>
                <a:defRPr/>
              </a:pPr>
              <a:t>43</a:t>
            </a:fld>
            <a:endParaRPr lang="he-IL" dirty="0">
              <a:solidFill>
                <a:prstClr val="black"/>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145" y="4155926"/>
            <a:ext cx="1910623" cy="915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7811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u="sng" dirty="0">
                <a:solidFill>
                  <a:srgbClr val="00B0F0"/>
                </a:solidFill>
                <a:effectLst/>
              </a:rPr>
              <a:t>הסנקציה</a:t>
            </a:r>
          </a:p>
        </p:txBody>
      </p:sp>
      <p:sp>
        <p:nvSpPr>
          <p:cNvPr id="3" name="מציין מיקום תוכן 2"/>
          <p:cNvSpPr>
            <a:spLocks noGrp="1"/>
          </p:cNvSpPr>
          <p:nvPr>
            <p:ph idx="1"/>
          </p:nvPr>
        </p:nvSpPr>
        <p:spPr>
          <a:xfrm>
            <a:off x="457200" y="1203598"/>
            <a:ext cx="8229600" cy="3429000"/>
          </a:xfrm>
        </p:spPr>
        <p:txBody>
          <a:bodyPr/>
          <a:lstStyle/>
          <a:p>
            <a:pPr marL="357188" lvl="0" indent="-293688">
              <a:buNone/>
            </a:pPr>
            <a:r>
              <a:rPr lang="he-IL" sz="2400" b="1" u="sng" dirty="0">
                <a:latin typeface="David" panose="020E0502060401010101" pitchFamily="34" charset="-79"/>
                <a:cs typeface="David" panose="020E0502060401010101" pitchFamily="34" charset="-79"/>
              </a:rPr>
              <a:t>סעיף  131ד(ג</a:t>
            </a:r>
            <a:r>
              <a:rPr lang="he-IL" sz="2400" b="1" dirty="0">
                <a:latin typeface="David" panose="020E0502060401010101" pitchFamily="34" charset="-79"/>
                <a:cs typeface="David" panose="020E0502060401010101" pitchFamily="34" charset="-79"/>
              </a:rPr>
              <a:t>) קובע כי: </a:t>
            </a:r>
          </a:p>
          <a:p>
            <a:pPr marL="719138" lvl="0" indent="-180975">
              <a:buNone/>
            </a:pPr>
            <a:r>
              <a:rPr lang="he-IL" sz="2000" b="1" i="1" dirty="0">
                <a:solidFill>
                  <a:srgbClr val="00B050"/>
                </a:solidFill>
                <a:latin typeface="David" panose="020E0502060401010101" pitchFamily="34" charset="-79"/>
                <a:cs typeface="David" panose="020E0502060401010101" pitchFamily="34" charset="-79"/>
              </a:rPr>
              <a:t>"</a:t>
            </a:r>
            <a:r>
              <a:rPr lang="he-IL" sz="2400" i="1" dirty="0">
                <a:solidFill>
                  <a:srgbClr val="00B050"/>
                </a:solidFill>
                <a:latin typeface="David" panose="020E0502060401010101" pitchFamily="34" charset="-79"/>
                <a:cs typeface="David" panose="020E0502060401010101" pitchFamily="34" charset="-79"/>
              </a:rPr>
              <a:t>אדם שלא דיווח כאמור בסעיף קטן (ב), יראו אותו </a:t>
            </a:r>
            <a:r>
              <a:rPr lang="he-IL" sz="2400" b="1" i="1" u="sng" dirty="0">
                <a:solidFill>
                  <a:srgbClr val="00B050"/>
                </a:solidFill>
                <a:latin typeface="David" panose="020E0502060401010101" pitchFamily="34" charset="-79"/>
                <a:cs typeface="David" panose="020E0502060401010101" pitchFamily="34" charset="-79"/>
              </a:rPr>
              <a:t>כאילו לא הגיש את הדוח </a:t>
            </a:r>
            <a:r>
              <a:rPr lang="he-IL" sz="2400" i="1" dirty="0">
                <a:solidFill>
                  <a:srgbClr val="00B050"/>
                </a:solidFill>
                <a:latin typeface="David" panose="020E0502060401010101" pitchFamily="34" charset="-79"/>
                <a:cs typeface="David" panose="020E0502060401010101" pitchFamily="34" charset="-79"/>
              </a:rPr>
              <a:t>לפי סעיף 131 או 166, לפי העניין".</a:t>
            </a:r>
          </a:p>
          <a:p>
            <a:pPr marL="0" indent="174625" eaLnBrk="1" hangingPunct="1">
              <a:buSzPct val="85000"/>
              <a:buNone/>
              <a:defRPr/>
            </a:pPr>
            <a:r>
              <a:rPr lang="he-IL" altLang="he-IL" sz="2400" b="1" u="sng" dirty="0">
                <a:solidFill>
                  <a:srgbClr val="FF0000"/>
                </a:solidFill>
                <a:latin typeface="David" panose="020E0502060401010101" pitchFamily="34" charset="-79"/>
                <a:cs typeface="David" panose="020E0502060401010101" pitchFamily="34" charset="-79"/>
              </a:rPr>
              <a:t>סנקציה פלילית</a:t>
            </a:r>
          </a:p>
          <a:p>
            <a:pPr marL="533400" indent="-358775" algn="just" eaLnBrk="1" hangingPunct="1">
              <a:buFont typeface="Wingdings" pitchFamily="2" charset="2"/>
              <a:buNone/>
              <a:defRPr/>
            </a:pPr>
            <a:r>
              <a:rPr lang="he-IL" altLang="he-IL" sz="2400" b="1" u="sng" dirty="0">
                <a:latin typeface="David" panose="020E0502060401010101" pitchFamily="34" charset="-79"/>
                <a:cs typeface="David" panose="020E0502060401010101" pitchFamily="34" charset="-79"/>
              </a:rPr>
              <a:t>סעיף 215ב</a:t>
            </a:r>
            <a:r>
              <a:rPr lang="he-IL" altLang="he-IL" sz="2400" b="1" dirty="0">
                <a:latin typeface="David" panose="020E0502060401010101" pitchFamily="34" charset="-79"/>
                <a:cs typeface="David" panose="020E0502060401010101" pitchFamily="34" charset="-79"/>
              </a:rPr>
              <a:t>  - אי הודעה על תכנון מדף:</a:t>
            </a:r>
          </a:p>
          <a:p>
            <a:pPr marL="533400" indent="-533400" algn="just" eaLnBrk="1" hangingPunct="1">
              <a:buFont typeface="Wingdings" pitchFamily="2" charset="2"/>
              <a:buNone/>
              <a:defRPr/>
            </a:pPr>
            <a:r>
              <a:rPr lang="he-IL" altLang="he-IL" sz="2400" dirty="0">
                <a:latin typeface="David" panose="020E0502060401010101" pitchFamily="34" charset="-79"/>
                <a:cs typeface="David" panose="020E0502060401010101" pitchFamily="34" charset="-79"/>
              </a:rPr>
              <a:t>	</a:t>
            </a:r>
            <a:r>
              <a:rPr lang="he-IL" altLang="he-IL" sz="2400" b="1" dirty="0">
                <a:solidFill>
                  <a:srgbClr val="00B050"/>
                </a:solidFill>
                <a:latin typeface="David" panose="020E0502060401010101" pitchFamily="34" charset="-79"/>
                <a:cs typeface="David" panose="020E0502060401010101" pitchFamily="34" charset="-79"/>
              </a:rPr>
              <a:t>"</a:t>
            </a:r>
            <a:r>
              <a:rPr lang="he-IL" altLang="he-IL" sz="2400" dirty="0">
                <a:solidFill>
                  <a:srgbClr val="00B050"/>
                </a:solidFill>
                <a:latin typeface="David" panose="020E0502060401010101" pitchFamily="34" charset="-79"/>
                <a:cs typeface="David" panose="020E0502060401010101" pitchFamily="34" charset="-79"/>
              </a:rPr>
              <a:t>מי של הודיע על תכנון מדף כאמור בסעיף 131ד(ו), </a:t>
            </a:r>
            <a:r>
              <a:rPr lang="he-IL" altLang="he-IL" sz="2800" b="1" dirty="0">
                <a:solidFill>
                  <a:srgbClr val="00B050"/>
                </a:solidFill>
                <a:latin typeface="David" panose="020E0502060401010101" pitchFamily="34" charset="-79"/>
                <a:cs typeface="David" panose="020E0502060401010101" pitchFamily="34" charset="-79"/>
              </a:rPr>
              <a:t>דינו מאסר שנה</a:t>
            </a:r>
            <a:r>
              <a:rPr lang="he-IL" altLang="he-IL" sz="2400" dirty="0">
                <a:solidFill>
                  <a:srgbClr val="00B050"/>
                </a:solidFill>
                <a:latin typeface="David" panose="020E0502060401010101" pitchFamily="34" charset="-79"/>
                <a:cs typeface="David" panose="020E0502060401010101" pitchFamily="34" charset="-79"/>
              </a:rPr>
              <a:t> או הקנס הקבוע בסעיף 61(א)(2) לחוק העונשין".</a:t>
            </a:r>
            <a:endParaRPr lang="he-IL" altLang="he-IL" sz="2400" b="1" dirty="0">
              <a:solidFill>
                <a:srgbClr val="00B050"/>
              </a:solidFill>
              <a:latin typeface="David" panose="020E0502060401010101" pitchFamily="34" charset="-79"/>
              <a:cs typeface="David" panose="020E0502060401010101" pitchFamily="34" charset="-79"/>
            </a:endParaRPr>
          </a:p>
          <a:p>
            <a:pPr marL="65087" lvl="0" indent="0">
              <a:buNone/>
            </a:pPr>
            <a:endParaRPr lang="he-IL" sz="2400" i="1" dirty="0">
              <a:solidFill>
                <a:srgbClr val="00B050"/>
              </a:solidFill>
              <a:latin typeface="David" panose="020E0502060401010101" pitchFamily="34" charset="-79"/>
              <a:cs typeface="David" panose="020E0502060401010101" pitchFamily="34" charset="-79"/>
            </a:endParaRPr>
          </a:p>
          <a:p>
            <a:pPr marL="65087" lvl="1" indent="0">
              <a:buSzPct val="80000"/>
              <a:buNone/>
            </a:pPr>
            <a:endParaRPr lang="he-IL" sz="1200" b="1" u="sng" dirty="0">
              <a:solidFill>
                <a:srgbClr val="FF0000"/>
              </a:solidFill>
              <a:latin typeface="David" panose="020E0502060401010101" pitchFamily="34" charset="-79"/>
              <a:cs typeface="David" panose="020E0502060401010101" pitchFamily="34" charset="-79"/>
            </a:endParaRPr>
          </a:p>
          <a:p>
            <a:endParaRPr lang="he-IL" dirty="0"/>
          </a:p>
        </p:txBody>
      </p:sp>
      <p:sp>
        <p:nvSpPr>
          <p:cNvPr id="4" name="מציין מיקום של כותרת תחתונה 3"/>
          <p:cNvSpPr>
            <a:spLocks noGrp="1"/>
          </p:cNvSpPr>
          <p:nvPr>
            <p:ph type="ftr" sz="quarter" idx="11"/>
          </p:nvPr>
        </p:nvSpPr>
        <p:spPr/>
        <p:txBody>
          <a:bodyPr/>
          <a:lstStyle/>
          <a:p>
            <a:pPr>
              <a:defRPr/>
            </a:pPr>
            <a:endParaRPr lang="he-IL">
              <a:solidFill>
                <a:prstClr val="black"/>
              </a:solidFill>
            </a:endParaRPr>
          </a:p>
        </p:txBody>
      </p:sp>
      <p:sp>
        <p:nvSpPr>
          <p:cNvPr id="5" name="מציין מיקום של מספר שקופית 4"/>
          <p:cNvSpPr>
            <a:spLocks noGrp="1"/>
          </p:cNvSpPr>
          <p:nvPr>
            <p:ph type="sldNum" sz="quarter" idx="12"/>
          </p:nvPr>
        </p:nvSpPr>
        <p:spPr/>
        <p:txBody>
          <a:bodyPr/>
          <a:lstStyle/>
          <a:p>
            <a:pPr>
              <a:defRPr/>
            </a:pPr>
            <a:fld id="{0DF4A165-E976-4B75-8F58-B686539DD370}" type="slidenum">
              <a:rPr lang="he-IL" smtClean="0">
                <a:solidFill>
                  <a:prstClr val="black"/>
                </a:solidFill>
              </a:rPr>
              <a:pPr>
                <a:defRPr/>
              </a:pPr>
              <a:t>44</a:t>
            </a:fld>
            <a:endParaRPr lang="he-IL" dirty="0">
              <a:solidFill>
                <a:prstClr val="black"/>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145" y="4155926"/>
            <a:ext cx="1910623" cy="915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57399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45</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95536" y="1299413"/>
            <a:ext cx="806489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7200" b="1" dirty="0">
                <a:solidFill>
                  <a:srgbClr val="FF0000"/>
                </a:solidFill>
                <a:latin typeface="David" pitchFamily="34" charset="-79"/>
                <a:cs typeface="David" pitchFamily="34" charset="-79"/>
              </a:rPr>
              <a:t>קנס גרעון</a:t>
            </a:r>
            <a:endParaRPr lang="he-IL" sz="8000" b="1" dirty="0">
              <a:solidFill>
                <a:srgbClr val="FF000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spTree>
    <p:extLst>
      <p:ext uri="{BB962C8B-B14F-4D97-AF65-F5344CB8AC3E}">
        <p14:creationId xmlns:p14="http://schemas.microsoft.com/office/powerpoint/2010/main" val="36319214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3600" b="1" u="sng" dirty="0">
                <a:solidFill>
                  <a:srgbClr val="00B0F0"/>
                </a:solidFill>
                <a:effectLst/>
              </a:rPr>
              <a:t>קנס גרעון</a:t>
            </a:r>
          </a:p>
        </p:txBody>
      </p:sp>
      <p:sp>
        <p:nvSpPr>
          <p:cNvPr id="3" name="מציין מיקום תוכן 2"/>
          <p:cNvSpPr>
            <a:spLocks noGrp="1"/>
          </p:cNvSpPr>
          <p:nvPr>
            <p:ph idx="1"/>
          </p:nvPr>
        </p:nvSpPr>
        <p:spPr>
          <a:xfrm>
            <a:off x="539552" y="915566"/>
            <a:ext cx="8064896" cy="3744416"/>
          </a:xfrm>
        </p:spPr>
        <p:txBody>
          <a:bodyPr>
            <a:noAutofit/>
          </a:bodyPr>
          <a:lstStyle/>
          <a:p>
            <a:pPr marL="354013" indent="-354013">
              <a:buNone/>
            </a:pPr>
            <a:r>
              <a:rPr lang="he-IL" sz="2400" b="1" u="sng" dirty="0">
                <a:solidFill>
                  <a:srgbClr val="FF0000"/>
                </a:solidFill>
                <a:latin typeface="David" panose="020E0502060401010101" pitchFamily="34" charset="-79"/>
                <a:cs typeface="David" panose="020E0502060401010101" pitchFamily="34" charset="-79"/>
              </a:rPr>
              <a:t>סעיף 191 לפקודה</a:t>
            </a:r>
          </a:p>
          <a:p>
            <a:pPr marL="354013" indent="-354013" algn="just">
              <a:buNone/>
            </a:pPr>
            <a:r>
              <a:rPr lang="he-IL" sz="2000" b="1" dirty="0">
                <a:solidFill>
                  <a:srgbClr val="00B050"/>
                </a:solidFill>
                <a:latin typeface="David" panose="020E0502060401010101" pitchFamily="34" charset="-79"/>
                <a:cs typeface="David" panose="020E0502060401010101" pitchFamily="34" charset="-79"/>
              </a:rPr>
              <a:t>"(ב) נישום שלגביו נקבע גרעון העולה על 50% מהמס שהוא חייב בו ולא הוכיח להנחת דעתו של פקיד השומה </a:t>
            </a:r>
            <a:r>
              <a:rPr lang="he-IL" sz="2000" b="1" u="sng" dirty="0">
                <a:solidFill>
                  <a:srgbClr val="00B050"/>
                </a:solidFill>
                <a:latin typeface="David" panose="020E0502060401010101" pitchFamily="34" charset="-79"/>
                <a:cs typeface="David" panose="020E0502060401010101" pitchFamily="34" charset="-79"/>
              </a:rPr>
              <a:t>שלא התרשל בעריכת הדו"ח</a:t>
            </a:r>
            <a:r>
              <a:rPr lang="he-IL" sz="2000" b="1" dirty="0">
                <a:solidFill>
                  <a:srgbClr val="00B050"/>
                </a:solidFill>
                <a:latin typeface="David" panose="020E0502060401010101" pitchFamily="34" charset="-79"/>
                <a:cs typeface="David" panose="020E0502060401010101" pitchFamily="34" charset="-79"/>
              </a:rPr>
              <a:t> שמסר או באי מסירת דו"ח, יהא חייב בקנס בשיעור של 15% מסכום הגרעון;</a:t>
            </a:r>
          </a:p>
          <a:p>
            <a:pPr marL="354013" indent="-354013" algn="just">
              <a:buNone/>
            </a:pPr>
            <a:r>
              <a:rPr lang="he-IL" sz="2000" b="1" dirty="0">
                <a:solidFill>
                  <a:srgbClr val="00B050"/>
                </a:solidFill>
                <a:latin typeface="David" panose="020E0502060401010101" pitchFamily="34" charset="-79"/>
                <a:cs typeface="David" panose="020E0502060401010101" pitchFamily="34" charset="-79"/>
              </a:rPr>
              <a:t>(ג) היו למנהל או למי שהוסמך לכך על-ידיו טעמים סבירים להאמין, כי הגרעון נוצר </a:t>
            </a:r>
            <a:r>
              <a:rPr lang="he-IL" sz="2000" b="1" u="sng" dirty="0">
                <a:solidFill>
                  <a:srgbClr val="00B050"/>
                </a:solidFill>
                <a:latin typeface="David" panose="020E0502060401010101" pitchFamily="34" charset="-79"/>
                <a:cs typeface="David" panose="020E0502060401010101" pitchFamily="34" charset="-79"/>
              </a:rPr>
              <a:t>במזיד ומתוך כוונת הנישום להתחמק מתשלום מס</a:t>
            </a:r>
            <a:r>
              <a:rPr lang="he-IL" sz="2000" b="1" dirty="0">
                <a:solidFill>
                  <a:srgbClr val="00B050"/>
                </a:solidFill>
                <a:latin typeface="David" panose="020E0502060401010101" pitchFamily="34" charset="-79"/>
                <a:cs typeface="David" panose="020E0502060401010101" pitchFamily="34" charset="-79"/>
              </a:rPr>
              <a:t>, </a:t>
            </a:r>
            <a:r>
              <a:rPr lang="he-IL" sz="2000" b="1" dirty="0" err="1">
                <a:solidFill>
                  <a:srgbClr val="00B050"/>
                </a:solidFill>
                <a:latin typeface="David" panose="020E0502060401010101" pitchFamily="34" charset="-79"/>
                <a:cs typeface="David" panose="020E0502060401010101" pitchFamily="34" charset="-79"/>
              </a:rPr>
              <a:t>יווסף</a:t>
            </a:r>
            <a:r>
              <a:rPr lang="he-IL" sz="2000" b="1" dirty="0">
                <a:solidFill>
                  <a:srgbClr val="00B050"/>
                </a:solidFill>
                <a:latin typeface="David" panose="020E0502060401010101" pitchFamily="34" charset="-79"/>
                <a:cs typeface="David" panose="020E0502060401010101" pitchFamily="34" charset="-79"/>
              </a:rPr>
              <a:t> לסכום המס שאותו נישום חייב בו, כפל הקנסות הנקובים בסעיף קטן (ב).</a:t>
            </a:r>
          </a:p>
          <a:p>
            <a:pPr algn="just">
              <a:buClr>
                <a:srgbClr val="FF0000"/>
              </a:buClr>
              <a:buFont typeface="Wingdings" panose="05000000000000000000" pitchFamily="2" charset="2"/>
              <a:buChar char="Ø"/>
            </a:pPr>
            <a:r>
              <a:rPr lang="he-IL" sz="2400" dirty="0">
                <a:latin typeface="David" panose="020E0502060401010101" pitchFamily="34" charset="-79"/>
                <a:cs typeface="David" panose="020E0502060401010101" pitchFamily="34" charset="-79"/>
              </a:rPr>
              <a:t>מהי התרשלות ?</a:t>
            </a:r>
          </a:p>
          <a:p>
            <a:pPr algn="just">
              <a:buClr>
                <a:srgbClr val="FF0000"/>
              </a:buClr>
              <a:buFont typeface="Wingdings" panose="05000000000000000000" pitchFamily="2" charset="2"/>
              <a:buChar char="Ø"/>
            </a:pPr>
            <a:r>
              <a:rPr lang="he-IL" sz="2400" dirty="0">
                <a:latin typeface="David" panose="020E0502060401010101" pitchFamily="34" charset="-79"/>
                <a:cs typeface="David" panose="020E0502060401010101" pitchFamily="34" charset="-79"/>
              </a:rPr>
              <a:t>האם נקיטת עמדה השונה מעמדת רשות המסים הינה התרשלות ?</a:t>
            </a:r>
          </a:p>
          <a:p>
            <a:pPr marL="65087" indent="0" algn="just">
              <a:buClr>
                <a:srgbClr val="FF0000"/>
              </a:buClr>
              <a:buNone/>
            </a:pPr>
            <a:endParaRPr lang="he-IL" sz="1200" b="1"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46</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816"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8125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1049274"/>
          </a:xfrm>
        </p:spPr>
        <p:txBody>
          <a:bodyPr>
            <a:noAutofit/>
          </a:bodyPr>
          <a:lstStyle/>
          <a:p>
            <a:pPr algn="ctr"/>
            <a:endParaRPr lang="he-IL" sz="2800" b="1" dirty="0">
              <a:solidFill>
                <a:srgbClr val="0070C0"/>
              </a:solidFill>
              <a:effectLst/>
            </a:endParaRPr>
          </a:p>
        </p:txBody>
      </p:sp>
      <p:sp>
        <p:nvSpPr>
          <p:cNvPr id="3" name="מציין מיקום תוכן 2"/>
          <p:cNvSpPr>
            <a:spLocks noGrp="1"/>
          </p:cNvSpPr>
          <p:nvPr>
            <p:ph idx="1"/>
          </p:nvPr>
        </p:nvSpPr>
        <p:spPr>
          <a:xfrm>
            <a:off x="467544" y="699542"/>
            <a:ext cx="8229600" cy="3240360"/>
          </a:xfrm>
        </p:spPr>
        <p:txBody>
          <a:bodyPr>
            <a:normAutofit fontScale="92500" lnSpcReduction="10000"/>
          </a:bodyPr>
          <a:lstStyle/>
          <a:p>
            <a:pPr marL="64008" indent="0" algn="ctr">
              <a:buClr>
                <a:schemeClr val="accent3">
                  <a:lumMod val="75000"/>
                </a:schemeClr>
              </a:buClr>
              <a:buNone/>
            </a:pPr>
            <a:endParaRPr lang="he-IL" sz="4000" dirty="0">
              <a:latin typeface="David" pitchFamily="34" charset="-79"/>
              <a:cs typeface="David" pitchFamily="34" charset="-79"/>
            </a:endParaRPr>
          </a:p>
          <a:p>
            <a:pPr marL="64008" indent="0" algn="ctr">
              <a:buClr>
                <a:schemeClr val="accent3">
                  <a:lumMod val="75000"/>
                </a:schemeClr>
              </a:buClr>
              <a:buNone/>
            </a:pPr>
            <a:r>
              <a:rPr lang="he-IL" sz="8800" b="1" dirty="0">
                <a:solidFill>
                  <a:srgbClr val="FF0000"/>
                </a:solidFill>
                <a:latin typeface="David" pitchFamily="34" charset="-79"/>
                <a:cs typeface="David" pitchFamily="34" charset="-79"/>
              </a:rPr>
              <a:t>הקצאת מספרי חשבוניות</a:t>
            </a:r>
            <a:endParaRPr lang="he-IL" sz="11500" b="1" dirty="0">
              <a:solidFill>
                <a:srgbClr val="FF0000"/>
              </a:solidFill>
              <a:latin typeface="David" pitchFamily="34" charset="-79"/>
              <a:cs typeface="David" pitchFamily="34" charset="-79"/>
            </a:endParaRPr>
          </a:p>
          <a:p>
            <a:pPr marL="64008" indent="0" algn="ctr">
              <a:buClr>
                <a:schemeClr val="accent3">
                  <a:lumMod val="75000"/>
                </a:schemeClr>
              </a:buClr>
              <a:buNone/>
            </a:pPr>
            <a:endParaRPr lang="he-IL" sz="40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47</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מציין מיקום תוכן 5">
            <a:extLst>
              <a:ext uri="{FF2B5EF4-FFF2-40B4-BE49-F238E27FC236}">
                <a16:creationId xmlns:a16="http://schemas.microsoft.com/office/drawing/2014/main" id="{D81EF5EC-EC10-6AC2-D446-06651653AD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7508332" y="4230378"/>
            <a:ext cx="1528164" cy="861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67374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הקצאת מספרי חשבוניות   </a:t>
            </a:r>
          </a:p>
        </p:txBody>
      </p:sp>
      <p:sp>
        <p:nvSpPr>
          <p:cNvPr id="3" name="מציין מיקום תוכן 2"/>
          <p:cNvSpPr>
            <a:spLocks noGrp="1"/>
          </p:cNvSpPr>
          <p:nvPr>
            <p:ph idx="1"/>
          </p:nvPr>
        </p:nvSpPr>
        <p:spPr>
          <a:xfrm>
            <a:off x="467544" y="699542"/>
            <a:ext cx="8229600" cy="3744416"/>
          </a:xfrm>
        </p:spPr>
        <p:txBody>
          <a:bodyPr>
            <a:normAutofit lnSpcReduction="10000"/>
          </a:bodyPr>
          <a:lstStyle/>
          <a:p>
            <a:pPr marL="64008" indent="0" algn="just">
              <a:buClr>
                <a:schemeClr val="accent3">
                  <a:lumMod val="75000"/>
                </a:schemeClr>
              </a:buClr>
              <a:buNone/>
            </a:pPr>
            <a:r>
              <a:rPr lang="he-IL" sz="3200" b="1" u="sng" dirty="0">
                <a:solidFill>
                  <a:srgbClr val="FF0000"/>
                </a:solidFill>
                <a:latin typeface="David" pitchFamily="34" charset="-79"/>
                <a:cs typeface="David" pitchFamily="34" charset="-79"/>
              </a:rPr>
              <a:t>מטרת התיקון</a:t>
            </a:r>
            <a:r>
              <a:rPr lang="he-IL" sz="3200" b="1" dirty="0">
                <a:solidFill>
                  <a:srgbClr val="FF0000"/>
                </a:solidFill>
                <a:latin typeface="David" pitchFamily="34" charset="-79"/>
                <a:cs typeface="David" pitchFamily="34" charset="-79"/>
              </a:rPr>
              <a:t>:</a:t>
            </a:r>
          </a:p>
          <a:p>
            <a:pPr algn="just">
              <a:buClr>
                <a:srgbClr val="FF0000"/>
              </a:buClr>
              <a:buFont typeface="Wingdings" panose="05000000000000000000" pitchFamily="2" charset="2"/>
              <a:buChar char="Ø"/>
            </a:pPr>
            <a:r>
              <a:rPr lang="he-IL" sz="2700" dirty="0">
                <a:latin typeface="David" pitchFamily="34" charset="-79"/>
                <a:cs typeface="David" pitchFamily="34" charset="-79"/>
              </a:rPr>
              <a:t>בישראל קיימת בשנים האחרונות תופעה רחבת היקף של הפצת חשבוניות מס שהוצאו שלא כדין.</a:t>
            </a:r>
          </a:p>
          <a:p>
            <a:pPr algn="just">
              <a:buClr>
                <a:srgbClr val="FF0000"/>
              </a:buClr>
              <a:buFont typeface="Wingdings" panose="05000000000000000000" pitchFamily="2" charset="2"/>
              <a:buChar char="Ø"/>
            </a:pPr>
            <a:r>
              <a:rPr lang="he-IL" sz="2700" dirty="0">
                <a:latin typeface="David" pitchFamily="34" charset="-79"/>
                <a:cs typeface="David" pitchFamily="34" charset="-79"/>
              </a:rPr>
              <a:t>כדי לצמצם את התופעה מוצע להקים מערך בקרה על הוצאת חשבוניות מס שסכומן, בלא מס, עולה על 5,000 ₪ (</a:t>
            </a:r>
            <a:r>
              <a:rPr lang="he-IL" sz="2700" b="1" dirty="0">
                <a:latin typeface="David" pitchFamily="34" charset="-79"/>
                <a:cs typeface="David" pitchFamily="34" charset="-79"/>
              </a:rPr>
              <a:t>בשנת 2024</a:t>
            </a:r>
            <a:r>
              <a:rPr lang="he-IL" sz="2700" dirty="0">
                <a:latin typeface="David" pitchFamily="34" charset="-79"/>
                <a:cs typeface="David" pitchFamily="34" charset="-79"/>
              </a:rPr>
              <a:t> – </a:t>
            </a:r>
            <a:r>
              <a:rPr lang="he-IL" sz="2700" b="1" dirty="0">
                <a:solidFill>
                  <a:srgbClr val="00B050"/>
                </a:solidFill>
                <a:latin typeface="David" pitchFamily="34" charset="-79"/>
                <a:cs typeface="David" pitchFamily="34" charset="-79"/>
              </a:rPr>
              <a:t>25,000</a:t>
            </a:r>
            <a:r>
              <a:rPr lang="he-IL" sz="2700" dirty="0">
                <a:latin typeface="David" pitchFamily="34" charset="-79"/>
                <a:cs typeface="David" pitchFamily="34" charset="-79"/>
              </a:rPr>
              <a:t> כשסכום יורד בכל שנה ב-5,000 ₪). </a:t>
            </a:r>
          </a:p>
          <a:p>
            <a:pPr marL="64008" indent="0" algn="just">
              <a:buClr>
                <a:srgbClr val="FF0000"/>
              </a:buClr>
              <a:buNone/>
            </a:pPr>
            <a:endParaRPr lang="he-IL" sz="900" dirty="0">
              <a:latin typeface="David" pitchFamily="34" charset="-79"/>
              <a:cs typeface="David" pitchFamily="34" charset="-79"/>
            </a:endParaRPr>
          </a:p>
          <a:p>
            <a:pPr marL="64008" indent="0" algn="just">
              <a:buClr>
                <a:srgbClr val="FF0000"/>
              </a:buClr>
              <a:buNone/>
            </a:pPr>
            <a:r>
              <a:rPr lang="he-IL" sz="2700" dirty="0">
                <a:latin typeface="David" pitchFamily="34" charset="-79"/>
                <a:cs typeface="David" pitchFamily="34" charset="-79"/>
              </a:rPr>
              <a:t>הטכניקה תהיה באמצעות מספר שיקצה המנהל לכל חשבונית </a:t>
            </a:r>
            <a:r>
              <a:rPr lang="he-IL" sz="2700" b="1" u="sng" dirty="0">
                <a:latin typeface="David" pitchFamily="34" charset="-79"/>
                <a:cs typeface="David" pitchFamily="34" charset="-79"/>
              </a:rPr>
              <a:t>בטרם</a:t>
            </a:r>
            <a:r>
              <a:rPr lang="he-IL" sz="2700" dirty="0">
                <a:latin typeface="David" pitchFamily="34" charset="-79"/>
                <a:cs typeface="David" pitchFamily="34" charset="-79"/>
              </a:rPr>
              <a:t> הוצאת החשבונית </a:t>
            </a:r>
            <a:r>
              <a:rPr lang="he-IL" sz="2700" dirty="0" err="1">
                <a:latin typeface="David" pitchFamily="34" charset="-79"/>
                <a:cs typeface="David" pitchFamily="34" charset="-79"/>
              </a:rPr>
              <a:t>מהעוסק</a:t>
            </a:r>
            <a:r>
              <a:rPr lang="he-IL" sz="2700" dirty="0">
                <a:latin typeface="David" pitchFamily="34" charset="-79"/>
                <a:cs typeface="David" pitchFamily="34" charset="-79"/>
              </a:rPr>
              <a:t> לקוח. </a:t>
            </a:r>
            <a:endParaRPr lang="he-IL" sz="2600" dirty="0">
              <a:latin typeface="David" pitchFamily="34" charset="-79"/>
              <a:cs typeface="David" pitchFamily="34" charset="-79"/>
            </a:endParaRPr>
          </a:p>
          <a:p>
            <a:pPr marL="1258888" indent="-1195388" algn="just">
              <a:buClr>
                <a:schemeClr val="accent3">
                  <a:lumMod val="75000"/>
                </a:schemeClr>
              </a:buClr>
              <a:buNone/>
            </a:pPr>
            <a:endParaRPr lang="he-IL" sz="40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48</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31052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הקצאת מספרי חשבוניות   </a:t>
            </a:r>
          </a:p>
        </p:txBody>
      </p:sp>
      <p:sp>
        <p:nvSpPr>
          <p:cNvPr id="3" name="מציין מיקום תוכן 2"/>
          <p:cNvSpPr>
            <a:spLocks noGrp="1"/>
          </p:cNvSpPr>
          <p:nvPr>
            <p:ph idx="1"/>
          </p:nvPr>
        </p:nvSpPr>
        <p:spPr>
          <a:xfrm>
            <a:off x="467544" y="699542"/>
            <a:ext cx="8229600" cy="3744416"/>
          </a:xfrm>
        </p:spPr>
        <p:txBody>
          <a:bodyPr>
            <a:normAutofit fontScale="77500" lnSpcReduction="20000"/>
          </a:bodyPr>
          <a:lstStyle/>
          <a:p>
            <a:pPr marL="64008" indent="0" algn="just">
              <a:buClr>
                <a:schemeClr val="accent3">
                  <a:lumMod val="75000"/>
                </a:schemeClr>
              </a:buClr>
              <a:buNone/>
            </a:pPr>
            <a:r>
              <a:rPr lang="he-IL" sz="3200" b="1" u="sng" dirty="0">
                <a:solidFill>
                  <a:srgbClr val="FF0000"/>
                </a:solidFill>
                <a:latin typeface="David" pitchFamily="34" charset="-79"/>
                <a:cs typeface="David" pitchFamily="34" charset="-79"/>
              </a:rPr>
              <a:t>הוראות התיקון</a:t>
            </a:r>
            <a:r>
              <a:rPr lang="he-IL" sz="3200" b="1" dirty="0">
                <a:solidFill>
                  <a:srgbClr val="FF0000"/>
                </a:solidFill>
                <a:latin typeface="David" pitchFamily="34" charset="-79"/>
                <a:cs typeface="David" pitchFamily="34" charset="-79"/>
              </a:rPr>
              <a:t>:</a:t>
            </a:r>
          </a:p>
          <a:p>
            <a:pPr marL="64008" indent="0" algn="just">
              <a:buClr>
                <a:srgbClr val="FF0000"/>
              </a:buClr>
              <a:buNone/>
            </a:pPr>
            <a:r>
              <a:rPr lang="he-IL" sz="2700" b="1" u="sng" dirty="0">
                <a:solidFill>
                  <a:srgbClr val="00B050"/>
                </a:solidFill>
                <a:latin typeface="David" pitchFamily="34" charset="-79"/>
                <a:cs typeface="David" pitchFamily="34" charset="-79"/>
              </a:rPr>
              <a:t>סעיף 38 לחוק מע"מ</a:t>
            </a:r>
          </a:p>
          <a:p>
            <a:pPr algn="just">
              <a:buClr>
                <a:srgbClr val="FF0000"/>
              </a:buClr>
              <a:buFont typeface="Wingdings" panose="05000000000000000000" pitchFamily="2" charset="2"/>
              <a:buChar char="Ø"/>
            </a:pPr>
            <a:r>
              <a:rPr lang="he-IL" sz="2700" dirty="0">
                <a:latin typeface="David" pitchFamily="34" charset="-79"/>
                <a:cs typeface="David" pitchFamily="34" charset="-79"/>
              </a:rPr>
              <a:t>לא יתאפשר לנכות את מס התשומות הכלול בחשבונית מס שסכומה, בלא מס, עולה על 5,000 ₪ </a:t>
            </a:r>
            <a:r>
              <a:rPr lang="he-IL" sz="2700" b="1" dirty="0">
                <a:latin typeface="David" pitchFamily="34" charset="-79"/>
                <a:cs typeface="David" pitchFamily="34" charset="-79"/>
              </a:rPr>
              <a:t>אם היא אינה כוללת מספר שהקצה לה המנהל</a:t>
            </a:r>
            <a:r>
              <a:rPr lang="he-IL" sz="2700" dirty="0">
                <a:latin typeface="David" pitchFamily="34" charset="-79"/>
                <a:cs typeface="David" pitchFamily="34" charset="-79"/>
              </a:rPr>
              <a:t>. </a:t>
            </a:r>
          </a:p>
          <a:p>
            <a:pPr marL="64008" indent="0" algn="just">
              <a:buClr>
                <a:srgbClr val="FF0000"/>
              </a:buClr>
              <a:buNone/>
            </a:pPr>
            <a:r>
              <a:rPr lang="he-IL" sz="3200" b="1" u="sng" dirty="0">
                <a:solidFill>
                  <a:srgbClr val="FF0000"/>
                </a:solidFill>
                <a:latin typeface="David" pitchFamily="34" charset="-79"/>
                <a:cs typeface="David" pitchFamily="34" charset="-79"/>
              </a:rPr>
              <a:t>הוראות מעבר</a:t>
            </a:r>
          </a:p>
          <a:p>
            <a:pPr marL="64008" indent="0" algn="just">
              <a:buClr>
                <a:srgbClr val="FF0000"/>
              </a:buClr>
              <a:buNone/>
            </a:pPr>
            <a:r>
              <a:rPr lang="he-IL" sz="3200" dirty="0">
                <a:latin typeface="David" pitchFamily="34" charset="-79"/>
                <a:cs typeface="David" pitchFamily="34" charset="-79"/>
              </a:rPr>
              <a:t>- </a:t>
            </a:r>
            <a:r>
              <a:rPr lang="he-IL" sz="3200" b="1" u="sng" dirty="0">
                <a:solidFill>
                  <a:srgbClr val="00B050"/>
                </a:solidFill>
                <a:latin typeface="David" pitchFamily="34" charset="-79"/>
                <a:cs typeface="David" pitchFamily="34" charset="-79"/>
              </a:rPr>
              <a:t>שנת 2024</a:t>
            </a:r>
            <a:r>
              <a:rPr lang="he-IL" sz="3200" dirty="0">
                <a:latin typeface="David" pitchFamily="34" charset="-79"/>
                <a:cs typeface="David" pitchFamily="34" charset="-79"/>
              </a:rPr>
              <a:t> – 25,000 ₪ </a:t>
            </a:r>
          </a:p>
          <a:p>
            <a:pPr marL="64008" indent="0" algn="just">
              <a:buClr>
                <a:srgbClr val="FF0000"/>
              </a:buClr>
              <a:buNone/>
            </a:pPr>
            <a:r>
              <a:rPr lang="he-IL" sz="3200" dirty="0">
                <a:latin typeface="David" pitchFamily="34" charset="-79"/>
                <a:cs typeface="David" pitchFamily="34" charset="-79"/>
              </a:rPr>
              <a:t>- </a:t>
            </a:r>
            <a:r>
              <a:rPr lang="he-IL" sz="3200" b="1" u="sng" dirty="0">
                <a:solidFill>
                  <a:srgbClr val="00B050"/>
                </a:solidFill>
                <a:latin typeface="David" pitchFamily="34" charset="-79"/>
                <a:cs typeface="David" pitchFamily="34" charset="-79"/>
              </a:rPr>
              <a:t>שנת 2025</a:t>
            </a:r>
            <a:r>
              <a:rPr lang="he-IL" sz="3200" dirty="0">
                <a:latin typeface="David" pitchFamily="34" charset="-79"/>
                <a:cs typeface="David" pitchFamily="34" charset="-79"/>
              </a:rPr>
              <a:t> – 20,000 ₪ </a:t>
            </a:r>
          </a:p>
          <a:p>
            <a:pPr marL="64008" indent="0" algn="just">
              <a:buClr>
                <a:srgbClr val="FF0000"/>
              </a:buClr>
              <a:buNone/>
            </a:pPr>
            <a:r>
              <a:rPr lang="he-IL" sz="3200" dirty="0">
                <a:latin typeface="David" pitchFamily="34" charset="-79"/>
                <a:cs typeface="David" pitchFamily="34" charset="-79"/>
              </a:rPr>
              <a:t>- </a:t>
            </a:r>
            <a:r>
              <a:rPr lang="he-IL" sz="3200" b="1" u="sng" dirty="0">
                <a:solidFill>
                  <a:srgbClr val="00B050"/>
                </a:solidFill>
                <a:latin typeface="David" pitchFamily="34" charset="-79"/>
                <a:cs typeface="David" pitchFamily="34" charset="-79"/>
              </a:rPr>
              <a:t>שנת 2026 </a:t>
            </a:r>
            <a:r>
              <a:rPr lang="he-IL" sz="3200" dirty="0">
                <a:latin typeface="David" pitchFamily="34" charset="-79"/>
                <a:cs typeface="David" pitchFamily="34" charset="-79"/>
              </a:rPr>
              <a:t>– 15,000 ₪ </a:t>
            </a:r>
          </a:p>
          <a:p>
            <a:pPr marL="64008" indent="0" algn="just">
              <a:buClr>
                <a:srgbClr val="FF0000"/>
              </a:buClr>
              <a:buNone/>
            </a:pPr>
            <a:r>
              <a:rPr lang="he-IL" sz="3200" dirty="0">
                <a:latin typeface="David" pitchFamily="34" charset="-79"/>
                <a:cs typeface="David" pitchFamily="34" charset="-79"/>
              </a:rPr>
              <a:t>- </a:t>
            </a:r>
            <a:r>
              <a:rPr lang="he-IL" sz="3200" b="1" u="sng" dirty="0">
                <a:solidFill>
                  <a:srgbClr val="00B050"/>
                </a:solidFill>
                <a:latin typeface="David" pitchFamily="34" charset="-79"/>
                <a:cs typeface="David" pitchFamily="34" charset="-79"/>
              </a:rPr>
              <a:t>שנת 2027</a:t>
            </a:r>
            <a:r>
              <a:rPr lang="he-IL" sz="3200" dirty="0">
                <a:latin typeface="David" pitchFamily="34" charset="-79"/>
                <a:cs typeface="David" pitchFamily="34" charset="-79"/>
              </a:rPr>
              <a:t> – 10,000 ₪ </a:t>
            </a:r>
          </a:p>
          <a:p>
            <a:pPr marL="64008" indent="0" algn="just">
              <a:buClr>
                <a:srgbClr val="FF0000"/>
              </a:buClr>
              <a:buNone/>
            </a:pPr>
            <a:r>
              <a:rPr lang="he-IL" sz="3200" dirty="0">
                <a:latin typeface="David" pitchFamily="34" charset="-79"/>
                <a:cs typeface="David" pitchFamily="34" charset="-79"/>
              </a:rPr>
              <a:t>- </a:t>
            </a:r>
            <a:r>
              <a:rPr lang="he-IL" sz="3200" b="1" u="sng" dirty="0">
                <a:solidFill>
                  <a:srgbClr val="00B050"/>
                </a:solidFill>
                <a:latin typeface="David" pitchFamily="34" charset="-79"/>
                <a:cs typeface="David" pitchFamily="34" charset="-79"/>
              </a:rPr>
              <a:t>החל משנת 2028</a:t>
            </a:r>
            <a:r>
              <a:rPr lang="he-IL" sz="3200" dirty="0">
                <a:latin typeface="David" pitchFamily="34" charset="-79"/>
                <a:cs typeface="David" pitchFamily="34" charset="-79"/>
              </a:rPr>
              <a:t> – 5,000 ₪ </a:t>
            </a: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49</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2690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הכלים לגביית מס אמת</a:t>
            </a:r>
          </a:p>
        </p:txBody>
      </p:sp>
      <p:sp>
        <p:nvSpPr>
          <p:cNvPr id="3" name="מציין מיקום תוכן 2"/>
          <p:cNvSpPr>
            <a:spLocks noGrp="1"/>
          </p:cNvSpPr>
          <p:nvPr>
            <p:ph idx="1"/>
          </p:nvPr>
        </p:nvSpPr>
        <p:spPr>
          <a:xfrm>
            <a:off x="474035" y="919279"/>
            <a:ext cx="8064896" cy="3384376"/>
          </a:xfrm>
        </p:spPr>
        <p:txBody>
          <a:bodyPr>
            <a:noAutofit/>
          </a:bodyPr>
          <a:lstStyle/>
          <a:p>
            <a:pPr marL="65087" indent="0" algn="just">
              <a:buNone/>
            </a:pPr>
            <a:r>
              <a:rPr lang="he-IL" sz="2800" b="1" dirty="0">
                <a:latin typeface="David" panose="020E0502060401010101" pitchFamily="34" charset="-79"/>
                <a:cs typeface="David" panose="020E0502060401010101" pitchFamily="34" charset="-79"/>
              </a:rPr>
              <a:t>את הכלים לגביית מס אמת ומלחמה בהון השחור ניתן לחלק ל-3 קבוצות:</a:t>
            </a:r>
            <a:r>
              <a:rPr lang="en-US" sz="2800" b="1" dirty="0">
                <a:latin typeface="David" panose="020E0502060401010101" pitchFamily="34" charset="-79"/>
                <a:cs typeface="David" panose="020E0502060401010101" pitchFamily="34" charset="-79"/>
              </a:rPr>
              <a:t> </a:t>
            </a:r>
            <a:endParaRPr lang="he-IL" sz="2800" b="1" dirty="0">
              <a:latin typeface="David" panose="020E0502060401010101" pitchFamily="34" charset="-79"/>
              <a:cs typeface="David" panose="020E0502060401010101" pitchFamily="34" charset="-79"/>
            </a:endParaRP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5</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מלבן 4"/>
          <p:cNvSpPr/>
          <p:nvPr/>
        </p:nvSpPr>
        <p:spPr>
          <a:xfrm>
            <a:off x="6300192" y="2211710"/>
            <a:ext cx="2232248" cy="1656184"/>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u="sng" dirty="0">
                <a:solidFill>
                  <a:srgbClr val="FF0000"/>
                </a:solidFill>
                <a:latin typeface="David" panose="020E0502060401010101" pitchFamily="34" charset="-79"/>
                <a:cs typeface="David" panose="020E0502060401010101" pitchFamily="34" charset="-79"/>
              </a:rPr>
              <a:t>קבוצה ראשונה</a:t>
            </a:r>
          </a:p>
          <a:p>
            <a:pPr algn="ctr"/>
            <a:r>
              <a:rPr lang="he-IL" sz="2400" dirty="0">
                <a:solidFill>
                  <a:schemeClr val="tx1"/>
                </a:solidFill>
                <a:latin typeface="David" panose="020E0502060401010101" pitchFamily="34" charset="-79"/>
                <a:cs typeface="David" panose="020E0502060401010101" pitchFamily="34" charset="-79"/>
              </a:rPr>
              <a:t>סמכויות פקיד שומה מכוח חוקי המס</a:t>
            </a:r>
          </a:p>
          <a:p>
            <a:pPr algn="ctr"/>
            <a:endParaRPr lang="he-IL" dirty="0">
              <a:solidFill>
                <a:schemeClr val="tx1"/>
              </a:solidFill>
              <a:latin typeface="David" panose="020E0502060401010101" pitchFamily="34" charset="-79"/>
              <a:cs typeface="David" panose="020E0502060401010101" pitchFamily="34" charset="-79"/>
            </a:endParaRPr>
          </a:p>
        </p:txBody>
      </p:sp>
      <p:sp>
        <p:nvSpPr>
          <p:cNvPr id="8" name="מלבן 7"/>
          <p:cNvSpPr/>
          <p:nvPr/>
        </p:nvSpPr>
        <p:spPr>
          <a:xfrm>
            <a:off x="3491880" y="2211710"/>
            <a:ext cx="2232248" cy="1368152"/>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u="sng" dirty="0">
                <a:solidFill>
                  <a:srgbClr val="FF0000"/>
                </a:solidFill>
                <a:latin typeface="David" panose="020E0502060401010101" pitchFamily="34" charset="-79"/>
                <a:cs typeface="David" panose="020E0502060401010101" pitchFamily="34" charset="-79"/>
              </a:rPr>
              <a:t>קבוצה שניה</a:t>
            </a:r>
          </a:p>
          <a:p>
            <a:pPr algn="ctr"/>
            <a:r>
              <a:rPr lang="he-IL" sz="2400" dirty="0">
                <a:solidFill>
                  <a:schemeClr val="tx1"/>
                </a:solidFill>
                <a:latin typeface="David" panose="020E0502060401010101" pitchFamily="34" charset="-79"/>
                <a:cs typeface="David" panose="020E0502060401010101" pitchFamily="34" charset="-79"/>
              </a:rPr>
              <a:t>נטל דיווח מוגבר ע"י הנישומים</a:t>
            </a:r>
          </a:p>
          <a:p>
            <a:pPr algn="ctr"/>
            <a:endParaRPr lang="he-IL" dirty="0">
              <a:solidFill>
                <a:schemeClr val="tx1"/>
              </a:solidFill>
              <a:latin typeface="David" panose="020E0502060401010101" pitchFamily="34" charset="-79"/>
              <a:cs typeface="David" panose="020E0502060401010101" pitchFamily="34" charset="-79"/>
            </a:endParaRPr>
          </a:p>
        </p:txBody>
      </p:sp>
      <p:sp>
        <p:nvSpPr>
          <p:cNvPr id="10" name="מלבן 9"/>
          <p:cNvSpPr/>
          <p:nvPr/>
        </p:nvSpPr>
        <p:spPr>
          <a:xfrm>
            <a:off x="611560" y="2196629"/>
            <a:ext cx="2232248" cy="1815281"/>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u="sng" dirty="0">
                <a:solidFill>
                  <a:srgbClr val="FF0000"/>
                </a:solidFill>
                <a:latin typeface="David" panose="020E0502060401010101" pitchFamily="34" charset="-79"/>
                <a:cs typeface="David" panose="020E0502060401010101" pitchFamily="34" charset="-79"/>
              </a:rPr>
              <a:t>קבוצה שלישית</a:t>
            </a:r>
          </a:p>
          <a:p>
            <a:pPr algn="ctr"/>
            <a:r>
              <a:rPr lang="he-IL" sz="2400" dirty="0">
                <a:solidFill>
                  <a:schemeClr val="tx1"/>
                </a:solidFill>
                <a:latin typeface="David" panose="020E0502060401010101" pitchFamily="34" charset="-79"/>
                <a:cs typeface="David" panose="020E0502060401010101" pitchFamily="34" charset="-79"/>
              </a:rPr>
              <a:t>חקיקה משלימה בתחום חרויות הפרט</a:t>
            </a:r>
          </a:p>
          <a:p>
            <a:pPr algn="ctr"/>
            <a:endParaRPr lang="he-IL"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261600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הקצאת מספרי חשבוניות   </a:t>
            </a:r>
          </a:p>
        </p:txBody>
      </p:sp>
      <p:sp>
        <p:nvSpPr>
          <p:cNvPr id="3" name="מציין מיקום תוכן 2"/>
          <p:cNvSpPr>
            <a:spLocks noGrp="1"/>
          </p:cNvSpPr>
          <p:nvPr>
            <p:ph idx="1"/>
          </p:nvPr>
        </p:nvSpPr>
        <p:spPr>
          <a:xfrm>
            <a:off x="467544" y="699542"/>
            <a:ext cx="8229600" cy="3744416"/>
          </a:xfrm>
        </p:spPr>
        <p:txBody>
          <a:bodyPr>
            <a:normAutofit fontScale="92500" lnSpcReduction="10000"/>
          </a:bodyPr>
          <a:lstStyle/>
          <a:p>
            <a:pPr marL="64008" indent="0" algn="just">
              <a:buClr>
                <a:schemeClr val="accent3">
                  <a:lumMod val="75000"/>
                </a:schemeClr>
              </a:buClr>
              <a:buNone/>
            </a:pPr>
            <a:r>
              <a:rPr lang="he-IL" sz="3200" b="1" u="sng" dirty="0">
                <a:solidFill>
                  <a:srgbClr val="FF0000"/>
                </a:solidFill>
                <a:latin typeface="David" pitchFamily="34" charset="-79"/>
                <a:cs typeface="David" pitchFamily="34" charset="-79"/>
              </a:rPr>
              <a:t>אופן הקצאת מספר לחשבונית</a:t>
            </a:r>
            <a:r>
              <a:rPr lang="he-IL" sz="3200" b="1" dirty="0">
                <a:solidFill>
                  <a:srgbClr val="FF0000"/>
                </a:solidFill>
                <a:latin typeface="David" pitchFamily="34" charset="-79"/>
                <a:cs typeface="David" pitchFamily="34" charset="-79"/>
              </a:rPr>
              <a:t>:</a:t>
            </a:r>
          </a:p>
          <a:p>
            <a:pPr marL="88900" indent="-25400" algn="just">
              <a:buClr>
                <a:srgbClr val="FF0000"/>
              </a:buClr>
              <a:buNone/>
            </a:pPr>
            <a:r>
              <a:rPr lang="he-IL" sz="2800" dirty="0">
                <a:latin typeface="David" pitchFamily="34" charset="-79"/>
                <a:cs typeface="David" pitchFamily="34" charset="-79"/>
              </a:rPr>
              <a:t>עוסק מורשה, יהיה רשאי לבקש מהמנהל, </a:t>
            </a:r>
            <a:r>
              <a:rPr lang="he-IL" sz="2800" b="1" u="sng" dirty="0">
                <a:latin typeface="David" pitchFamily="34" charset="-79"/>
                <a:cs typeface="David" pitchFamily="34" charset="-79"/>
              </a:rPr>
              <a:t>באופן מקוון</a:t>
            </a:r>
            <a:r>
              <a:rPr lang="he-IL" sz="2800" dirty="0">
                <a:latin typeface="David" pitchFamily="34" charset="-79"/>
                <a:cs typeface="David" pitchFamily="34" charset="-79"/>
              </a:rPr>
              <a:t>, להקצות לחשבונית המס מספר. העוסק המורשה יהיה חייב לעשות כן, לבקשת הקונה, אם סכום החשבונית בלא מס עולה על 25,000 ₪ (בשנת 2024).</a:t>
            </a:r>
          </a:p>
          <a:p>
            <a:pPr marL="88900" indent="-25400" algn="just">
              <a:buClr>
                <a:srgbClr val="FF0000"/>
              </a:buClr>
              <a:buNone/>
            </a:pPr>
            <a:r>
              <a:rPr lang="he-IL" sz="2800" b="1" u="sng" dirty="0">
                <a:latin typeface="David" pitchFamily="34" charset="-79"/>
                <a:cs typeface="David" pitchFamily="34" charset="-79"/>
              </a:rPr>
              <a:t>לאחר קבלת המספר</a:t>
            </a:r>
            <a:r>
              <a:rPr lang="he-IL" sz="2800" dirty="0">
                <a:latin typeface="David" pitchFamily="34" charset="-79"/>
                <a:cs typeface="David" pitchFamily="34" charset="-79"/>
              </a:rPr>
              <a:t> – יציין המבקש את המספר על החשבונית (ניתן גם בכתב יד). </a:t>
            </a:r>
          </a:p>
          <a:p>
            <a:pPr marL="447675" indent="-384175" algn="just">
              <a:buClr>
                <a:srgbClr val="FF0000"/>
              </a:buClr>
              <a:buNone/>
            </a:pPr>
            <a:endParaRPr lang="he-IL" sz="1700" b="1" u="sng" dirty="0">
              <a:solidFill>
                <a:srgbClr val="00B050"/>
              </a:solidFill>
              <a:latin typeface="David" pitchFamily="34" charset="-79"/>
              <a:cs typeface="David" pitchFamily="34" charset="-79"/>
            </a:endParaRPr>
          </a:p>
          <a:p>
            <a:pPr marL="1079500" indent="-1016000" algn="just">
              <a:buClr>
                <a:srgbClr val="FF0000"/>
              </a:buClr>
              <a:buNone/>
            </a:pPr>
            <a:r>
              <a:rPr lang="he-IL" sz="2800" b="1" u="sng" dirty="0">
                <a:solidFill>
                  <a:srgbClr val="00B050"/>
                </a:solidFill>
                <a:latin typeface="David" pitchFamily="34" charset="-79"/>
                <a:cs typeface="David" pitchFamily="34" charset="-79"/>
              </a:rPr>
              <a:t>הערה</a:t>
            </a:r>
            <a:r>
              <a:rPr lang="he-IL" sz="2800" b="1" dirty="0">
                <a:solidFill>
                  <a:srgbClr val="00B050"/>
                </a:solidFill>
                <a:latin typeface="David" pitchFamily="34" charset="-79"/>
                <a:cs typeface="David" pitchFamily="34" charset="-79"/>
              </a:rPr>
              <a:t>:</a:t>
            </a:r>
            <a:r>
              <a:rPr lang="en-US" sz="2800" dirty="0">
                <a:latin typeface="David" pitchFamily="34" charset="-79"/>
                <a:cs typeface="David" pitchFamily="34" charset="-79"/>
              </a:rPr>
              <a:t> </a:t>
            </a:r>
            <a:r>
              <a:rPr lang="he-IL" sz="2800" dirty="0">
                <a:latin typeface="David" pitchFamily="34" charset="-79"/>
                <a:cs typeface="David" pitchFamily="34" charset="-79"/>
              </a:rPr>
              <a:t>לא תידרש הקצאת מספר במקרה של מע"מ בשיעור אפס. </a:t>
            </a: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50</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1272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הקצאת מספרי חשבוניות   </a:t>
            </a:r>
          </a:p>
        </p:txBody>
      </p:sp>
      <p:sp>
        <p:nvSpPr>
          <p:cNvPr id="3" name="מציין מיקום תוכן 2"/>
          <p:cNvSpPr>
            <a:spLocks noGrp="1"/>
          </p:cNvSpPr>
          <p:nvPr>
            <p:ph idx="1"/>
          </p:nvPr>
        </p:nvSpPr>
        <p:spPr>
          <a:xfrm>
            <a:off x="467544" y="699542"/>
            <a:ext cx="8229600" cy="3744416"/>
          </a:xfrm>
        </p:spPr>
        <p:txBody>
          <a:bodyPr>
            <a:normAutofit fontScale="92500"/>
          </a:bodyPr>
          <a:lstStyle/>
          <a:p>
            <a:pPr marL="64008" indent="0" algn="just">
              <a:buClr>
                <a:schemeClr val="accent3">
                  <a:lumMod val="75000"/>
                </a:schemeClr>
              </a:buClr>
              <a:buNone/>
            </a:pPr>
            <a:r>
              <a:rPr lang="he-IL" sz="3200" b="1" u="sng" dirty="0">
                <a:solidFill>
                  <a:srgbClr val="FF0000"/>
                </a:solidFill>
                <a:latin typeface="David" pitchFamily="34" charset="-79"/>
                <a:cs typeface="David" pitchFamily="34" charset="-79"/>
              </a:rPr>
              <a:t>סמכות שלא להקצות מספר לחשבונית (לא כולל 2024)</a:t>
            </a:r>
            <a:r>
              <a:rPr lang="he-IL" sz="3200" b="1" dirty="0">
                <a:solidFill>
                  <a:srgbClr val="FF0000"/>
                </a:solidFill>
                <a:latin typeface="David" pitchFamily="34" charset="-79"/>
                <a:cs typeface="David" pitchFamily="34" charset="-79"/>
              </a:rPr>
              <a:t>:</a:t>
            </a:r>
          </a:p>
          <a:p>
            <a:pPr marL="88900" indent="-25400" algn="just">
              <a:buClr>
                <a:srgbClr val="FF0000"/>
              </a:buClr>
              <a:buNone/>
            </a:pPr>
            <a:r>
              <a:rPr lang="he-IL" sz="2800" dirty="0">
                <a:latin typeface="David" pitchFamily="34" charset="-79"/>
                <a:cs typeface="David" pitchFamily="34" charset="-79"/>
              </a:rPr>
              <a:t>החל משנת 2025, המנהל רשאי, אם קיים יסוד סביר לחשש שמדובר בחשבונית שתוצא שלא כדין, להחליט </a:t>
            </a:r>
            <a:r>
              <a:rPr lang="he-IL" sz="2800" b="1" u="sng" dirty="0">
                <a:latin typeface="David" pitchFamily="34" charset="-79"/>
                <a:cs typeface="David" pitchFamily="34" charset="-79"/>
              </a:rPr>
              <a:t>שלא</a:t>
            </a:r>
            <a:r>
              <a:rPr lang="he-IL" sz="2800" b="1" dirty="0">
                <a:latin typeface="David" pitchFamily="34" charset="-79"/>
                <a:cs typeface="David" pitchFamily="34" charset="-79"/>
              </a:rPr>
              <a:t> </a:t>
            </a:r>
            <a:r>
              <a:rPr lang="he-IL" sz="2800" dirty="0">
                <a:latin typeface="David" pitchFamily="34" charset="-79"/>
                <a:cs typeface="David" pitchFamily="34" charset="-79"/>
              </a:rPr>
              <a:t> להקצות מספר לחשבונית המס (להלן:</a:t>
            </a:r>
            <a:r>
              <a:rPr lang="en-US" sz="2800" dirty="0">
                <a:latin typeface="David" pitchFamily="34" charset="-79"/>
                <a:cs typeface="David" pitchFamily="34" charset="-79"/>
              </a:rPr>
              <a:t> </a:t>
            </a:r>
            <a:r>
              <a:rPr lang="he-IL" sz="2800" dirty="0">
                <a:latin typeface="David" pitchFamily="34" charset="-79"/>
                <a:cs typeface="David" pitchFamily="34" charset="-79"/>
              </a:rPr>
              <a:t>"</a:t>
            </a:r>
            <a:r>
              <a:rPr lang="he-IL" sz="2800" b="1" dirty="0">
                <a:latin typeface="David" pitchFamily="34" charset="-79"/>
                <a:cs typeface="David" pitchFamily="34" charset="-79"/>
              </a:rPr>
              <a:t>החלטה מקדמית</a:t>
            </a:r>
            <a:r>
              <a:rPr lang="he-IL" sz="2800" dirty="0">
                <a:latin typeface="David" pitchFamily="34" charset="-79"/>
                <a:cs typeface="David" pitchFamily="34" charset="-79"/>
              </a:rPr>
              <a:t>").</a:t>
            </a:r>
          </a:p>
          <a:p>
            <a:pPr marL="88900" indent="-25400" algn="just">
              <a:buClr>
                <a:srgbClr val="FF0000"/>
              </a:buClr>
              <a:buNone/>
            </a:pPr>
            <a:r>
              <a:rPr lang="he-IL" sz="2800" b="1" u="sng" dirty="0">
                <a:solidFill>
                  <a:srgbClr val="00B050"/>
                </a:solidFill>
                <a:latin typeface="David" pitchFamily="34" charset="-79"/>
                <a:cs typeface="David" pitchFamily="34" charset="-79"/>
              </a:rPr>
              <a:t>ההחלטה המקדמית</a:t>
            </a:r>
            <a:r>
              <a:rPr lang="he-IL" sz="2800" b="1" dirty="0">
                <a:solidFill>
                  <a:srgbClr val="00B050"/>
                </a:solidFill>
                <a:latin typeface="David" pitchFamily="34" charset="-79"/>
                <a:cs typeface="David" pitchFamily="34" charset="-79"/>
              </a:rPr>
              <a:t>:</a:t>
            </a:r>
          </a:p>
          <a:p>
            <a:pPr marL="88900" indent="-25400" algn="just">
              <a:buClr>
                <a:srgbClr val="FF0000"/>
              </a:buClr>
              <a:buNone/>
            </a:pPr>
            <a:r>
              <a:rPr lang="he-IL" sz="2800" b="1" dirty="0">
                <a:solidFill>
                  <a:srgbClr val="00B050"/>
                </a:solidFill>
                <a:latin typeface="David" pitchFamily="34" charset="-79"/>
                <a:cs typeface="David" pitchFamily="34" charset="-79"/>
              </a:rPr>
              <a:t>1.</a:t>
            </a:r>
            <a:r>
              <a:rPr lang="he-IL" sz="2800" dirty="0">
                <a:latin typeface="David" pitchFamily="34" charset="-79"/>
                <a:cs typeface="David" pitchFamily="34" charset="-79"/>
              </a:rPr>
              <a:t> תפרט את העילה שלא להקצות מספר לחשבונית.</a:t>
            </a:r>
          </a:p>
          <a:p>
            <a:pPr marL="357188" indent="-293688" algn="just">
              <a:buClr>
                <a:srgbClr val="FF0000"/>
              </a:buClr>
              <a:buNone/>
            </a:pPr>
            <a:r>
              <a:rPr lang="he-IL" sz="2800" b="1" dirty="0">
                <a:solidFill>
                  <a:srgbClr val="00B050"/>
                </a:solidFill>
                <a:latin typeface="David" pitchFamily="34" charset="-79"/>
                <a:cs typeface="David" pitchFamily="34" charset="-79"/>
              </a:rPr>
              <a:t>2.</a:t>
            </a:r>
            <a:r>
              <a:rPr lang="he-IL" sz="2800" dirty="0">
                <a:latin typeface="David" pitchFamily="34" charset="-79"/>
                <a:cs typeface="David" pitchFamily="34" charset="-79"/>
              </a:rPr>
              <a:t> תפרט את המועד שניתן לערער על ההחלטה ולבקש שימוע – תוך 2 ימי עסקים. </a:t>
            </a: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51</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69207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סעיף 3(ט1) לפקודה</a:t>
            </a:r>
          </a:p>
        </p:txBody>
      </p:sp>
      <p:sp>
        <p:nvSpPr>
          <p:cNvPr id="3" name="מציין מיקום תוכן 2"/>
          <p:cNvSpPr>
            <a:spLocks noGrp="1"/>
          </p:cNvSpPr>
          <p:nvPr>
            <p:ph idx="1"/>
          </p:nvPr>
        </p:nvSpPr>
        <p:spPr>
          <a:xfrm>
            <a:off x="467544" y="699542"/>
            <a:ext cx="8229600" cy="4248472"/>
          </a:xfrm>
        </p:spPr>
        <p:txBody>
          <a:bodyPr>
            <a:normAutofit fontScale="92500" lnSpcReduction="20000"/>
          </a:bodyPr>
          <a:lstStyle/>
          <a:p>
            <a:pPr marL="64008" indent="0" algn="just">
              <a:buClr>
                <a:schemeClr val="accent3">
                  <a:lumMod val="75000"/>
                </a:schemeClr>
              </a:buClr>
              <a:buNone/>
            </a:pPr>
            <a:r>
              <a:rPr lang="he-IL" sz="3200" b="1" u="sng" dirty="0">
                <a:solidFill>
                  <a:srgbClr val="FF0000"/>
                </a:solidFill>
                <a:latin typeface="David" pitchFamily="34" charset="-79"/>
                <a:cs typeface="David" pitchFamily="34" charset="-79"/>
              </a:rPr>
              <a:t>סעיף 3(ט1) לפקודה </a:t>
            </a:r>
            <a:endParaRPr lang="he-IL" sz="3200" b="1" dirty="0">
              <a:solidFill>
                <a:srgbClr val="FF0000"/>
              </a:solidFill>
              <a:latin typeface="David" pitchFamily="34" charset="-79"/>
              <a:cs typeface="David" pitchFamily="34" charset="-79"/>
            </a:endParaRPr>
          </a:p>
          <a:p>
            <a:pPr marL="65087" indent="0">
              <a:buNone/>
            </a:pPr>
            <a:r>
              <a:rPr lang="he-IL" b="1" dirty="0">
                <a:solidFill>
                  <a:srgbClr val="00B050"/>
                </a:solidFill>
                <a:latin typeface="David" pitchFamily="34" charset="-79"/>
                <a:cs typeface="David" pitchFamily="34" charset="-79"/>
              </a:rPr>
              <a:t>"יראו משיכה מחברה, במועד החיוב, כהכנסתו של בעל המניות המהותי -</a:t>
            </a:r>
            <a:endParaRPr lang="en-US" b="1" dirty="0">
              <a:solidFill>
                <a:srgbClr val="00B050"/>
              </a:solidFill>
              <a:latin typeface="David" pitchFamily="34" charset="-79"/>
              <a:cs typeface="David" pitchFamily="34" charset="-79"/>
            </a:endParaRPr>
          </a:p>
          <a:p>
            <a:pPr marL="622300" indent="-355600">
              <a:buNone/>
            </a:pPr>
            <a:r>
              <a:rPr lang="he-IL" b="1" dirty="0">
                <a:solidFill>
                  <a:srgbClr val="00B050"/>
                </a:solidFill>
                <a:latin typeface="David" pitchFamily="34" charset="-79"/>
                <a:cs typeface="David" pitchFamily="34" charset="-79"/>
              </a:rPr>
              <a:t>(א) מדיבידנד, אם היו רווחים בחברה ובהתאם לחלקו בהם; לעניין זה, "רווחים" - כהגדרתם בסעיף 302(ב) לחוק החברות;</a:t>
            </a:r>
            <a:endParaRPr lang="en-US" b="1" dirty="0">
              <a:solidFill>
                <a:srgbClr val="00B050"/>
              </a:solidFill>
              <a:latin typeface="David" pitchFamily="34" charset="-79"/>
              <a:cs typeface="David" pitchFamily="34" charset="-79"/>
            </a:endParaRPr>
          </a:p>
          <a:p>
            <a:pPr marL="622300" indent="-355600">
              <a:buNone/>
            </a:pPr>
            <a:r>
              <a:rPr lang="he-IL" b="1" dirty="0">
                <a:solidFill>
                  <a:srgbClr val="00B050"/>
                </a:solidFill>
                <a:latin typeface="David" pitchFamily="34" charset="-79"/>
                <a:cs typeface="David" pitchFamily="34" charset="-79"/>
              </a:rPr>
              <a:t>(ב) במשיכה שפסקת משנה (א) אינה חלה עליה, אם מתקיימים יחסי עובד מעביד - כהכנסת עבודה;</a:t>
            </a:r>
            <a:endParaRPr lang="en-US" b="1" dirty="0">
              <a:solidFill>
                <a:srgbClr val="00B050"/>
              </a:solidFill>
              <a:latin typeface="David" pitchFamily="34" charset="-79"/>
              <a:cs typeface="David" pitchFamily="34" charset="-79"/>
            </a:endParaRPr>
          </a:p>
          <a:p>
            <a:pPr marL="622300" indent="-355600">
              <a:buNone/>
            </a:pPr>
            <a:r>
              <a:rPr lang="he-IL" b="1" dirty="0">
                <a:solidFill>
                  <a:srgbClr val="00B050"/>
                </a:solidFill>
                <a:latin typeface="David" pitchFamily="34" charset="-79"/>
                <a:cs typeface="David" pitchFamily="34" charset="-79"/>
              </a:rPr>
              <a:t>(ג) במשיכה שפסקת משנה (ב) אינה חלה עליה - כהכנסה מעסק או ממשלח יד;"</a:t>
            </a:r>
            <a:endParaRPr lang="en-US" b="1" dirty="0">
              <a:solidFill>
                <a:srgbClr val="00B050"/>
              </a:solidFill>
              <a:latin typeface="David" pitchFamily="34" charset="-79"/>
              <a:cs typeface="David" pitchFamily="34" charset="-79"/>
            </a:endParaRPr>
          </a:p>
          <a:p>
            <a:pPr marL="88900" indent="177800" algn="just">
              <a:buClr>
                <a:srgbClr val="FF0000"/>
              </a:buClr>
              <a:buNone/>
            </a:pPr>
            <a:endParaRPr lang="he-IL" sz="2800" b="1" dirty="0">
              <a:solidFill>
                <a:srgbClr val="00B050"/>
              </a:solidFill>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52</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56581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1049274"/>
          </a:xfrm>
        </p:spPr>
        <p:txBody>
          <a:bodyPr>
            <a:noAutofit/>
          </a:bodyPr>
          <a:lstStyle/>
          <a:p>
            <a:pPr algn="ctr"/>
            <a:endParaRPr lang="he-IL" sz="2800" b="1" dirty="0">
              <a:solidFill>
                <a:srgbClr val="0070C0"/>
              </a:solidFill>
              <a:effectLst/>
            </a:endParaRPr>
          </a:p>
        </p:txBody>
      </p:sp>
      <p:sp>
        <p:nvSpPr>
          <p:cNvPr id="3" name="מציין מיקום תוכן 2"/>
          <p:cNvSpPr>
            <a:spLocks noGrp="1"/>
          </p:cNvSpPr>
          <p:nvPr>
            <p:ph idx="1"/>
          </p:nvPr>
        </p:nvSpPr>
        <p:spPr>
          <a:xfrm>
            <a:off x="467544" y="699542"/>
            <a:ext cx="8229600" cy="3240360"/>
          </a:xfrm>
        </p:spPr>
        <p:txBody>
          <a:bodyPr>
            <a:normAutofit fontScale="85000" lnSpcReduction="10000"/>
          </a:bodyPr>
          <a:lstStyle/>
          <a:p>
            <a:pPr marL="64008" indent="0" algn="ctr">
              <a:buClr>
                <a:schemeClr val="accent3">
                  <a:lumMod val="75000"/>
                </a:schemeClr>
              </a:buClr>
              <a:buNone/>
            </a:pPr>
            <a:endParaRPr lang="he-IL" sz="4000" dirty="0">
              <a:latin typeface="David" pitchFamily="34" charset="-79"/>
              <a:cs typeface="David" pitchFamily="34" charset="-79"/>
            </a:endParaRPr>
          </a:p>
          <a:p>
            <a:pPr marL="64008" indent="0" algn="ctr">
              <a:buClr>
                <a:schemeClr val="accent3">
                  <a:lumMod val="75000"/>
                </a:schemeClr>
              </a:buClr>
              <a:buNone/>
            </a:pPr>
            <a:r>
              <a:rPr lang="he-IL" sz="8800" b="1" dirty="0">
                <a:solidFill>
                  <a:srgbClr val="FF0000"/>
                </a:solidFill>
                <a:latin typeface="David" pitchFamily="34" charset="-79"/>
                <a:cs typeface="David" pitchFamily="34" charset="-79"/>
              </a:rPr>
              <a:t>חובת דיווח כללית על השכרת דירה למגורים</a:t>
            </a:r>
            <a:endParaRPr lang="he-IL" sz="11500" b="1" dirty="0">
              <a:solidFill>
                <a:srgbClr val="FF0000"/>
              </a:solidFill>
              <a:latin typeface="David" pitchFamily="34" charset="-79"/>
              <a:cs typeface="David" pitchFamily="34" charset="-79"/>
            </a:endParaRPr>
          </a:p>
          <a:p>
            <a:pPr marL="64008" indent="0" algn="ctr">
              <a:buClr>
                <a:schemeClr val="accent3">
                  <a:lumMod val="75000"/>
                </a:schemeClr>
              </a:buClr>
              <a:buNone/>
            </a:pPr>
            <a:endParaRPr lang="he-IL" sz="40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53</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58161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חובת דיווח על הכנסות שכירות</a:t>
            </a:r>
          </a:p>
        </p:txBody>
      </p:sp>
      <p:sp>
        <p:nvSpPr>
          <p:cNvPr id="3" name="מציין מיקום תוכן 2"/>
          <p:cNvSpPr>
            <a:spLocks noGrp="1"/>
          </p:cNvSpPr>
          <p:nvPr>
            <p:ph idx="1"/>
          </p:nvPr>
        </p:nvSpPr>
        <p:spPr>
          <a:xfrm>
            <a:off x="467544" y="699542"/>
            <a:ext cx="8229600" cy="3744416"/>
          </a:xfrm>
        </p:spPr>
        <p:txBody>
          <a:bodyPr>
            <a:normAutofit/>
          </a:bodyPr>
          <a:lstStyle/>
          <a:p>
            <a:pPr marL="64008" indent="0" algn="just">
              <a:buClr>
                <a:schemeClr val="accent3">
                  <a:lumMod val="75000"/>
                </a:schemeClr>
              </a:buClr>
              <a:buNone/>
            </a:pPr>
            <a:r>
              <a:rPr lang="he-IL" sz="3600" b="1" u="sng" dirty="0">
                <a:solidFill>
                  <a:srgbClr val="FF0000"/>
                </a:solidFill>
                <a:latin typeface="David" pitchFamily="34" charset="-79"/>
                <a:cs typeface="David" pitchFamily="34" charset="-79"/>
              </a:rPr>
              <a:t>חובת דיווח בהשכרת דירה למגורים</a:t>
            </a:r>
          </a:p>
          <a:p>
            <a:pPr marL="64008" indent="0" algn="just">
              <a:buClr>
                <a:schemeClr val="accent3">
                  <a:lumMod val="75000"/>
                </a:schemeClr>
              </a:buClr>
              <a:buNone/>
            </a:pPr>
            <a:r>
              <a:rPr lang="he-IL" sz="3600" b="1" u="sng" dirty="0">
                <a:solidFill>
                  <a:srgbClr val="00B050"/>
                </a:solidFill>
                <a:latin typeface="David" pitchFamily="34" charset="-79"/>
                <a:cs typeface="David" pitchFamily="34" charset="-79"/>
              </a:rPr>
              <a:t>הדין הקיים</a:t>
            </a:r>
          </a:p>
          <a:p>
            <a:pPr marL="64008" indent="0" algn="just">
              <a:buClr>
                <a:schemeClr val="accent3">
                  <a:lumMod val="75000"/>
                </a:schemeClr>
              </a:buClr>
              <a:buNone/>
            </a:pPr>
            <a:r>
              <a:rPr lang="he-IL" sz="3200" dirty="0">
                <a:latin typeface="David" pitchFamily="34" charset="-79"/>
                <a:cs typeface="David" pitchFamily="34" charset="-79"/>
              </a:rPr>
              <a:t>בהתאם לתקנות מס הכנסה (פטור מהגשת דין וחשבון), מי שהכנסתו מהשכרת דירה למגורים נמוכה מהתקרה הקבועה בחוק הפטור (5,470 ₪ לחודש) </a:t>
            </a:r>
            <a:r>
              <a:rPr lang="he-IL" sz="3200" b="1" dirty="0">
                <a:latin typeface="David" pitchFamily="34" charset="-79"/>
                <a:cs typeface="David" pitchFamily="34" charset="-79"/>
              </a:rPr>
              <a:t>אינו נדרש לדווח על ההכנסה שלו משכר דירה</a:t>
            </a:r>
            <a:r>
              <a:rPr lang="he-IL" sz="3200" dirty="0">
                <a:latin typeface="David" pitchFamily="34" charset="-79"/>
                <a:cs typeface="David" pitchFamily="34" charset="-79"/>
              </a:rPr>
              <a:t>. </a:t>
            </a: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54</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82978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חובת דיווח על הכנסות שכירות</a:t>
            </a:r>
          </a:p>
        </p:txBody>
      </p:sp>
      <p:sp>
        <p:nvSpPr>
          <p:cNvPr id="3" name="מציין מיקום תוכן 2"/>
          <p:cNvSpPr>
            <a:spLocks noGrp="1"/>
          </p:cNvSpPr>
          <p:nvPr>
            <p:ph idx="1"/>
          </p:nvPr>
        </p:nvSpPr>
        <p:spPr>
          <a:xfrm>
            <a:off x="467544" y="699542"/>
            <a:ext cx="8229600" cy="3744416"/>
          </a:xfrm>
        </p:spPr>
        <p:txBody>
          <a:bodyPr>
            <a:normAutofit/>
          </a:bodyPr>
          <a:lstStyle/>
          <a:p>
            <a:pPr marL="64008" indent="0" algn="just">
              <a:buClr>
                <a:schemeClr val="accent3">
                  <a:lumMod val="75000"/>
                </a:schemeClr>
              </a:buClr>
              <a:buNone/>
            </a:pPr>
            <a:r>
              <a:rPr lang="he-IL" sz="2800" b="1" u="sng" dirty="0">
                <a:solidFill>
                  <a:srgbClr val="FF0000"/>
                </a:solidFill>
                <a:latin typeface="David" pitchFamily="34" charset="-79"/>
                <a:cs typeface="David" pitchFamily="34" charset="-79"/>
              </a:rPr>
              <a:t>התיקון המוצע</a:t>
            </a:r>
          </a:p>
          <a:p>
            <a:pPr marL="64008" indent="0" algn="just">
              <a:buClr>
                <a:schemeClr val="accent3">
                  <a:lumMod val="75000"/>
                </a:schemeClr>
              </a:buClr>
              <a:buNone/>
            </a:pPr>
            <a:r>
              <a:rPr lang="he-IL" sz="2600" dirty="0">
                <a:latin typeface="David" pitchFamily="34" charset="-79"/>
                <a:cs typeface="David" pitchFamily="34" charset="-79"/>
              </a:rPr>
              <a:t>מוצע, להחיל את כלל הדיווח גם על הכנסות פטורות.</a:t>
            </a:r>
          </a:p>
          <a:p>
            <a:pPr marL="64008" indent="0" algn="just">
              <a:buClr>
                <a:schemeClr val="accent3">
                  <a:lumMod val="75000"/>
                </a:schemeClr>
              </a:buClr>
              <a:buNone/>
            </a:pPr>
            <a:r>
              <a:rPr lang="he-IL" sz="2600" b="1" u="sng" dirty="0">
                <a:solidFill>
                  <a:srgbClr val="00B050"/>
                </a:solidFill>
                <a:latin typeface="David" pitchFamily="34" charset="-79"/>
                <a:cs typeface="David" pitchFamily="34" charset="-79"/>
              </a:rPr>
              <a:t>הערות</a:t>
            </a:r>
          </a:p>
          <a:p>
            <a:pPr marL="357188" indent="-293688" algn="just">
              <a:buClr>
                <a:schemeClr val="accent3">
                  <a:lumMod val="75000"/>
                </a:schemeClr>
              </a:buClr>
              <a:buNone/>
            </a:pPr>
            <a:r>
              <a:rPr lang="he-IL" sz="2600" b="1" dirty="0">
                <a:solidFill>
                  <a:srgbClr val="FF0000"/>
                </a:solidFill>
                <a:latin typeface="David" pitchFamily="34" charset="-79"/>
                <a:cs typeface="David" pitchFamily="34" charset="-79"/>
              </a:rPr>
              <a:t>1.</a:t>
            </a:r>
            <a:r>
              <a:rPr lang="he-IL" sz="2600" dirty="0">
                <a:latin typeface="David" pitchFamily="34" charset="-79"/>
                <a:cs typeface="David" pitchFamily="34" charset="-79"/>
              </a:rPr>
              <a:t> הוראת הפטור בתקנות תבוטל כך שתהיה חובת דיווח רגילה אלא אם הנישום ידווח לפקיד שומה עד ל-30 לאפריל של השנה העוקבת בטופס ייעודי.</a:t>
            </a:r>
          </a:p>
          <a:p>
            <a:pPr marL="357188" indent="-293688" algn="just">
              <a:buClr>
                <a:schemeClr val="accent3">
                  <a:lumMod val="75000"/>
                </a:schemeClr>
              </a:buClr>
              <a:buNone/>
            </a:pPr>
            <a:r>
              <a:rPr lang="he-IL" sz="2600" b="1" dirty="0">
                <a:solidFill>
                  <a:srgbClr val="FF0000"/>
                </a:solidFill>
                <a:latin typeface="David" pitchFamily="34" charset="-79"/>
                <a:cs typeface="David" pitchFamily="34" charset="-79"/>
              </a:rPr>
              <a:t>2.</a:t>
            </a:r>
            <a:r>
              <a:rPr lang="he-IL" sz="2600" dirty="0">
                <a:latin typeface="David" pitchFamily="34" charset="-79"/>
                <a:cs typeface="David" pitchFamily="34" charset="-79"/>
              </a:rPr>
              <a:t> הדיווח יהיה מקוון שיכלול רק פרטים לגבי הדירה וגובה דמי השכירות ששולמו בשנה הקודמת. </a:t>
            </a: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55</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71676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הכנסות שכירות</a:t>
            </a:r>
          </a:p>
        </p:txBody>
      </p:sp>
      <p:sp>
        <p:nvSpPr>
          <p:cNvPr id="3" name="מציין מיקום תוכן 2"/>
          <p:cNvSpPr>
            <a:spLocks noGrp="1"/>
          </p:cNvSpPr>
          <p:nvPr>
            <p:ph idx="1"/>
          </p:nvPr>
        </p:nvSpPr>
        <p:spPr>
          <a:xfrm>
            <a:off x="467544" y="699542"/>
            <a:ext cx="8229600" cy="3744416"/>
          </a:xfrm>
        </p:spPr>
        <p:txBody>
          <a:bodyPr>
            <a:normAutofit/>
          </a:bodyPr>
          <a:lstStyle/>
          <a:p>
            <a:pPr marL="64008" indent="0" algn="just">
              <a:buClr>
                <a:schemeClr val="accent3">
                  <a:lumMod val="75000"/>
                </a:schemeClr>
              </a:buClr>
              <a:buNone/>
            </a:pPr>
            <a:r>
              <a:rPr lang="he-IL" sz="3200" b="1" u="sng" dirty="0">
                <a:solidFill>
                  <a:srgbClr val="00B050"/>
                </a:solidFill>
                <a:latin typeface="David" pitchFamily="34" charset="-79"/>
                <a:cs typeface="David" pitchFamily="34" charset="-79"/>
              </a:rPr>
              <a:t>הערות</a:t>
            </a:r>
          </a:p>
          <a:p>
            <a:pPr marL="357188" indent="-293688" algn="just">
              <a:buClr>
                <a:schemeClr val="accent3">
                  <a:lumMod val="75000"/>
                </a:schemeClr>
              </a:buClr>
              <a:buNone/>
            </a:pPr>
            <a:r>
              <a:rPr lang="he-IL" sz="3200" b="1" dirty="0">
                <a:solidFill>
                  <a:srgbClr val="FF0000"/>
                </a:solidFill>
                <a:latin typeface="David" pitchFamily="34" charset="-79"/>
                <a:cs typeface="David" pitchFamily="34" charset="-79"/>
              </a:rPr>
              <a:t>3.</a:t>
            </a:r>
            <a:r>
              <a:rPr lang="he-IL" sz="3200" dirty="0">
                <a:latin typeface="David" pitchFamily="34" charset="-79"/>
                <a:cs typeface="David" pitchFamily="34" charset="-79"/>
              </a:rPr>
              <a:t> נישום שנולד לפני שנת 1955 יוכל לדווח באופן ידני. </a:t>
            </a:r>
          </a:p>
          <a:p>
            <a:pPr marL="357188" indent="-293688" algn="just">
              <a:buClr>
                <a:schemeClr val="accent3">
                  <a:lumMod val="75000"/>
                </a:schemeClr>
              </a:buClr>
              <a:buNone/>
            </a:pPr>
            <a:r>
              <a:rPr lang="he-IL" sz="3200" b="1" dirty="0">
                <a:solidFill>
                  <a:srgbClr val="FF0000"/>
                </a:solidFill>
                <a:latin typeface="David" pitchFamily="34" charset="-79"/>
                <a:cs typeface="David" pitchFamily="34" charset="-79"/>
              </a:rPr>
              <a:t>4.</a:t>
            </a:r>
            <a:r>
              <a:rPr lang="he-IL" sz="3200" dirty="0">
                <a:latin typeface="David" pitchFamily="34" charset="-79"/>
                <a:cs typeface="David" pitchFamily="34" charset="-79"/>
              </a:rPr>
              <a:t> חובת הדיווח תחל משנת 2024 בגין הכנסות לשנת 2023.</a:t>
            </a:r>
          </a:p>
          <a:p>
            <a:pPr marL="357188" indent="-293688" algn="just">
              <a:buClr>
                <a:schemeClr val="accent3">
                  <a:lumMod val="75000"/>
                </a:schemeClr>
              </a:buClr>
              <a:buNone/>
            </a:pPr>
            <a:r>
              <a:rPr lang="he-IL" sz="3200" b="1" dirty="0">
                <a:solidFill>
                  <a:srgbClr val="FF0000"/>
                </a:solidFill>
                <a:latin typeface="David" pitchFamily="34" charset="-79"/>
                <a:cs typeface="David" pitchFamily="34" charset="-79"/>
              </a:rPr>
              <a:t>5.</a:t>
            </a:r>
            <a:r>
              <a:rPr lang="he-IL" sz="3200" dirty="0">
                <a:latin typeface="David" pitchFamily="34" charset="-79"/>
                <a:cs typeface="David" pitchFamily="34" charset="-79"/>
              </a:rPr>
              <a:t> במשך שנה, לא ינקטו פעולות אכיפה אלא רק כנגד מי שקיבל התראה בכתב ושב ולא דיווח. </a:t>
            </a: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56</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73123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57</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95538" y="1131590"/>
            <a:ext cx="7995988"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6600" b="1" u="sng" dirty="0">
                <a:solidFill>
                  <a:srgbClr val="00B050"/>
                </a:solidFill>
                <a:latin typeface="David" pitchFamily="34" charset="-79"/>
                <a:cs typeface="David" pitchFamily="34" charset="-79"/>
              </a:rPr>
              <a:t>קבוצה שלישית</a:t>
            </a:r>
          </a:p>
          <a:p>
            <a:pPr algn="ctr" eaLnBrk="1" hangingPunct="1"/>
            <a:r>
              <a:rPr lang="he-IL" sz="6600" b="1" dirty="0">
                <a:solidFill>
                  <a:srgbClr val="FF0000"/>
                </a:solidFill>
                <a:latin typeface="David" pitchFamily="34" charset="-79"/>
                <a:cs typeface="David" pitchFamily="34" charset="-79"/>
              </a:rPr>
              <a:t>חקיקה משלימה בתחום חרויות הפרט</a:t>
            </a:r>
            <a:endParaRPr lang="he-IL" sz="8000" b="1" dirty="0">
              <a:solidFill>
                <a:srgbClr val="FF000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32"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17302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3600" b="1" u="sng" dirty="0">
                <a:solidFill>
                  <a:srgbClr val="00B0F0"/>
                </a:solidFill>
                <a:effectLst/>
              </a:rPr>
              <a:t>חקיקה משלימה בתחום חרויות הפרט</a:t>
            </a:r>
            <a:endParaRPr lang="he-IL" sz="4000" b="1" u="sng" dirty="0">
              <a:solidFill>
                <a:srgbClr val="00B0F0"/>
              </a:solidFill>
              <a:effectLst/>
            </a:endParaRP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4000" b="1" dirty="0">
                <a:solidFill>
                  <a:srgbClr val="FF0000"/>
                </a:solidFill>
                <a:latin typeface="David" panose="020E0502060401010101" pitchFamily="34" charset="-79"/>
                <a:cs typeface="David" panose="020E0502060401010101" pitchFamily="34" charset="-79"/>
              </a:rPr>
              <a:t>1.</a:t>
            </a:r>
            <a:r>
              <a:rPr lang="he-IL" sz="4000" dirty="0">
                <a:latin typeface="David" panose="020E0502060401010101" pitchFamily="34" charset="-79"/>
                <a:cs typeface="David" panose="020E0502060401010101" pitchFamily="34" charset="-79"/>
              </a:rPr>
              <a:t> חילופי מידע מבנקים בחו"ל.</a:t>
            </a:r>
          </a:p>
          <a:p>
            <a:pPr marL="65087" indent="0" algn="just">
              <a:buNone/>
            </a:pPr>
            <a:r>
              <a:rPr lang="he-IL" sz="4000" b="1" dirty="0">
                <a:solidFill>
                  <a:srgbClr val="FF0000"/>
                </a:solidFill>
                <a:latin typeface="David" panose="020E0502060401010101" pitchFamily="34" charset="-79"/>
                <a:cs typeface="David" panose="020E0502060401010101" pitchFamily="34" charset="-79"/>
              </a:rPr>
              <a:t>2.</a:t>
            </a:r>
            <a:r>
              <a:rPr lang="he-IL" sz="4000" dirty="0">
                <a:latin typeface="David" panose="020E0502060401010101" pitchFamily="34" charset="-79"/>
                <a:cs typeface="David" panose="020E0502060401010101" pitchFamily="34" charset="-79"/>
              </a:rPr>
              <a:t> חילוט זמני מכוח חוק איסור הלבנת הון. </a:t>
            </a:r>
          </a:p>
          <a:p>
            <a:pPr marL="446088">
              <a:buNone/>
            </a:pPr>
            <a:r>
              <a:rPr lang="he-IL" sz="4000" b="1" dirty="0">
                <a:solidFill>
                  <a:srgbClr val="FF0000"/>
                </a:solidFill>
                <a:latin typeface="David" panose="020E0502060401010101" pitchFamily="34" charset="-79"/>
                <a:cs typeface="David" panose="020E0502060401010101" pitchFamily="34" charset="-79"/>
              </a:rPr>
              <a:t>3. </a:t>
            </a:r>
            <a:r>
              <a:rPr lang="he-IL" sz="4000" dirty="0">
                <a:latin typeface="David" panose="020E0502060401010101" pitchFamily="34" charset="-79"/>
                <a:cs typeface="David" panose="020E0502060401010101" pitchFamily="34" charset="-79"/>
              </a:rPr>
              <a:t>קבלת נתונים פיננסיים ממוסדות כספיים. </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58</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spTree>
    <p:extLst>
      <p:ext uri="{BB962C8B-B14F-4D97-AF65-F5344CB8AC3E}">
        <p14:creationId xmlns:p14="http://schemas.microsoft.com/office/powerpoint/2010/main" val="2801618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1049274"/>
          </a:xfrm>
        </p:spPr>
        <p:txBody>
          <a:bodyPr>
            <a:noAutofit/>
          </a:bodyPr>
          <a:lstStyle/>
          <a:p>
            <a:pPr algn="ctr"/>
            <a:endParaRPr lang="he-IL" sz="2800" b="1" dirty="0">
              <a:solidFill>
                <a:srgbClr val="0070C0"/>
              </a:solidFill>
              <a:effectLst/>
            </a:endParaRPr>
          </a:p>
        </p:txBody>
      </p:sp>
      <p:sp>
        <p:nvSpPr>
          <p:cNvPr id="3" name="מציין מיקום תוכן 2"/>
          <p:cNvSpPr>
            <a:spLocks noGrp="1"/>
          </p:cNvSpPr>
          <p:nvPr>
            <p:ph idx="1"/>
          </p:nvPr>
        </p:nvSpPr>
        <p:spPr>
          <a:xfrm>
            <a:off x="467544" y="699542"/>
            <a:ext cx="8229600" cy="3240360"/>
          </a:xfrm>
        </p:spPr>
        <p:txBody>
          <a:bodyPr>
            <a:normAutofit fontScale="92500" lnSpcReduction="20000"/>
          </a:bodyPr>
          <a:lstStyle/>
          <a:p>
            <a:pPr marL="64008" indent="0" algn="ctr">
              <a:buClr>
                <a:schemeClr val="accent3">
                  <a:lumMod val="75000"/>
                </a:schemeClr>
              </a:buClr>
              <a:buNone/>
            </a:pPr>
            <a:endParaRPr lang="he-IL" sz="4000" dirty="0">
              <a:latin typeface="David" pitchFamily="34" charset="-79"/>
              <a:cs typeface="David" pitchFamily="34" charset="-79"/>
            </a:endParaRPr>
          </a:p>
          <a:p>
            <a:pPr marL="64008" indent="0" algn="ctr">
              <a:buClr>
                <a:schemeClr val="accent3">
                  <a:lumMod val="75000"/>
                </a:schemeClr>
              </a:buClr>
              <a:buNone/>
            </a:pPr>
            <a:r>
              <a:rPr lang="he-IL" sz="6500" b="1" dirty="0">
                <a:solidFill>
                  <a:srgbClr val="FF0000"/>
                </a:solidFill>
                <a:latin typeface="David" pitchFamily="34" charset="-79"/>
                <a:cs typeface="David" pitchFamily="34" charset="-79"/>
              </a:rPr>
              <a:t>שיפור הליך השומה באמצעות קבלת נתונים פיננסיים</a:t>
            </a:r>
            <a:endParaRPr lang="he-IL" sz="8600" b="1" dirty="0">
              <a:solidFill>
                <a:srgbClr val="FF0000"/>
              </a:solidFill>
              <a:latin typeface="David" pitchFamily="34" charset="-79"/>
              <a:cs typeface="David" pitchFamily="34" charset="-79"/>
            </a:endParaRPr>
          </a:p>
          <a:p>
            <a:pPr marL="64008" indent="0" algn="ctr">
              <a:buClr>
                <a:schemeClr val="accent3">
                  <a:lumMod val="75000"/>
                </a:schemeClr>
              </a:buClr>
              <a:buNone/>
            </a:pPr>
            <a:endParaRPr lang="he-IL" sz="40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59</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19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6</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95537" y="915566"/>
            <a:ext cx="806489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5400" b="1" dirty="0">
                <a:solidFill>
                  <a:srgbClr val="00B050"/>
                </a:solidFill>
                <a:latin typeface="David" pitchFamily="34" charset="-79"/>
                <a:cs typeface="David" pitchFamily="34" charset="-79"/>
              </a:rPr>
              <a:t>"כוונתך רצויה אך מעשיך אינם רצויים"</a:t>
            </a:r>
          </a:p>
          <a:p>
            <a:pPr algn="ctr" eaLnBrk="1" hangingPunct="1"/>
            <a:r>
              <a:rPr lang="he-IL" sz="3600" b="1" dirty="0">
                <a:latin typeface="David" pitchFamily="34" charset="-79"/>
                <a:cs typeface="David" pitchFamily="34" charset="-79"/>
              </a:rPr>
              <a:t>		</a:t>
            </a:r>
          </a:p>
          <a:p>
            <a:pPr algn="ctr" eaLnBrk="1" hangingPunct="1"/>
            <a:r>
              <a:rPr lang="he-IL" sz="3600" b="1" dirty="0">
                <a:latin typeface="David" pitchFamily="34" charset="-79"/>
                <a:cs typeface="David" pitchFamily="34" charset="-79"/>
              </a:rPr>
              <a:t>		     [ספר הכוזרים לרבי יהודה הלוי]</a:t>
            </a:r>
            <a:endParaRPr lang="he-IL" sz="5400" b="1" dirty="0">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32"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7153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2650" b="1" u="sng" dirty="0">
                <a:solidFill>
                  <a:srgbClr val="0070C0"/>
                </a:solidFill>
                <a:effectLst/>
              </a:rPr>
              <a:t>שיפור הליך השומה באמצעות קבלת נתונים פיננסיים</a:t>
            </a:r>
            <a:endParaRPr lang="he-IL" sz="2650" b="1" dirty="0">
              <a:solidFill>
                <a:srgbClr val="0070C0"/>
              </a:solidFill>
              <a:effectLst/>
            </a:endParaRPr>
          </a:p>
        </p:txBody>
      </p:sp>
      <p:sp>
        <p:nvSpPr>
          <p:cNvPr id="3" name="מציין מיקום תוכן 2"/>
          <p:cNvSpPr>
            <a:spLocks noGrp="1"/>
          </p:cNvSpPr>
          <p:nvPr>
            <p:ph idx="1"/>
          </p:nvPr>
        </p:nvSpPr>
        <p:spPr>
          <a:xfrm>
            <a:off x="467544" y="699542"/>
            <a:ext cx="8229600" cy="3744416"/>
          </a:xfrm>
        </p:spPr>
        <p:txBody>
          <a:bodyPr>
            <a:normAutofit/>
          </a:bodyPr>
          <a:lstStyle/>
          <a:p>
            <a:pPr marL="64008" indent="0" algn="just">
              <a:buClr>
                <a:schemeClr val="accent3">
                  <a:lumMod val="75000"/>
                </a:schemeClr>
              </a:buClr>
              <a:buNone/>
            </a:pPr>
            <a:r>
              <a:rPr lang="he-IL" sz="2800" b="1" u="sng" dirty="0">
                <a:solidFill>
                  <a:srgbClr val="FF0000"/>
                </a:solidFill>
                <a:latin typeface="David" pitchFamily="34" charset="-79"/>
                <a:cs typeface="David" pitchFamily="34" charset="-79"/>
              </a:rPr>
              <a:t>מטרת התיקון</a:t>
            </a:r>
            <a:r>
              <a:rPr lang="he-IL" sz="2800" b="1" dirty="0">
                <a:solidFill>
                  <a:srgbClr val="FF0000"/>
                </a:solidFill>
                <a:latin typeface="David" pitchFamily="34" charset="-79"/>
                <a:cs typeface="David" pitchFamily="34" charset="-79"/>
              </a:rPr>
              <a:t>:</a:t>
            </a:r>
          </a:p>
          <a:p>
            <a:pPr algn="just">
              <a:buClr>
                <a:srgbClr val="FF0000"/>
              </a:buClr>
              <a:buFont typeface="Wingdings" panose="05000000000000000000" pitchFamily="2" charset="2"/>
              <a:buChar char="Ø"/>
            </a:pPr>
            <a:r>
              <a:rPr lang="he-IL" dirty="0">
                <a:latin typeface="David" pitchFamily="34" charset="-79"/>
                <a:cs typeface="David" pitchFamily="34" charset="-79"/>
              </a:rPr>
              <a:t>במטרה להילחם בהון השחור, להעמיק את גביית המס ולצמצם העלמת הכנסות בידי עברייני מס, מוצע לקבוע </a:t>
            </a:r>
            <a:r>
              <a:rPr lang="he-IL" b="1" dirty="0">
                <a:latin typeface="David" pitchFamily="34" charset="-79"/>
                <a:cs typeface="David" pitchFamily="34" charset="-79"/>
              </a:rPr>
              <a:t>חובת דיווח</a:t>
            </a:r>
            <a:r>
              <a:rPr lang="he-IL" dirty="0">
                <a:latin typeface="David" pitchFamily="34" charset="-79"/>
                <a:cs typeface="David" pitchFamily="34" charset="-79"/>
              </a:rPr>
              <a:t> שתחול על גופים פיננסיים ביום 15 בינואר ו-15 ביולי בכל שנה, כך שנתונים על פעילות לקוחותיהם בכלל </a:t>
            </a:r>
            <a:r>
              <a:rPr lang="he-IL" b="1" dirty="0">
                <a:latin typeface="David" pitchFamily="34" charset="-79"/>
                <a:cs typeface="David" pitchFamily="34" charset="-79"/>
              </a:rPr>
              <a:t>החשבונות העסקיים</a:t>
            </a:r>
            <a:r>
              <a:rPr lang="he-IL" dirty="0">
                <a:latin typeface="David" pitchFamily="34" charset="-79"/>
                <a:cs typeface="David" pitchFamily="34" charset="-79"/>
              </a:rPr>
              <a:t> המנוהלים אצלם </a:t>
            </a:r>
            <a:r>
              <a:rPr lang="he-IL" b="1" dirty="0">
                <a:latin typeface="David" pitchFamily="34" charset="-79"/>
                <a:cs typeface="David" pitchFamily="34" charset="-79"/>
              </a:rPr>
              <a:t>ידווחו באופן שוטף לרשות המסים</a:t>
            </a:r>
            <a:r>
              <a:rPr lang="he-IL" dirty="0">
                <a:latin typeface="David" pitchFamily="34" charset="-79"/>
                <a:cs typeface="David" pitchFamily="34" charset="-79"/>
              </a:rPr>
              <a:t>. </a:t>
            </a:r>
          </a:p>
          <a:p>
            <a:pPr algn="just">
              <a:buClr>
                <a:srgbClr val="FF0000"/>
              </a:buClr>
              <a:buFont typeface="Wingdings" panose="05000000000000000000" pitchFamily="2" charset="2"/>
              <a:buChar char="Ø"/>
            </a:pPr>
            <a:endParaRPr lang="he-IL" sz="40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60</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81693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2650" b="1" u="sng" dirty="0">
                <a:solidFill>
                  <a:srgbClr val="0070C0"/>
                </a:solidFill>
                <a:effectLst/>
              </a:rPr>
              <a:t>שיפור הליך השומה באמצעות קבלת נתונים פיננסיים</a:t>
            </a:r>
            <a:endParaRPr lang="he-IL" sz="2650" b="1" dirty="0">
              <a:solidFill>
                <a:srgbClr val="0070C0"/>
              </a:solidFill>
              <a:effectLst/>
            </a:endParaRPr>
          </a:p>
        </p:txBody>
      </p:sp>
      <p:sp>
        <p:nvSpPr>
          <p:cNvPr id="3" name="מציין מיקום תוכן 2"/>
          <p:cNvSpPr>
            <a:spLocks noGrp="1"/>
          </p:cNvSpPr>
          <p:nvPr>
            <p:ph idx="1"/>
          </p:nvPr>
        </p:nvSpPr>
        <p:spPr>
          <a:xfrm>
            <a:off x="467544" y="699542"/>
            <a:ext cx="8229600" cy="3744416"/>
          </a:xfrm>
        </p:spPr>
        <p:txBody>
          <a:bodyPr>
            <a:normAutofit lnSpcReduction="10000"/>
          </a:bodyPr>
          <a:lstStyle/>
          <a:p>
            <a:pPr marL="64008" indent="0" algn="just">
              <a:buClr>
                <a:schemeClr val="accent3">
                  <a:lumMod val="75000"/>
                </a:schemeClr>
              </a:buClr>
              <a:buNone/>
            </a:pPr>
            <a:r>
              <a:rPr lang="he-IL" sz="2800" b="1" u="sng" dirty="0">
                <a:solidFill>
                  <a:srgbClr val="FF0000"/>
                </a:solidFill>
                <a:latin typeface="David" pitchFamily="34" charset="-79"/>
                <a:cs typeface="David" pitchFamily="34" charset="-79"/>
              </a:rPr>
              <a:t>תכלית חובת הדיווח</a:t>
            </a:r>
            <a:r>
              <a:rPr lang="he-IL" sz="2800" b="1" dirty="0">
                <a:solidFill>
                  <a:srgbClr val="FF0000"/>
                </a:solidFill>
                <a:latin typeface="David" pitchFamily="34" charset="-79"/>
                <a:cs typeface="David" pitchFamily="34" charset="-79"/>
              </a:rPr>
              <a:t>:</a:t>
            </a:r>
          </a:p>
          <a:p>
            <a:pPr algn="just">
              <a:buClr>
                <a:srgbClr val="FF0000"/>
              </a:buClr>
              <a:buFont typeface="Wingdings" panose="05000000000000000000" pitchFamily="2" charset="2"/>
              <a:buChar char="Ø"/>
            </a:pPr>
            <a:r>
              <a:rPr lang="he-IL" sz="2800" dirty="0">
                <a:latin typeface="David" pitchFamily="34" charset="-79"/>
                <a:cs typeface="David" pitchFamily="34" charset="-79"/>
              </a:rPr>
              <a:t>גופים פיננסיים ידווחו פעמיים בשנה על פעילות המתבצעת בחשבונות העסקיים המתנהלים אצלם. </a:t>
            </a:r>
          </a:p>
          <a:p>
            <a:pPr marL="64008" indent="0" algn="just">
              <a:buClr>
                <a:srgbClr val="FF0000"/>
              </a:buClr>
              <a:buNone/>
            </a:pPr>
            <a:r>
              <a:rPr lang="he-IL" sz="2800" b="1" u="sng" dirty="0">
                <a:solidFill>
                  <a:srgbClr val="FF0000"/>
                </a:solidFill>
                <a:latin typeface="David" pitchFamily="34" charset="-79"/>
                <a:cs typeface="David" pitchFamily="34" charset="-79"/>
              </a:rPr>
              <a:t>המידע שיועבר</a:t>
            </a:r>
            <a:r>
              <a:rPr lang="he-IL" sz="2800" b="1" dirty="0">
                <a:solidFill>
                  <a:srgbClr val="FF0000"/>
                </a:solidFill>
                <a:latin typeface="David" pitchFamily="34" charset="-79"/>
                <a:cs typeface="David" pitchFamily="34" charset="-79"/>
              </a:rPr>
              <a:t>:</a:t>
            </a:r>
            <a:r>
              <a:rPr lang="en-US" sz="2800" b="1" dirty="0">
                <a:solidFill>
                  <a:srgbClr val="FF0000"/>
                </a:solidFill>
                <a:latin typeface="David" pitchFamily="34" charset="-79"/>
                <a:cs typeface="David" pitchFamily="34" charset="-79"/>
              </a:rPr>
              <a:t> </a:t>
            </a:r>
            <a:endParaRPr lang="he-IL" sz="2800" b="1" dirty="0">
              <a:solidFill>
                <a:srgbClr val="FF0000"/>
              </a:solidFill>
              <a:latin typeface="David" pitchFamily="34" charset="-79"/>
              <a:cs typeface="David" pitchFamily="34" charset="-79"/>
            </a:endParaRPr>
          </a:p>
          <a:p>
            <a:pPr algn="just">
              <a:buClr>
                <a:srgbClr val="FF0000"/>
              </a:buClr>
              <a:buFont typeface="Wingdings" panose="05000000000000000000" pitchFamily="2" charset="2"/>
              <a:buChar char="ü"/>
            </a:pPr>
            <a:r>
              <a:rPr lang="he-IL" sz="2800" dirty="0">
                <a:latin typeface="David" pitchFamily="34" charset="-79"/>
                <a:cs typeface="David" pitchFamily="34" charset="-79"/>
              </a:rPr>
              <a:t>פרטי הזיהוי של בעל החשבון העסקי. </a:t>
            </a:r>
          </a:p>
          <a:p>
            <a:pPr algn="just">
              <a:buClr>
                <a:srgbClr val="FF0000"/>
              </a:buClr>
              <a:buFont typeface="Wingdings" panose="05000000000000000000" pitchFamily="2" charset="2"/>
              <a:buChar char="ü"/>
            </a:pPr>
            <a:r>
              <a:rPr lang="he-IL" sz="2800" dirty="0">
                <a:latin typeface="David" pitchFamily="34" charset="-79"/>
                <a:cs typeface="David" pitchFamily="34" charset="-79"/>
              </a:rPr>
              <a:t>פרטי הזיהוי של נהנה בחשבון. </a:t>
            </a:r>
          </a:p>
          <a:p>
            <a:pPr algn="just">
              <a:buClr>
                <a:srgbClr val="FF0000"/>
              </a:buClr>
              <a:buFont typeface="Wingdings" panose="05000000000000000000" pitchFamily="2" charset="2"/>
              <a:buChar char="ü"/>
            </a:pPr>
            <a:r>
              <a:rPr lang="he-IL" sz="2800" dirty="0">
                <a:latin typeface="David" pitchFamily="34" charset="-79"/>
                <a:cs typeface="David" pitchFamily="34" charset="-79"/>
              </a:rPr>
              <a:t>סך הסכומים שהתקבלו לחשבון העסקי או שיצאו ב-6 החודשים שקדמו למועד הדיווח. </a:t>
            </a:r>
          </a:p>
          <a:p>
            <a:pPr algn="just">
              <a:buClr>
                <a:srgbClr val="FF0000"/>
              </a:buClr>
              <a:buFont typeface="Wingdings" panose="05000000000000000000" pitchFamily="2" charset="2"/>
              <a:buChar char="Ø"/>
            </a:pPr>
            <a:endParaRPr lang="he-IL" sz="40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61</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מציין מיקום תוכן 5">
            <a:extLst>
              <a:ext uri="{FF2B5EF4-FFF2-40B4-BE49-F238E27FC236}">
                <a16:creationId xmlns:a16="http://schemas.microsoft.com/office/drawing/2014/main" id="{D81EF5EC-EC10-6AC2-D446-06651653AD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7812360" y="4401804"/>
            <a:ext cx="1224136" cy="69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24072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1049274"/>
          </a:xfrm>
        </p:spPr>
        <p:txBody>
          <a:bodyPr>
            <a:noAutofit/>
          </a:bodyPr>
          <a:lstStyle/>
          <a:p>
            <a:pPr algn="ctr"/>
            <a:endParaRPr lang="he-IL" sz="2800" b="1" dirty="0">
              <a:solidFill>
                <a:srgbClr val="0070C0"/>
              </a:solidFill>
              <a:effectLst/>
            </a:endParaRPr>
          </a:p>
        </p:txBody>
      </p:sp>
      <p:sp>
        <p:nvSpPr>
          <p:cNvPr id="3" name="מציין מיקום תוכן 2"/>
          <p:cNvSpPr>
            <a:spLocks noGrp="1"/>
          </p:cNvSpPr>
          <p:nvPr>
            <p:ph idx="1"/>
          </p:nvPr>
        </p:nvSpPr>
        <p:spPr>
          <a:xfrm>
            <a:off x="467544" y="699542"/>
            <a:ext cx="8229600" cy="3240360"/>
          </a:xfrm>
        </p:spPr>
        <p:txBody>
          <a:bodyPr>
            <a:normAutofit fontScale="92500" lnSpcReduction="10000"/>
          </a:bodyPr>
          <a:lstStyle/>
          <a:p>
            <a:pPr marL="64008" indent="0" algn="ctr">
              <a:buClr>
                <a:schemeClr val="accent3">
                  <a:lumMod val="75000"/>
                </a:schemeClr>
              </a:buClr>
              <a:buNone/>
            </a:pPr>
            <a:endParaRPr lang="he-IL" sz="4000" dirty="0">
              <a:latin typeface="David" pitchFamily="34" charset="-79"/>
              <a:cs typeface="David" pitchFamily="34" charset="-79"/>
            </a:endParaRPr>
          </a:p>
          <a:p>
            <a:pPr marL="64008" indent="0" algn="ctr">
              <a:buClr>
                <a:schemeClr val="accent3">
                  <a:lumMod val="75000"/>
                </a:schemeClr>
              </a:buClr>
              <a:buNone/>
            </a:pPr>
            <a:r>
              <a:rPr lang="he-IL" sz="8800" b="1" dirty="0">
                <a:solidFill>
                  <a:srgbClr val="FF0000"/>
                </a:solidFill>
                <a:latin typeface="David" pitchFamily="34" charset="-79"/>
                <a:cs typeface="David" pitchFamily="34" charset="-79"/>
              </a:rPr>
              <a:t>חילוט זמני מכוח חוק איסור הלבנת הון</a:t>
            </a:r>
            <a:endParaRPr lang="he-IL" sz="11500" b="1" dirty="0">
              <a:solidFill>
                <a:srgbClr val="FF0000"/>
              </a:solidFill>
              <a:latin typeface="David" pitchFamily="34" charset="-79"/>
              <a:cs typeface="David" pitchFamily="34" charset="-79"/>
            </a:endParaRPr>
          </a:p>
          <a:p>
            <a:pPr marL="64008" indent="0" algn="ctr">
              <a:buClr>
                <a:schemeClr val="accent3">
                  <a:lumMod val="75000"/>
                </a:schemeClr>
              </a:buClr>
              <a:buNone/>
            </a:pPr>
            <a:endParaRPr lang="he-IL" sz="40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62</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מציין מיקום תוכן 5">
            <a:extLst>
              <a:ext uri="{FF2B5EF4-FFF2-40B4-BE49-F238E27FC236}">
                <a16:creationId xmlns:a16="http://schemas.microsoft.com/office/drawing/2014/main" id="{D81EF5EC-EC10-6AC2-D446-06651653AD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7508332" y="4230378"/>
            <a:ext cx="1528164" cy="861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4074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חוק איסור הלבנת הון</a:t>
            </a:r>
          </a:p>
        </p:txBody>
      </p:sp>
      <p:sp>
        <p:nvSpPr>
          <p:cNvPr id="3" name="מציין מיקום תוכן 2"/>
          <p:cNvSpPr>
            <a:spLocks noGrp="1"/>
          </p:cNvSpPr>
          <p:nvPr>
            <p:ph idx="1"/>
          </p:nvPr>
        </p:nvSpPr>
        <p:spPr>
          <a:xfrm>
            <a:off x="467544" y="699542"/>
            <a:ext cx="8229600" cy="3744416"/>
          </a:xfrm>
        </p:spPr>
        <p:txBody>
          <a:bodyPr>
            <a:normAutofit fontScale="85000" lnSpcReduction="20000"/>
          </a:bodyPr>
          <a:lstStyle/>
          <a:p>
            <a:pPr marL="88900" indent="-25400" algn="just">
              <a:buClr>
                <a:srgbClr val="FF0000"/>
              </a:buClr>
              <a:buNone/>
            </a:pPr>
            <a:r>
              <a:rPr lang="he-IL" sz="2800" b="1" u="sng" dirty="0">
                <a:latin typeface="David" pitchFamily="34" charset="-79"/>
                <a:cs typeface="David" pitchFamily="34" charset="-79"/>
              </a:rPr>
              <a:t>סעיף 3(א) לחוק איסור הלבנת הון:</a:t>
            </a:r>
          </a:p>
          <a:p>
            <a:pPr marL="719138" lvl="1" indent="-182563" algn="just">
              <a:buNone/>
            </a:pPr>
            <a:r>
              <a:rPr lang="he-IL" sz="2800" b="1" dirty="0">
                <a:solidFill>
                  <a:srgbClr val="00B050"/>
                </a:solidFill>
                <a:latin typeface="David" pitchFamily="34" charset="-79"/>
                <a:cs typeface="David" pitchFamily="34" charset="-79"/>
              </a:rPr>
              <a:t>"העושה פעולה ברכוש, שהוא רכוש כאמור בפסקאות (1) עד (4) (בחוק זה – רכוש אסור), במטרה להסתיר או להסוות את מקורו, את זהות בעלי הזכויות בו, את מיקומו, את תנועותיו או עשיית פעולה בו, דינו – מאסר עשר שנים או קנס פי עשרים מהקנס האמור בסעיף 61(א)(4) לחוק העונשין –</a:t>
            </a:r>
          </a:p>
          <a:p>
            <a:pPr marL="536575" lvl="1" indent="182563" algn="just">
              <a:buNone/>
            </a:pPr>
            <a:r>
              <a:rPr lang="he-IL" sz="2800" b="1" dirty="0">
                <a:solidFill>
                  <a:srgbClr val="00B050"/>
                </a:solidFill>
                <a:latin typeface="David" pitchFamily="34" charset="-79"/>
                <a:cs typeface="David" pitchFamily="34" charset="-79"/>
              </a:rPr>
              <a:t>(1) רכוש שמקורו, במישרין או בעקיפין, בעבירה;</a:t>
            </a:r>
          </a:p>
          <a:p>
            <a:pPr marL="536575" lvl="1" indent="182563" algn="just">
              <a:buNone/>
            </a:pPr>
            <a:r>
              <a:rPr lang="he-IL" sz="2800" b="1" dirty="0">
                <a:solidFill>
                  <a:srgbClr val="00B050"/>
                </a:solidFill>
                <a:latin typeface="David" pitchFamily="34" charset="-79"/>
                <a:cs typeface="David" pitchFamily="34" charset="-79"/>
              </a:rPr>
              <a:t>(2) רכוש ששימש לביצוע עבירה;</a:t>
            </a:r>
          </a:p>
          <a:p>
            <a:pPr marL="536575" lvl="1" indent="182563" algn="just">
              <a:buNone/>
            </a:pPr>
            <a:r>
              <a:rPr lang="he-IL" sz="2800" b="1" dirty="0">
                <a:solidFill>
                  <a:srgbClr val="00B050"/>
                </a:solidFill>
                <a:latin typeface="David" pitchFamily="34" charset="-79"/>
                <a:cs typeface="David" pitchFamily="34" charset="-79"/>
              </a:rPr>
              <a:t>(3) רכוש </a:t>
            </a:r>
            <a:r>
              <a:rPr lang="he-IL" sz="2800" b="1" dirty="0" err="1">
                <a:solidFill>
                  <a:srgbClr val="00B050"/>
                </a:solidFill>
                <a:latin typeface="David" pitchFamily="34" charset="-79"/>
                <a:cs typeface="David" pitchFamily="34" charset="-79"/>
              </a:rPr>
              <a:t>שאיפשר</a:t>
            </a:r>
            <a:r>
              <a:rPr lang="he-IL" sz="2800" b="1" dirty="0">
                <a:solidFill>
                  <a:srgbClr val="00B050"/>
                </a:solidFill>
                <a:latin typeface="David" pitchFamily="34" charset="-79"/>
                <a:cs typeface="David" pitchFamily="34" charset="-79"/>
              </a:rPr>
              <a:t> ביצוע עבירה;</a:t>
            </a:r>
          </a:p>
          <a:p>
            <a:pPr marL="536575" lvl="1" indent="182563" algn="just">
              <a:buNone/>
            </a:pPr>
            <a:r>
              <a:rPr lang="he-IL" sz="2800" b="1" dirty="0">
                <a:solidFill>
                  <a:srgbClr val="00B050"/>
                </a:solidFill>
                <a:latin typeface="David" pitchFamily="34" charset="-79"/>
                <a:cs typeface="David" pitchFamily="34" charset="-79"/>
              </a:rPr>
              <a:t>(4) רכוש שנעברה בו עבירה."</a:t>
            </a:r>
          </a:p>
          <a:p>
            <a:pPr marL="88900" indent="-25400" algn="just">
              <a:buClr>
                <a:srgbClr val="FF0000"/>
              </a:buClr>
              <a:buNone/>
            </a:pPr>
            <a:endParaRPr lang="he-IL" sz="2800" b="1" dirty="0">
              <a:solidFill>
                <a:srgbClr val="00B050"/>
              </a:solidFill>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63</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30455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חוק איסור הלבנת הון</a:t>
            </a:r>
          </a:p>
        </p:txBody>
      </p:sp>
      <p:sp>
        <p:nvSpPr>
          <p:cNvPr id="3" name="מציין מיקום תוכן 2"/>
          <p:cNvSpPr>
            <a:spLocks noGrp="1"/>
          </p:cNvSpPr>
          <p:nvPr>
            <p:ph idx="1"/>
          </p:nvPr>
        </p:nvSpPr>
        <p:spPr>
          <a:xfrm>
            <a:off x="467544" y="699542"/>
            <a:ext cx="8229600" cy="3744416"/>
          </a:xfrm>
        </p:spPr>
        <p:txBody>
          <a:bodyPr>
            <a:normAutofit/>
          </a:bodyPr>
          <a:lstStyle/>
          <a:p>
            <a:pPr marL="180975" indent="-117475" algn="just">
              <a:buClr>
                <a:srgbClr val="FF0000"/>
              </a:buClr>
              <a:buNone/>
            </a:pPr>
            <a:endParaRPr lang="he-IL" sz="1800" dirty="0">
              <a:latin typeface="David" panose="020E0502060401010101" pitchFamily="34" charset="-79"/>
              <a:cs typeface="David" panose="020E0502060401010101" pitchFamily="34" charset="-79"/>
            </a:endParaRPr>
          </a:p>
          <a:p>
            <a:pPr marL="180975" indent="-117475" algn="just">
              <a:buClr>
                <a:srgbClr val="FF0000"/>
              </a:buClr>
              <a:buNone/>
            </a:pPr>
            <a:r>
              <a:rPr lang="he-IL" dirty="0">
                <a:latin typeface="David" panose="020E0502060401010101" pitchFamily="34" charset="-79"/>
                <a:cs typeface="David" panose="020E0502060401010101" pitchFamily="34" charset="-79"/>
              </a:rPr>
              <a:t>"</a:t>
            </a:r>
            <a:r>
              <a:rPr lang="he-IL" b="1" dirty="0">
                <a:latin typeface="David" panose="020E0502060401010101" pitchFamily="34" charset="-79"/>
                <a:cs typeface="David" panose="020E0502060401010101" pitchFamily="34" charset="-79"/>
              </a:rPr>
              <a:t>רכוש אסור</a:t>
            </a:r>
            <a:r>
              <a:rPr lang="he-IL" dirty="0">
                <a:latin typeface="David" panose="020E0502060401010101" pitchFamily="34" charset="-79"/>
                <a:cs typeface="David" panose="020E0502060401010101" pitchFamily="34" charset="-79"/>
              </a:rPr>
              <a:t>" הוגדר בחוק כרכוש שמקורו בעבירה (במישרין או בעקיפין), או ששימש לביצוע עבירה, או שאפשר את ביצועה. "רכוש אסור" אינו רכוש הקשור בכל עבירה אלא </a:t>
            </a:r>
            <a:r>
              <a:rPr lang="he-IL" u="sng" dirty="0">
                <a:latin typeface="David" panose="020E0502060401010101" pitchFamily="34" charset="-79"/>
                <a:cs typeface="David" panose="020E0502060401010101" pitchFamily="34" charset="-79"/>
              </a:rPr>
              <a:t>רק הרכוש הקשור לעבירות המנויות בתוספת הראשונה לחוק - אלה מכונות "</a:t>
            </a:r>
            <a:r>
              <a:rPr lang="he-IL" b="1" u="sng" dirty="0">
                <a:latin typeface="David" panose="020E0502060401010101" pitchFamily="34" charset="-79"/>
                <a:cs typeface="David" panose="020E0502060401010101" pitchFamily="34" charset="-79"/>
              </a:rPr>
              <a:t>עבירות מקור</a:t>
            </a:r>
            <a:r>
              <a:rPr lang="he-IL" u="sng" dirty="0">
                <a:latin typeface="David" panose="020E0502060401010101" pitchFamily="34" charset="-79"/>
                <a:cs typeface="David" panose="020E0502060401010101" pitchFamily="34" charset="-79"/>
              </a:rPr>
              <a:t>"</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88900" indent="-25400" algn="just">
              <a:buClr>
                <a:srgbClr val="FF0000"/>
              </a:buClr>
              <a:buNone/>
            </a:pPr>
            <a:endParaRPr lang="he-IL" sz="2800" dirty="0">
              <a:solidFill>
                <a:srgbClr val="00B050"/>
              </a:solidFill>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64</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59293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1049274"/>
          </a:xfrm>
        </p:spPr>
        <p:txBody>
          <a:bodyPr>
            <a:noAutofit/>
          </a:bodyPr>
          <a:lstStyle/>
          <a:p>
            <a:pPr algn="ctr"/>
            <a:endParaRPr lang="he-IL" sz="2800" b="1" dirty="0">
              <a:solidFill>
                <a:srgbClr val="0070C0"/>
              </a:solidFill>
              <a:effectLst/>
            </a:endParaRPr>
          </a:p>
        </p:txBody>
      </p:sp>
      <p:sp>
        <p:nvSpPr>
          <p:cNvPr id="3" name="מציין מיקום תוכן 2"/>
          <p:cNvSpPr>
            <a:spLocks noGrp="1"/>
          </p:cNvSpPr>
          <p:nvPr>
            <p:ph idx="1"/>
          </p:nvPr>
        </p:nvSpPr>
        <p:spPr>
          <a:xfrm>
            <a:off x="467544" y="699542"/>
            <a:ext cx="8229600" cy="3240360"/>
          </a:xfrm>
        </p:spPr>
        <p:txBody>
          <a:bodyPr>
            <a:normAutofit fontScale="92500" lnSpcReduction="10000"/>
          </a:bodyPr>
          <a:lstStyle/>
          <a:p>
            <a:pPr marL="64008" indent="0" algn="ctr">
              <a:buClr>
                <a:schemeClr val="accent3">
                  <a:lumMod val="75000"/>
                </a:schemeClr>
              </a:buClr>
              <a:buNone/>
            </a:pPr>
            <a:endParaRPr lang="he-IL" sz="4000" dirty="0">
              <a:latin typeface="David" pitchFamily="34" charset="-79"/>
              <a:cs typeface="David" pitchFamily="34" charset="-79"/>
            </a:endParaRPr>
          </a:p>
          <a:p>
            <a:pPr marL="64008" indent="0" algn="ctr">
              <a:buClr>
                <a:schemeClr val="accent3">
                  <a:lumMod val="75000"/>
                </a:schemeClr>
              </a:buClr>
              <a:buNone/>
            </a:pPr>
            <a:r>
              <a:rPr lang="he-IL" sz="8800" b="1" dirty="0">
                <a:solidFill>
                  <a:srgbClr val="FF0000"/>
                </a:solidFill>
                <a:latin typeface="David" pitchFamily="34" charset="-79"/>
                <a:cs typeface="David" pitchFamily="34" charset="-79"/>
              </a:rPr>
              <a:t>היחס בין "מס אמת" למטרות אחרות</a:t>
            </a:r>
            <a:endParaRPr lang="he-IL" sz="11500" b="1" dirty="0">
              <a:solidFill>
                <a:srgbClr val="FF0000"/>
              </a:solidFill>
              <a:latin typeface="David" pitchFamily="34" charset="-79"/>
              <a:cs typeface="David" pitchFamily="34" charset="-79"/>
            </a:endParaRPr>
          </a:p>
          <a:p>
            <a:pPr marL="64008" indent="0" algn="ctr">
              <a:buClr>
                <a:schemeClr val="accent3">
                  <a:lumMod val="75000"/>
                </a:schemeClr>
              </a:buClr>
              <a:buNone/>
            </a:pPr>
            <a:endParaRPr lang="he-IL" sz="40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65</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מציין מיקום תוכן 5">
            <a:extLst>
              <a:ext uri="{FF2B5EF4-FFF2-40B4-BE49-F238E27FC236}">
                <a16:creationId xmlns:a16="http://schemas.microsoft.com/office/drawing/2014/main" id="{D81EF5EC-EC10-6AC2-D446-06651653AD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7508332" y="4230378"/>
            <a:ext cx="1528164" cy="861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9650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1470"/>
            <a:ext cx="8352928" cy="720080"/>
          </a:xfrm>
        </p:spPr>
        <p:txBody>
          <a:bodyPr>
            <a:noAutofit/>
          </a:bodyPr>
          <a:lstStyle/>
          <a:p>
            <a:pPr algn="ctr"/>
            <a:r>
              <a:rPr lang="he-IL" sz="3600" b="1" u="sng" dirty="0">
                <a:solidFill>
                  <a:srgbClr val="00B0F0"/>
                </a:solidFill>
                <a:effectLst/>
              </a:rPr>
              <a:t>היחס בין "מס אמת" למטרות אחרות</a:t>
            </a:r>
          </a:p>
        </p:txBody>
      </p:sp>
      <p:sp>
        <p:nvSpPr>
          <p:cNvPr id="3" name="מציין מיקום תוכן 2"/>
          <p:cNvSpPr>
            <a:spLocks noGrp="1"/>
          </p:cNvSpPr>
          <p:nvPr>
            <p:ph idx="1"/>
          </p:nvPr>
        </p:nvSpPr>
        <p:spPr>
          <a:xfrm>
            <a:off x="467544" y="699542"/>
            <a:ext cx="8229600" cy="3744416"/>
          </a:xfrm>
        </p:spPr>
        <p:txBody>
          <a:bodyPr>
            <a:normAutofit/>
          </a:bodyPr>
          <a:lstStyle/>
          <a:p>
            <a:pPr marL="2152650" indent="-2089150" algn="just">
              <a:buClr>
                <a:srgbClr val="FF0000"/>
              </a:buClr>
              <a:buNone/>
            </a:pPr>
            <a:r>
              <a:rPr lang="he-IL" sz="2800" b="1" u="sng" dirty="0" err="1">
                <a:solidFill>
                  <a:srgbClr val="FF0000"/>
                </a:solidFill>
                <a:latin typeface="David" panose="020E0502060401010101" pitchFamily="34" charset="-79"/>
                <a:cs typeface="David" panose="020E0502060401010101" pitchFamily="34" charset="-79"/>
              </a:rPr>
              <a:t>הש</a:t>
            </a:r>
            <a:r>
              <a:rPr lang="he-IL" sz="2800" b="1" u="sng" dirty="0">
                <a:solidFill>
                  <a:srgbClr val="FF0000"/>
                </a:solidFill>
                <a:latin typeface="David" panose="020E0502060401010101" pitchFamily="34" charset="-79"/>
                <a:cs typeface="David" panose="020E0502060401010101" pitchFamily="34" charset="-79"/>
              </a:rPr>
              <a:t>' מינץ בפס"ד חכם את אור זך</a:t>
            </a:r>
            <a:r>
              <a:rPr lang="he-IL" sz="2800" b="1" dirty="0">
                <a:solidFill>
                  <a:srgbClr val="FF0000"/>
                </a:solidFill>
                <a:latin typeface="David" panose="020E0502060401010101" pitchFamily="34" charset="-79"/>
                <a:cs typeface="David" panose="020E0502060401010101" pitchFamily="34" charset="-79"/>
              </a:rPr>
              <a:t>: </a:t>
            </a:r>
            <a:endParaRPr lang="he-IL" sz="2800" dirty="0">
              <a:solidFill>
                <a:srgbClr val="FF0000"/>
              </a:solidFill>
              <a:latin typeface="David" panose="020E0502060401010101" pitchFamily="34" charset="-79"/>
              <a:cs typeface="David" panose="020E0502060401010101" pitchFamily="34" charset="-79"/>
            </a:endParaRPr>
          </a:p>
          <a:p>
            <a:pPr marL="627063" indent="-87313" algn="just">
              <a:buClr>
                <a:srgbClr val="FF0000"/>
              </a:buClr>
              <a:buNone/>
            </a:pPr>
            <a:r>
              <a:rPr lang="he-IL" sz="2800" b="1" dirty="0">
                <a:latin typeface="David" panose="020E0502060401010101" pitchFamily="34" charset="-79"/>
                <a:cs typeface="David" panose="020E0502060401010101" pitchFamily="34" charset="-79"/>
              </a:rPr>
              <a:t>"אין לכחד כי השימוש בכללים (ובחזקות חלוטות) </a:t>
            </a:r>
            <a:r>
              <a:rPr lang="he-IL" sz="2800" b="1" u="sng" dirty="0">
                <a:latin typeface="David" panose="020E0502060401010101" pitchFamily="34" charset="-79"/>
                <a:cs typeface="David" panose="020E0502060401010101" pitchFamily="34" charset="-79"/>
              </a:rPr>
              <a:t>מעורר חשש לפגיעה בעקרון היסוד של גביית 'מס אמת'</a:t>
            </a:r>
            <a:r>
              <a:rPr lang="he-IL" sz="2800" b="1" dirty="0">
                <a:latin typeface="David" panose="020E0502060401010101" pitchFamily="34" charset="-79"/>
                <a:cs typeface="David" panose="020E0502060401010101" pitchFamily="34" charset="-79"/>
              </a:rPr>
              <a:t>... ברם </a:t>
            </a:r>
            <a:r>
              <a:rPr lang="he-IL" sz="2800" b="1" u="sng" dirty="0">
                <a:latin typeface="David" panose="020E0502060401010101" pitchFamily="34" charset="-79"/>
                <a:cs typeface="David" panose="020E0502060401010101" pitchFamily="34" charset="-79"/>
              </a:rPr>
              <a:t>אין בחשש זה כדי לבטל את משקלם של שיקולי ודאות, יעילות וסופיות העומדים בבסיס דיני המסים</a:t>
            </a:r>
            <a:r>
              <a:rPr lang="he-IL" sz="2800" b="1" dirty="0">
                <a:latin typeface="David" panose="020E0502060401010101" pitchFamily="34" charset="-79"/>
                <a:cs typeface="David" panose="020E0502060401010101" pitchFamily="34" charset="-79"/>
              </a:rPr>
              <a:t>... זאת ועוד, בענייננו עסקינן בטובת הנאה אשר קיים קושי של ממש בעמידה על ערכה הכלכלי כפי שהיא משתקפת בעיני כל נישום ונישום"</a:t>
            </a:r>
          </a:p>
          <a:p>
            <a:pPr marL="2152650" indent="-2089150" algn="just">
              <a:buClr>
                <a:srgbClr val="FF0000"/>
              </a:buClr>
              <a:buNone/>
            </a:pPr>
            <a:endParaRPr lang="he-IL" sz="2800" b="1" dirty="0">
              <a:latin typeface="David" panose="020E0502060401010101" pitchFamily="34" charset="-79"/>
              <a:cs typeface="David" panose="020E0502060401010101" pitchFamily="34" charset="-79"/>
            </a:endParaRPr>
          </a:p>
        </p:txBody>
      </p:sp>
      <p:sp>
        <p:nvSpPr>
          <p:cNvPr id="4" name="מציין מיקום של מספר שקופית 3"/>
          <p:cNvSpPr>
            <a:spLocks noGrp="1"/>
          </p:cNvSpPr>
          <p:nvPr>
            <p:ph type="sldNum" sz="quarter" idx="12"/>
          </p:nvPr>
        </p:nvSpPr>
        <p:spPr/>
        <p:txBody>
          <a:bodyPr/>
          <a:lstStyle/>
          <a:p>
            <a:fld id="{EC0EA702-9BD7-44C5-A4DE-ACCE97C90F5D}" type="slidenum">
              <a:rPr lang="he-IL" smtClean="0"/>
              <a:t>66</a:t>
            </a:fld>
            <a:endParaRPr lang="he-IL"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46089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8313" y="50800"/>
            <a:ext cx="8351837" cy="1049338"/>
          </a:xfrm>
        </p:spPr>
        <p:txBody>
          <a:bodyPr>
            <a:noAutofit/>
          </a:bodyPr>
          <a:lstStyle/>
          <a:p>
            <a:pPr marL="484632" indent="0" algn="ctr" eaLnBrk="1" fontAlgn="auto" hangingPunct="1">
              <a:spcAft>
                <a:spcPts val="0"/>
              </a:spcAft>
              <a:defRPr/>
            </a:pPr>
            <a:endParaRPr lang="he-IL" sz="2800" b="1" dirty="0">
              <a:solidFill>
                <a:srgbClr val="0070C0"/>
              </a:solidFill>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a:xfrm>
            <a:off x="539750" y="1629320"/>
            <a:ext cx="8229600" cy="2814638"/>
          </a:xfrm>
        </p:spPr>
        <p:txBody>
          <a:bodyPr>
            <a:normAutofit/>
          </a:bodyPr>
          <a:lstStyle/>
          <a:p>
            <a:pPr marL="64008" indent="0" algn="ctr" eaLnBrk="1" fontAlgn="auto" hangingPunct="1">
              <a:spcAft>
                <a:spcPts val="0"/>
              </a:spcAft>
              <a:buClr>
                <a:schemeClr val="accent3">
                  <a:lumMod val="75000"/>
                </a:schemeClr>
              </a:buClr>
              <a:buFont typeface="Wingdings 2"/>
              <a:buNone/>
              <a:defRPr/>
            </a:pPr>
            <a:endParaRPr lang="he-IL" sz="2000" b="1" dirty="0">
              <a:solidFill>
                <a:srgbClr val="C00000"/>
              </a:solidFill>
              <a:latin typeface="David" pitchFamily="34" charset="-79"/>
              <a:cs typeface="David" pitchFamily="34" charset="-79"/>
            </a:endParaRPr>
          </a:p>
          <a:p>
            <a:pPr marL="64008" indent="0" algn="ctr" eaLnBrk="1" fontAlgn="auto" hangingPunct="1">
              <a:spcAft>
                <a:spcPts val="0"/>
              </a:spcAft>
              <a:buClr>
                <a:schemeClr val="accent3">
                  <a:lumMod val="75000"/>
                </a:schemeClr>
              </a:buClr>
              <a:buFont typeface="Wingdings 2"/>
              <a:buNone/>
              <a:defRPr/>
            </a:pPr>
            <a:r>
              <a:rPr lang="he-IL" sz="7200" b="1" dirty="0">
                <a:solidFill>
                  <a:srgbClr val="C00000"/>
                </a:solidFill>
                <a:latin typeface="David" pitchFamily="34" charset="-79"/>
                <a:cs typeface="David" pitchFamily="34" charset="-79"/>
              </a:rPr>
              <a:t>תודה על ההקשבה</a:t>
            </a:r>
            <a:endParaRPr lang="he-IL" sz="6300" b="1" dirty="0">
              <a:solidFill>
                <a:srgbClr val="C00000"/>
              </a:solidFill>
              <a:latin typeface="David" pitchFamily="34" charset="-79"/>
              <a:cs typeface="David" pitchFamily="34" charset="-79"/>
            </a:endParaRPr>
          </a:p>
          <a:p>
            <a:pPr marL="64008" indent="0" algn="ctr" eaLnBrk="1" fontAlgn="auto" hangingPunct="1">
              <a:spcBef>
                <a:spcPts val="600"/>
              </a:spcBef>
              <a:spcAft>
                <a:spcPts val="0"/>
              </a:spcAft>
              <a:buClr>
                <a:schemeClr val="accent3">
                  <a:lumMod val="75000"/>
                </a:schemeClr>
              </a:buClr>
              <a:buFont typeface="Wingdings 2"/>
              <a:buNone/>
              <a:defRPr/>
            </a:pPr>
            <a:endParaRPr lang="he-IL" sz="3600" b="1" dirty="0">
              <a:solidFill>
                <a:schemeClr val="accent2">
                  <a:lumMod val="50000"/>
                </a:schemeClr>
              </a:solidFill>
              <a:latin typeface="David" pitchFamily="34" charset="-79"/>
              <a:cs typeface="David" pitchFamily="34" charset="-79"/>
            </a:endParaRPr>
          </a:p>
          <a:p>
            <a:pPr marL="64008" indent="0" algn="ctr" eaLnBrk="1" fontAlgn="auto" hangingPunct="1">
              <a:spcAft>
                <a:spcPts val="0"/>
              </a:spcAft>
              <a:buClr>
                <a:schemeClr val="accent3">
                  <a:lumMod val="75000"/>
                </a:schemeClr>
              </a:buClr>
              <a:buFont typeface="Wingdings 2"/>
              <a:buNone/>
              <a:defRPr/>
            </a:pPr>
            <a:endParaRPr lang="he-IL" sz="6000" b="1" dirty="0">
              <a:solidFill>
                <a:srgbClr val="FF0000"/>
              </a:solidFill>
              <a:latin typeface="David" pitchFamily="34" charset="-79"/>
              <a:cs typeface="David" pitchFamily="34" charset="-79"/>
            </a:endParaRPr>
          </a:p>
        </p:txBody>
      </p:sp>
      <p:sp>
        <p:nvSpPr>
          <p:cNvPr id="105477" name="מציין מיקום של מספר שקופית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B5485B98-B6AC-435C-A479-20A1CD76604A}" type="slidenum">
              <a:rPr lang="he-IL" smtClean="0">
                <a:cs typeface="Gisha" pitchFamily="34" charset="-79"/>
              </a:rPr>
              <a:pPr eaLnBrk="1" fontAlgn="base" hangingPunct="1">
                <a:spcBef>
                  <a:spcPct val="0"/>
                </a:spcBef>
                <a:spcAft>
                  <a:spcPct val="0"/>
                </a:spcAft>
              </a:pPr>
              <a:t>67</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6152" y="195487"/>
            <a:ext cx="2304000" cy="1104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046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3559ED4D-7E0E-4088-BC84-F5A813EE8404}" type="slidenum">
              <a:rPr lang="he-IL" smtClean="0">
                <a:solidFill>
                  <a:srgbClr val="FFFFFF"/>
                </a:solidFill>
                <a:cs typeface="Gisha" pitchFamily="34" charset="-79"/>
              </a:rPr>
              <a:pPr eaLnBrk="1" fontAlgn="base" hangingPunct="1">
                <a:spcBef>
                  <a:spcPct val="0"/>
                </a:spcBef>
                <a:spcAft>
                  <a:spcPct val="0"/>
                </a:spcAft>
              </a:pPr>
              <a:t>7</a:t>
            </a:fld>
            <a:endParaRPr lang="he-IL" dirty="0">
              <a:solidFill>
                <a:srgbClr val="FFFFFF"/>
              </a:solidFill>
              <a:cs typeface="Gisha" pitchFamily="34" charset="-79"/>
            </a:endParaRPr>
          </a:p>
        </p:txBody>
      </p:sp>
      <p:sp>
        <p:nvSpPr>
          <p:cNvPr id="8196" name="TextBox 3"/>
          <p:cNvSpPr txBox="1">
            <a:spLocks noChangeArrowheads="1"/>
          </p:cNvSpPr>
          <p:nvPr/>
        </p:nvSpPr>
        <p:spPr bwMode="auto">
          <a:xfrm>
            <a:off x="395538" y="1131590"/>
            <a:ext cx="7995988" cy="211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algn="ctr" eaLnBrk="1" hangingPunct="1"/>
            <a:r>
              <a:rPr lang="he-IL" sz="6600" b="1" u="sng" dirty="0">
                <a:solidFill>
                  <a:srgbClr val="00B050"/>
                </a:solidFill>
                <a:latin typeface="David" pitchFamily="34" charset="-79"/>
                <a:cs typeface="David" pitchFamily="34" charset="-79"/>
              </a:rPr>
              <a:t>קבוצה ראשונה</a:t>
            </a:r>
          </a:p>
          <a:p>
            <a:pPr algn="ctr" eaLnBrk="1" hangingPunct="1"/>
            <a:r>
              <a:rPr lang="he-IL" sz="6600" b="1" dirty="0">
                <a:solidFill>
                  <a:srgbClr val="FF0000"/>
                </a:solidFill>
                <a:latin typeface="David" pitchFamily="34" charset="-79"/>
                <a:cs typeface="David" pitchFamily="34" charset="-79"/>
              </a:rPr>
              <a:t>סמכויות פקיד שומה</a:t>
            </a:r>
            <a:endParaRPr lang="he-IL" sz="8000" b="1" dirty="0">
              <a:solidFill>
                <a:srgbClr val="FF0000"/>
              </a:solidFill>
              <a:latin typeface="David" pitchFamily="34" charset="-79"/>
              <a:cs typeface="David" pitchFamily="34" charset="-79"/>
            </a:endParaRPr>
          </a:p>
        </p:txBody>
      </p:sp>
      <p:sp>
        <p:nvSpPr>
          <p:cNvPr id="2" name="מציין מיקום של כותרת תחתונה 1"/>
          <p:cNvSpPr>
            <a:spLocks noGrp="1"/>
          </p:cNvSpPr>
          <p:nvPr>
            <p:ph type="ftr" sz="quarter" idx="11"/>
          </p:nvPr>
        </p:nvSpPr>
        <p:spPr/>
        <p:txBody>
          <a:bodyPr/>
          <a:lstStyle/>
          <a:p>
            <a:pPr>
              <a:defRPr/>
            </a:pPr>
            <a:endParaRPr lang="he-IL" sz="2400" dirty="0">
              <a:solidFill>
                <a:srgbClr val="0065B0"/>
              </a:solidFill>
              <a:latin typeface="David" pitchFamily="34" charset="-79"/>
              <a:cs typeface="David" pitchFamily="34" charset="-79"/>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32"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649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400" b="1" dirty="0">
                <a:solidFill>
                  <a:srgbClr val="00B050"/>
                </a:solidFill>
                <a:latin typeface="David" panose="020E0502060401010101" pitchFamily="34" charset="-79"/>
                <a:cs typeface="David" panose="020E0502060401010101" pitchFamily="34" charset="-79"/>
              </a:rPr>
              <a:t>סעיף 135 - </a:t>
            </a:r>
            <a:r>
              <a:rPr lang="he-IL" sz="2400" b="1" u="sng" dirty="0">
                <a:solidFill>
                  <a:srgbClr val="FF0000"/>
                </a:solidFill>
                <a:latin typeface="David" panose="020E0502060401010101" pitchFamily="34" charset="-79"/>
                <a:cs typeface="David" panose="020E0502060401010101" pitchFamily="34" charset="-79"/>
              </a:rPr>
              <a:t>סמכות לדרוש דו"חות, ידיעות, פנקסים</a:t>
            </a:r>
          </a:p>
          <a:p>
            <a:pPr marL="65087" indent="0" algn="just">
              <a:buNone/>
            </a:pPr>
            <a:r>
              <a:rPr lang="he-IL" sz="2200" b="1" u="sng" dirty="0">
                <a:solidFill>
                  <a:srgbClr val="FF0000"/>
                </a:solidFill>
                <a:latin typeface="David" panose="020E0502060401010101" pitchFamily="34" charset="-79"/>
                <a:cs typeface="David" panose="020E0502060401010101" pitchFamily="34" charset="-79"/>
              </a:rPr>
              <a:t>הצהרת הון</a:t>
            </a:r>
            <a:r>
              <a:rPr lang="he-IL" sz="2200" b="1" dirty="0">
                <a:solidFill>
                  <a:srgbClr val="00B050"/>
                </a:solidFill>
                <a:latin typeface="David" panose="020E0502060401010101" pitchFamily="34" charset="-79"/>
                <a:cs typeface="David" panose="020E0502060401010101" pitchFamily="34" charset="-79"/>
              </a:rPr>
              <a:t> </a:t>
            </a:r>
          </a:p>
          <a:p>
            <a:pPr marL="65087" indent="0" algn="just">
              <a:buNone/>
            </a:pPr>
            <a:r>
              <a:rPr lang="he-IL" sz="2000" dirty="0">
                <a:latin typeface="David" panose="020E0502060401010101" pitchFamily="34" charset="-79"/>
                <a:cs typeface="David" panose="020E0502060401010101" pitchFamily="34" charset="-79"/>
              </a:rPr>
              <a:t>פקיד שומה רשאי לדרוש מנישום בהודעה בכתב למסור לו - כל דו"ח </a:t>
            </a:r>
            <a:r>
              <a:rPr lang="he-IL" sz="2000" dirty="0" err="1">
                <a:latin typeface="David" panose="020E0502060401010101" pitchFamily="34" charset="-79"/>
                <a:cs typeface="David" panose="020E0502060401010101" pitchFamily="34" charset="-79"/>
              </a:rPr>
              <a:t>שיצויין</a:t>
            </a:r>
            <a:r>
              <a:rPr lang="he-IL" sz="2000" dirty="0">
                <a:latin typeface="David" panose="020E0502060401010101" pitchFamily="34" charset="-79"/>
                <a:cs typeface="David" panose="020E0502060401010101" pitchFamily="34" charset="-79"/>
              </a:rPr>
              <a:t> בהודעה, ובכלל זה דו"ח על הונו ונכסיו של אותו אדם, או של בן-זוגו ושל ילדיהם שהם זכאים בעדם לנקודות זיכוי או לנקודות קצבה, או על נכסים שהוא משמש לגביהם </a:t>
            </a:r>
            <a:r>
              <a:rPr lang="he-IL" sz="2000" dirty="0" err="1">
                <a:latin typeface="David" panose="020E0502060401010101" pitchFamily="34" charset="-79"/>
                <a:cs typeface="David" panose="020E0502060401010101" pitchFamily="34" charset="-79"/>
              </a:rPr>
              <a:t>כנאמנו</a:t>
            </a:r>
            <a:r>
              <a:rPr lang="he-IL" sz="2000" dirty="0">
                <a:latin typeface="David" panose="020E0502060401010101" pitchFamily="34" charset="-79"/>
                <a:cs typeface="David" panose="020E0502060401010101" pitchFamily="34" charset="-79"/>
              </a:rPr>
              <a:t> של אדם אחר. </a:t>
            </a:r>
          </a:p>
          <a:p>
            <a:pPr marL="65087" indent="0" algn="just">
              <a:buNone/>
            </a:pPr>
            <a:r>
              <a:rPr lang="he-IL" sz="2000" b="1" u="sng" dirty="0">
                <a:solidFill>
                  <a:srgbClr val="FF0000"/>
                </a:solidFill>
                <a:latin typeface="David" panose="020E0502060401010101" pitchFamily="34" charset="-79"/>
                <a:cs typeface="David" panose="020E0502060401010101" pitchFamily="34" charset="-79"/>
              </a:rPr>
              <a:t>התייצבות</a:t>
            </a:r>
            <a:endParaRPr lang="he-IL" sz="2000" dirty="0">
              <a:latin typeface="David" panose="020E0502060401010101" pitchFamily="34" charset="-79"/>
              <a:cs typeface="David" panose="020E0502060401010101" pitchFamily="34" charset="-79"/>
            </a:endParaRPr>
          </a:p>
          <a:p>
            <a:pPr marL="65087" indent="0" algn="just">
              <a:buNone/>
            </a:pPr>
            <a:r>
              <a:rPr lang="he-IL" sz="2000" dirty="0">
                <a:latin typeface="David" panose="020E0502060401010101" pitchFamily="34" charset="-79"/>
                <a:cs typeface="David" panose="020E0502060401010101" pitchFamily="34" charset="-79"/>
              </a:rPr>
              <a:t>פקיד השומה רשאי לדרוש שהנישום יתייצב לפניו - בעצמו או על ידי נציגו - וימסור לו את כל הפרטים הדרושים לפקיד השומה </a:t>
            </a:r>
            <a:r>
              <a:rPr lang="he-IL" sz="2000" dirty="0" err="1">
                <a:latin typeface="David" panose="020E0502060401010101" pitchFamily="34" charset="-79"/>
                <a:cs typeface="David" panose="020E0502060401010101" pitchFamily="34" charset="-79"/>
              </a:rPr>
              <a:t>לענין</a:t>
            </a:r>
            <a:r>
              <a:rPr lang="he-IL" sz="2000" dirty="0">
                <a:latin typeface="David" panose="020E0502060401010101" pitchFamily="34" charset="-79"/>
                <a:cs typeface="David" panose="020E0502060401010101" pitchFamily="34" charset="-79"/>
              </a:rPr>
              <a:t> בירור הכנסתו.</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8</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27934"/>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081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51470"/>
            <a:ext cx="8712968" cy="864096"/>
          </a:xfrm>
        </p:spPr>
        <p:txBody>
          <a:bodyPr>
            <a:noAutofit/>
          </a:bodyPr>
          <a:lstStyle/>
          <a:p>
            <a:pPr marL="484632" indent="0" algn="ctr" eaLnBrk="1" fontAlgn="auto" hangingPunct="1">
              <a:spcAft>
                <a:spcPts val="0"/>
              </a:spcAft>
              <a:defRPr/>
            </a:pPr>
            <a:r>
              <a:rPr lang="he-IL" sz="4000" b="1" u="sng" dirty="0">
                <a:solidFill>
                  <a:srgbClr val="00B0F0"/>
                </a:solidFill>
                <a:effectLst/>
              </a:rPr>
              <a:t>סמכויות פקיד שומה</a:t>
            </a:r>
          </a:p>
        </p:txBody>
      </p:sp>
      <p:sp>
        <p:nvSpPr>
          <p:cNvPr id="3" name="מציין מיקום תוכן 2"/>
          <p:cNvSpPr>
            <a:spLocks noGrp="1"/>
          </p:cNvSpPr>
          <p:nvPr>
            <p:ph idx="1"/>
          </p:nvPr>
        </p:nvSpPr>
        <p:spPr>
          <a:xfrm>
            <a:off x="539552" y="915566"/>
            <a:ext cx="8064896" cy="3384376"/>
          </a:xfrm>
        </p:spPr>
        <p:txBody>
          <a:bodyPr>
            <a:noAutofit/>
          </a:bodyPr>
          <a:lstStyle/>
          <a:p>
            <a:pPr marL="65087" indent="0" algn="just">
              <a:buNone/>
            </a:pPr>
            <a:r>
              <a:rPr lang="he-IL" sz="2200" b="1" u="sng" dirty="0">
                <a:solidFill>
                  <a:srgbClr val="FF0000"/>
                </a:solidFill>
                <a:latin typeface="David" panose="020E0502060401010101" pitchFamily="34" charset="-79"/>
                <a:cs typeface="David" panose="020E0502060401010101" pitchFamily="34" charset="-79"/>
              </a:rPr>
              <a:t>התייצבות אישית</a:t>
            </a:r>
            <a:endParaRPr lang="he-IL" sz="2200" dirty="0">
              <a:latin typeface="David" panose="020E0502060401010101" pitchFamily="34" charset="-79"/>
              <a:cs typeface="David" panose="020E0502060401010101" pitchFamily="34" charset="-79"/>
            </a:endParaRPr>
          </a:p>
          <a:p>
            <a:pPr marL="65087" indent="0" algn="just">
              <a:buNone/>
            </a:pPr>
            <a:r>
              <a:rPr lang="he-IL" sz="2200" dirty="0">
                <a:latin typeface="David" panose="020E0502060401010101" pitchFamily="34" charset="-79"/>
                <a:cs typeface="David" panose="020E0502060401010101" pitchFamily="34" charset="-79"/>
              </a:rPr>
              <a:t>אולם, רק פקיד השומה - </a:t>
            </a:r>
            <a:r>
              <a:rPr lang="he-IL" sz="2200" b="1" u="sng" dirty="0">
                <a:latin typeface="David" panose="020E0502060401010101" pitchFamily="34" charset="-79"/>
                <a:cs typeface="David" panose="020E0502060401010101" pitchFamily="34" charset="-79"/>
              </a:rPr>
              <a:t>למעט</a:t>
            </a:r>
            <a:r>
              <a:rPr lang="he-IL" sz="2200" dirty="0">
                <a:latin typeface="David" panose="020E0502060401010101" pitchFamily="34" charset="-79"/>
                <a:cs typeface="David" panose="020E0502060401010101" pitchFamily="34" charset="-79"/>
              </a:rPr>
              <a:t> עוזר פקיד שומה וגובה ראשי - רשאי לדרוש </a:t>
            </a:r>
            <a:r>
              <a:rPr lang="he-IL" sz="2200" b="1" u="sng" dirty="0">
                <a:latin typeface="David" panose="020E0502060401010101" pitchFamily="34" charset="-79"/>
                <a:cs typeface="David" panose="020E0502060401010101" pitchFamily="34" charset="-79"/>
              </a:rPr>
              <a:t>שיתייצב בעצמו</a:t>
            </a:r>
            <a:r>
              <a:rPr lang="he-IL" sz="2200" dirty="0">
                <a:latin typeface="David" panose="020E0502060401010101" pitchFamily="34" charset="-79"/>
                <a:cs typeface="David" panose="020E0502060401010101" pitchFamily="34" charset="-79"/>
              </a:rPr>
              <a:t>, בין עם נציגו ובין בלעדיו, כרצונו של האדם.</a:t>
            </a:r>
          </a:p>
          <a:p>
            <a:pPr marL="65087" indent="0" algn="just">
              <a:buNone/>
            </a:pPr>
            <a:endParaRPr lang="he-IL" sz="1600" b="1" u="sng" dirty="0">
              <a:solidFill>
                <a:srgbClr val="FF0000"/>
              </a:solidFill>
              <a:latin typeface="David" panose="020E0502060401010101" pitchFamily="34" charset="-79"/>
              <a:cs typeface="David" panose="020E0502060401010101" pitchFamily="34" charset="-79"/>
            </a:endParaRPr>
          </a:p>
          <a:p>
            <a:pPr marL="65087" indent="0" algn="just">
              <a:buNone/>
            </a:pPr>
            <a:r>
              <a:rPr lang="he-IL" sz="2200" b="1" u="sng" dirty="0">
                <a:solidFill>
                  <a:srgbClr val="FF0000"/>
                </a:solidFill>
                <a:latin typeface="David" panose="020E0502060401010101" pitchFamily="34" charset="-79"/>
                <a:cs typeface="David" panose="020E0502060401010101" pitchFamily="34" charset="-79"/>
              </a:rPr>
              <a:t>הערות</a:t>
            </a:r>
          </a:p>
          <a:p>
            <a:pPr algn="just">
              <a:buClr>
                <a:srgbClr val="FF0000"/>
              </a:buClr>
              <a:buFont typeface="Wingdings" panose="05000000000000000000" pitchFamily="2" charset="2"/>
              <a:buChar char="Ø"/>
            </a:pPr>
            <a:r>
              <a:rPr lang="he-IL" sz="2200" dirty="0">
                <a:latin typeface="David" panose="020E0502060401010101" pitchFamily="34" charset="-79"/>
                <a:cs typeface="David" panose="020E0502060401010101" pitchFamily="34" charset="-79"/>
              </a:rPr>
              <a:t>התייצבות יחד עם המייצג. </a:t>
            </a:r>
          </a:p>
          <a:p>
            <a:pPr algn="just">
              <a:buClr>
                <a:srgbClr val="FF0000"/>
              </a:buClr>
              <a:buFont typeface="Wingdings" panose="05000000000000000000" pitchFamily="2" charset="2"/>
              <a:buChar char="Ø"/>
            </a:pPr>
            <a:r>
              <a:rPr lang="he-IL" sz="2200" dirty="0">
                <a:latin typeface="David" panose="020E0502060401010101" pitchFamily="34" charset="-79"/>
                <a:cs typeface="David" panose="020E0502060401010101" pitchFamily="34" charset="-79"/>
              </a:rPr>
              <a:t>ביקורת בעסק ותשאול בעל העסק ללא מייצג. </a:t>
            </a:r>
          </a:p>
          <a:p>
            <a:pPr algn="just">
              <a:buClr>
                <a:srgbClr val="FF0000"/>
              </a:buClr>
              <a:buFont typeface="Wingdings" panose="05000000000000000000" pitchFamily="2" charset="2"/>
              <a:buChar char="Ø"/>
            </a:pPr>
            <a:r>
              <a:rPr lang="he-IL" sz="2200" dirty="0">
                <a:latin typeface="David" panose="020E0502060401010101" pitchFamily="34" charset="-79"/>
                <a:cs typeface="David" panose="020E0502060401010101" pitchFamily="34" charset="-79"/>
              </a:rPr>
              <a:t>שיחה טלפונית של המפקח עם הנישום. </a:t>
            </a:r>
          </a:p>
        </p:txBody>
      </p:sp>
      <p:sp>
        <p:nvSpPr>
          <p:cNvPr id="10245" name="מציין מיקום של מספר שקופית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eaLnBrk="1" fontAlgn="base" hangingPunct="1">
              <a:spcBef>
                <a:spcPct val="0"/>
              </a:spcBef>
              <a:spcAft>
                <a:spcPct val="0"/>
              </a:spcAft>
            </a:pPr>
            <a:fld id="{DF2DEFF4-32A0-4655-9331-0DD4BEF8A3F3}" type="slidenum">
              <a:rPr lang="he-IL" smtClean="0">
                <a:cs typeface="Gisha" pitchFamily="34" charset="-79"/>
              </a:rPr>
              <a:pPr eaLnBrk="1" fontAlgn="base" hangingPunct="1">
                <a:spcBef>
                  <a:spcPct val="0"/>
                </a:spcBef>
                <a:spcAft>
                  <a:spcPct val="0"/>
                </a:spcAft>
              </a:pPr>
              <a:t>9</a:t>
            </a:fld>
            <a:endParaRPr lang="he-IL">
              <a:cs typeface="Gisha" pitchFamily="34" charset="-79"/>
            </a:endParaRPr>
          </a:p>
        </p:txBody>
      </p:sp>
      <p:sp>
        <p:nvSpPr>
          <p:cNvPr id="4" name="מציין מיקום של כותרת תחתונה 3"/>
          <p:cNvSpPr>
            <a:spLocks noGrp="1"/>
          </p:cNvSpPr>
          <p:nvPr>
            <p:ph type="ftr" sz="quarter" idx="11"/>
          </p:nvPr>
        </p:nvSpPr>
        <p:spPr/>
        <p:txBody>
          <a:bodyPr/>
          <a:lstStyle/>
          <a:p>
            <a:pPr>
              <a:defRPr/>
            </a:pPr>
            <a:endParaRPr lang="he-IL"/>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258350"/>
            <a:ext cx="1727888" cy="8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8558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תלהבות">
  <a:themeElements>
    <a:clrScheme name="מודול">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התלהבות">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התלהבות">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99852A9A9453A2468E4537C5C46B16AA" ma:contentTypeVersion="16" ma:contentTypeDescription="צור מסמך חדש." ma:contentTypeScope="" ma:versionID="baaea39580e21f408ecabc61adcd1a7b">
  <xsd:schema xmlns:xsd="http://www.w3.org/2001/XMLSchema" xmlns:xs="http://www.w3.org/2001/XMLSchema" xmlns:p="http://schemas.microsoft.com/office/2006/metadata/properties" xmlns:ns2="c5ca38a0-009a-47fa-81a2-a434c9798fad" xmlns:ns3="089bf5db-4f96-4433-bd8f-c3328add686a" targetNamespace="http://schemas.microsoft.com/office/2006/metadata/properties" ma:root="true" ma:fieldsID="bb0760d9f9d4073f58450fe4ebc3d18e" ns2:_="" ns3:_="">
    <xsd:import namespace="c5ca38a0-009a-47fa-81a2-a434c9798fad"/>
    <xsd:import namespace="089bf5db-4f96-4433-bd8f-c3328add686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ca38a0-009a-47fa-81a2-a434c9798f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תגיות תמונה" ma:readOnly="false" ma:fieldId="{5cf76f15-5ced-4ddc-b409-7134ff3c332f}" ma:taxonomyMulti="true" ma:sspId="e3080ada-79c6-462f-84c5-a1a7227f0b6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9bf5db-4f96-4433-bd8f-c3328add686a" elementFormDefault="qualified">
    <xsd:import namespace="http://schemas.microsoft.com/office/2006/documentManagement/types"/>
    <xsd:import namespace="http://schemas.microsoft.com/office/infopath/2007/PartnerControls"/>
    <xsd:element name="SharedWithUsers" ma:index="13"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משותף עם פרטים" ma:internalName="SharedWithDetails" ma:readOnly="true">
      <xsd:simpleType>
        <xsd:restriction base="dms:Note">
          <xsd:maxLength value="255"/>
        </xsd:restriction>
      </xsd:simpleType>
    </xsd:element>
    <xsd:element name="TaxCatchAll" ma:index="23" nillable="true" ma:displayName="Taxonomy Catch All Column" ma:hidden="true" ma:list="{48f777f9-6b3c-469b-888b-7b5857eecfdb}" ma:internalName="TaxCatchAll" ma:showField="CatchAllData" ma:web="089bf5db-4f96-4433-bd8f-c3328add686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96C691-65E9-4583-AD79-90EDB1B8E0F9}"/>
</file>

<file path=customXml/itemProps2.xml><?xml version="1.0" encoding="utf-8"?>
<ds:datastoreItem xmlns:ds="http://schemas.openxmlformats.org/officeDocument/2006/customXml" ds:itemID="{BA6A6102-3623-4E59-8E2A-A41CB9AF4031}"/>
</file>

<file path=docProps/app.xml><?xml version="1.0" encoding="utf-8"?>
<Properties xmlns="http://schemas.openxmlformats.org/officeDocument/2006/extended-properties" xmlns:vt="http://schemas.openxmlformats.org/officeDocument/2006/docPropsVTypes">
  <Template>Verve</Template>
  <TotalTime>19533</TotalTime>
  <Words>4642</Words>
  <Application>Microsoft Office PowerPoint</Application>
  <PresentationFormat>‫הצגה על המסך (16:9)</PresentationFormat>
  <Paragraphs>490</Paragraphs>
  <Slides>67</Slides>
  <Notes>67</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67</vt:i4>
      </vt:variant>
    </vt:vector>
  </HeadingPairs>
  <TitlesOfParts>
    <vt:vector size="76" baseType="lpstr">
      <vt:lpstr>Arial</vt:lpstr>
      <vt:lpstr>Calibri</vt:lpstr>
      <vt:lpstr>Century Gothic</vt:lpstr>
      <vt:lpstr>David</vt:lpstr>
      <vt:lpstr>Gisha</vt:lpstr>
      <vt:lpstr>Verdana</vt:lpstr>
      <vt:lpstr>Wingdings</vt:lpstr>
      <vt:lpstr>Wingdings 2</vt:lpstr>
      <vt:lpstr>התלהבות</vt:lpstr>
      <vt:lpstr>מצגת של PowerPoint‏</vt:lpstr>
      <vt:lpstr>סמכויות פקיד שומה</vt:lpstr>
      <vt:lpstr>סמכויות פקיד שומה</vt:lpstr>
      <vt:lpstr>סמכויות פקיד שומה</vt:lpstr>
      <vt:lpstr>הכלים לגביית מס אמת</vt:lpstr>
      <vt:lpstr>מצגת של PowerPoint‏</vt:lpstr>
      <vt:lpstr>מצגת של PowerPoint‏</vt:lpstr>
      <vt:lpstr>סמכויות פקיד שומה</vt:lpstr>
      <vt:lpstr>סמכויות פקיד שומה</vt:lpstr>
      <vt:lpstr>מצגת של PowerPoint‏</vt:lpstr>
      <vt:lpstr>סמכויות פקיד שומה</vt:lpstr>
      <vt:lpstr>סמכויות פקיד שומה</vt:lpstr>
      <vt:lpstr>מצגת של PowerPoint‏</vt:lpstr>
      <vt:lpstr>היקף דרישת החומרים ע"י פ"ש</vt:lpstr>
      <vt:lpstr>היקף דרישת החומרים ע"י פ"ש</vt:lpstr>
      <vt:lpstr>מצגת של PowerPoint‏</vt:lpstr>
      <vt:lpstr>פס"ד ירון מאיר</vt:lpstr>
      <vt:lpstr>פס"ד ירון מאיר</vt:lpstr>
      <vt:lpstr>פס"ד ירון מאיר</vt:lpstr>
      <vt:lpstr>פס"ד ירון מאיר</vt:lpstr>
      <vt:lpstr>סמכויות פקיד שומה</vt:lpstr>
      <vt:lpstr>סמכויות פקיד שומה</vt:lpstr>
      <vt:lpstr>סמכויות פקיד שומה</vt:lpstr>
      <vt:lpstr>סמכויות פקיד שומה</vt:lpstr>
      <vt:lpstr>סמכויות פקיד שומה</vt:lpstr>
      <vt:lpstr>מצגת של PowerPoint‏</vt:lpstr>
      <vt:lpstr>סמכויות מבקר מע"מ</vt:lpstr>
      <vt:lpstr>סמכויות מבקר מע"מ</vt:lpstr>
      <vt:lpstr>סמכויות מבקר מע"מ</vt:lpstr>
      <vt:lpstr>סמכויות מבקר מע"מ</vt:lpstr>
      <vt:lpstr>סמכויות מבקר מע"מ</vt:lpstr>
      <vt:lpstr>מצגת של PowerPoint‏</vt:lpstr>
      <vt:lpstr>נטל דיווח מוגבר ע"י נישומים</vt:lpstr>
      <vt:lpstr>הקמת חברה בקפריסין</vt:lpstr>
      <vt:lpstr>מצגת של PowerPoint‏</vt:lpstr>
      <vt:lpstr>נקיטת עמדה חייבת בדיווח</vt:lpstr>
      <vt:lpstr>עמדה חייבת בדיווח – 131ה(א)</vt:lpstr>
      <vt:lpstr>הסנקציה באי דיווח – 131ה(ה)</vt:lpstr>
      <vt:lpstr>מצגת של PowerPoint‏</vt:lpstr>
      <vt:lpstr>תכנון מס החייב בדיווח</vt:lpstr>
      <vt:lpstr>תכנון מס החייב בדיווח</vt:lpstr>
      <vt:lpstr>מצגת של PowerPoint‏</vt:lpstr>
      <vt:lpstr>הטלת חובת דיווח על מקבל חוות דעת</vt:lpstr>
      <vt:lpstr>הסנקציה</vt:lpstr>
      <vt:lpstr>מצגת של PowerPoint‏</vt:lpstr>
      <vt:lpstr>קנס גרעון</vt:lpstr>
      <vt:lpstr>מצגת של PowerPoint‏</vt:lpstr>
      <vt:lpstr>הקצאת מספרי חשבוניות   </vt:lpstr>
      <vt:lpstr>הקצאת מספרי חשבוניות   </vt:lpstr>
      <vt:lpstr>הקצאת מספרי חשבוניות   </vt:lpstr>
      <vt:lpstr>הקצאת מספרי חשבוניות   </vt:lpstr>
      <vt:lpstr>סעיף 3(ט1) לפקודה</vt:lpstr>
      <vt:lpstr>מצגת של PowerPoint‏</vt:lpstr>
      <vt:lpstr>חובת דיווח על הכנסות שכירות</vt:lpstr>
      <vt:lpstr>חובת דיווח על הכנסות שכירות</vt:lpstr>
      <vt:lpstr>הכנסות שכירות</vt:lpstr>
      <vt:lpstr>מצגת של PowerPoint‏</vt:lpstr>
      <vt:lpstr>חקיקה משלימה בתחום חרויות הפרט</vt:lpstr>
      <vt:lpstr>מצגת של PowerPoint‏</vt:lpstr>
      <vt:lpstr>שיפור הליך השומה באמצעות קבלת נתונים פיננסיים</vt:lpstr>
      <vt:lpstr>שיפור הליך השומה באמצעות קבלת נתונים פיננסיים</vt:lpstr>
      <vt:lpstr>מצגת של PowerPoint‏</vt:lpstr>
      <vt:lpstr>חוק איסור הלבנת הון</vt:lpstr>
      <vt:lpstr>חוק איסור הלבנת הון</vt:lpstr>
      <vt:lpstr>מצגת של PowerPoint‏</vt:lpstr>
      <vt:lpstr>היחס בין "מס אמת" למטרות אחרות</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קיבוץ גבעת השלושה</dc:title>
  <dc:creator>User</dc:creator>
  <cp:lastModifiedBy>אלדד נח</cp:lastModifiedBy>
  <cp:revision>2086</cp:revision>
  <cp:lastPrinted>2023-07-02T17:09:49Z</cp:lastPrinted>
  <dcterms:created xsi:type="dcterms:W3CDTF">2011-08-30T18:01:47Z</dcterms:created>
  <dcterms:modified xsi:type="dcterms:W3CDTF">2023-07-02T17:10:13Z</dcterms:modified>
</cp:coreProperties>
</file>