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2" r:id="rId1"/>
  </p:sldMasterIdLst>
  <p:notesMasterIdLst>
    <p:notesMasterId r:id="rId27"/>
  </p:notesMasterIdLst>
  <p:handoutMasterIdLst>
    <p:handoutMasterId r:id="rId28"/>
  </p:handoutMasterIdLst>
  <p:sldIdLst>
    <p:sldId id="256" r:id="rId2"/>
    <p:sldId id="311" r:id="rId3"/>
    <p:sldId id="294" r:id="rId4"/>
    <p:sldId id="315" r:id="rId5"/>
    <p:sldId id="318" r:id="rId6"/>
    <p:sldId id="314" r:id="rId7"/>
    <p:sldId id="330" r:id="rId8"/>
    <p:sldId id="331" r:id="rId9"/>
    <p:sldId id="340" r:id="rId10"/>
    <p:sldId id="342" r:id="rId11"/>
    <p:sldId id="317" r:id="rId12"/>
    <p:sldId id="332" r:id="rId13"/>
    <p:sldId id="320" r:id="rId14"/>
    <p:sldId id="321" r:id="rId15"/>
    <p:sldId id="322" r:id="rId16"/>
    <p:sldId id="323" r:id="rId17"/>
    <p:sldId id="324" r:id="rId18"/>
    <p:sldId id="326" r:id="rId19"/>
    <p:sldId id="335" r:id="rId20"/>
    <p:sldId id="336" r:id="rId21"/>
    <p:sldId id="337" r:id="rId22"/>
    <p:sldId id="338" r:id="rId23"/>
    <p:sldId id="341" r:id="rId24"/>
    <p:sldId id="339" r:id="rId25"/>
    <p:sldId id="307" r:id="rId26"/>
  </p:sldIdLst>
  <p:sldSz cx="12192000" cy="6858000"/>
  <p:notesSz cx="6797675" cy="9926638"/>
  <p:defaultTextStyle>
    <a:defPPr>
      <a:defRPr lang="aa-ET"/>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מקטע ברירת מחדל" id="{E26C5F5E-A88D-4CBD-9999-1D225C61C0DD}">
          <p14:sldIdLst>
            <p14:sldId id="256"/>
            <p14:sldId id="311"/>
            <p14:sldId id="294"/>
            <p14:sldId id="315"/>
            <p14:sldId id="318"/>
            <p14:sldId id="314"/>
            <p14:sldId id="330"/>
            <p14:sldId id="331"/>
            <p14:sldId id="340"/>
            <p14:sldId id="342"/>
            <p14:sldId id="317"/>
            <p14:sldId id="332"/>
            <p14:sldId id="320"/>
            <p14:sldId id="321"/>
            <p14:sldId id="322"/>
            <p14:sldId id="323"/>
            <p14:sldId id="324"/>
            <p14:sldId id="326"/>
            <p14:sldId id="335"/>
            <p14:sldId id="336"/>
            <p14:sldId id="337"/>
            <p14:sldId id="338"/>
            <p14:sldId id="341"/>
            <p14:sldId id="339"/>
            <p14:sldId id="30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9D"/>
    <a:srgbClr val="D9D9D9"/>
    <a:srgbClr val="97D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00" autoAdjust="0"/>
    <p:restoredTop sz="86100" autoAdjust="0"/>
  </p:normalViewPr>
  <p:slideViewPr>
    <p:cSldViewPr snapToGrid="0">
      <p:cViewPr varScale="1">
        <p:scale>
          <a:sx n="95" d="100"/>
          <a:sy n="95" d="100"/>
        </p:scale>
        <p:origin x="12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5A5C49D6-8166-400E-B530-AE67CA5EC2EB}" type="datetimeFigureOut">
              <a:rPr lang="en-US" smtClean="0"/>
              <a:t>6/29/2023</a:t>
            </a:fld>
            <a:endParaRPr lang="en-US"/>
          </a:p>
        </p:txBody>
      </p:sp>
      <p:sp>
        <p:nvSpPr>
          <p:cNvPr id="4" name="מציין מיקום של כותרת תחתונה 3"/>
          <p:cNvSpPr>
            <a:spLocks noGrp="1"/>
          </p:cNvSpPr>
          <p:nvPr>
            <p:ph type="ftr" sz="quarter" idx="2"/>
          </p:nvPr>
        </p:nvSpPr>
        <p:spPr>
          <a:xfrm>
            <a:off x="0" y="9429750"/>
            <a:ext cx="2946400" cy="496889"/>
          </a:xfrm>
          <a:prstGeom prst="rect">
            <a:avLst/>
          </a:prstGeom>
        </p:spPr>
        <p:txBody>
          <a:bodyPr vert="horz" lIns="91440" tIns="45720" rIns="91440" bIns="45720" rtlCol="0" anchor="b"/>
          <a:lstStyle>
            <a:lvl1pPr algn="l">
              <a:defRPr sz="1200"/>
            </a:lvl1pPr>
          </a:lstStyle>
          <a:p>
            <a:endParaRPr lang="en-US"/>
          </a:p>
        </p:txBody>
      </p:sp>
      <p:sp>
        <p:nvSpPr>
          <p:cNvPr id="5" name="מציין מיקום של מספר שקופית 4"/>
          <p:cNvSpPr>
            <a:spLocks noGrp="1"/>
          </p:cNvSpPr>
          <p:nvPr>
            <p:ph type="sldNum" sz="quarter" idx="3"/>
          </p:nvPr>
        </p:nvSpPr>
        <p:spPr>
          <a:xfrm>
            <a:off x="3849689" y="9429750"/>
            <a:ext cx="2946400" cy="496889"/>
          </a:xfrm>
          <a:prstGeom prst="rect">
            <a:avLst/>
          </a:prstGeom>
        </p:spPr>
        <p:txBody>
          <a:bodyPr vert="horz" lIns="91440" tIns="45720" rIns="91440" bIns="45720" rtlCol="0" anchor="b"/>
          <a:lstStyle>
            <a:lvl1pPr algn="r">
              <a:defRPr sz="1200"/>
            </a:lvl1pPr>
          </a:lstStyle>
          <a:p>
            <a:fld id="{B3FCFDE1-35B2-4954-BB8E-22320F2CF0F9}" type="slidenum">
              <a:rPr lang="en-US" smtClean="0"/>
              <a:t>‹#›</a:t>
            </a:fld>
            <a:endParaRPr lang="en-US"/>
          </a:p>
        </p:txBody>
      </p:sp>
    </p:spTree>
    <p:extLst>
      <p:ext uri="{BB962C8B-B14F-4D97-AF65-F5344CB8AC3E}">
        <p14:creationId xmlns:p14="http://schemas.microsoft.com/office/powerpoint/2010/main" val="23922813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7" y="0"/>
            <a:ext cx="2945659" cy="498055"/>
          </a:xfrm>
          <a:prstGeom prst="rect">
            <a:avLst/>
          </a:prstGeom>
        </p:spPr>
        <p:txBody>
          <a:bodyPr vert="horz" lIns="91440" tIns="45720" rIns="91440" bIns="45720" rtlCol="1"/>
          <a:lstStyle>
            <a:lvl1pPr algn="l">
              <a:defRPr sz="1200"/>
            </a:lvl1pPr>
          </a:lstStyle>
          <a:p>
            <a:endParaRPr lang="aa-ET"/>
          </a:p>
        </p:txBody>
      </p:sp>
      <p:sp>
        <p:nvSpPr>
          <p:cNvPr id="3" name="מציין מיקום של תאריך 2"/>
          <p:cNvSpPr>
            <a:spLocks noGrp="1"/>
          </p:cNvSpPr>
          <p:nvPr>
            <p:ph type="dt" idx="1"/>
          </p:nvPr>
        </p:nvSpPr>
        <p:spPr>
          <a:xfrm>
            <a:off x="1575" y="0"/>
            <a:ext cx="2945659" cy="498055"/>
          </a:xfrm>
          <a:prstGeom prst="rect">
            <a:avLst/>
          </a:prstGeom>
        </p:spPr>
        <p:txBody>
          <a:bodyPr vert="horz" lIns="91440" tIns="45720" rIns="91440" bIns="45720" rtlCol="1"/>
          <a:lstStyle>
            <a:lvl1pPr algn="r">
              <a:defRPr sz="1200"/>
            </a:lvl1pPr>
          </a:lstStyle>
          <a:p>
            <a:fld id="{2D53D58F-6169-42C4-B6A0-2B974B431C63}" type="datetimeFigureOut">
              <a:rPr lang="aa-ET" smtClean="0"/>
              <a:t>06/29/2023</a:t>
            </a:fld>
            <a:endParaRPr lang="aa-ET"/>
          </a:p>
        </p:txBody>
      </p:sp>
      <p:sp>
        <p:nvSpPr>
          <p:cNvPr id="4" name="מציין מיקום של תמונת שקופית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1" anchor="ctr"/>
          <a:lstStyle/>
          <a:p>
            <a:endParaRPr lang="aa-ET"/>
          </a:p>
        </p:txBody>
      </p:sp>
      <p:sp>
        <p:nvSpPr>
          <p:cNvPr id="5" name="מציין מיקום של הערות 4"/>
          <p:cNvSpPr>
            <a:spLocks noGrp="1"/>
          </p:cNvSpPr>
          <p:nvPr>
            <p:ph type="body" sz="quarter" idx="3"/>
          </p:nvPr>
        </p:nvSpPr>
        <p:spPr>
          <a:xfrm>
            <a:off x="679768" y="4777195"/>
            <a:ext cx="5438140" cy="3908614"/>
          </a:xfrm>
          <a:prstGeom prst="rect">
            <a:avLst/>
          </a:prstGeom>
        </p:spPr>
        <p:txBody>
          <a:bodyPr vert="horz" lIns="91440" tIns="45720" rIns="91440" bIns="45720" rtlCol="1"/>
          <a:lstStyle/>
          <a:p>
            <a:pPr lvl="0"/>
            <a:r>
              <a:rPr lang="he-IL" dirty="0"/>
              <a:t>לחץ כדי לערוך סגנונות טקסט של תבנית בסיס</a:t>
            </a:r>
          </a:p>
          <a:p>
            <a:pPr lvl="1"/>
            <a:r>
              <a:rPr lang="he-IL" dirty="0"/>
              <a:t>רמה שנייה</a:t>
            </a:r>
          </a:p>
          <a:p>
            <a:pPr lvl="2"/>
            <a:r>
              <a:rPr lang="he-IL" dirty="0"/>
              <a:t>רמה שלישית</a:t>
            </a:r>
          </a:p>
          <a:p>
            <a:pPr lvl="3"/>
            <a:r>
              <a:rPr lang="he-IL" dirty="0"/>
              <a:t>רמה רביעית</a:t>
            </a:r>
          </a:p>
          <a:p>
            <a:pPr lvl="4"/>
            <a:r>
              <a:rPr lang="he-IL" dirty="0"/>
              <a:t>רמה חמישית</a:t>
            </a:r>
            <a:endParaRPr lang="aa-ET" dirty="0"/>
          </a:p>
        </p:txBody>
      </p:sp>
      <p:sp>
        <p:nvSpPr>
          <p:cNvPr id="6" name="מציין מיקום של כותרת תחתונה 5"/>
          <p:cNvSpPr>
            <a:spLocks noGrp="1"/>
          </p:cNvSpPr>
          <p:nvPr>
            <p:ph type="ftr" sz="quarter" idx="4"/>
          </p:nvPr>
        </p:nvSpPr>
        <p:spPr>
          <a:xfrm>
            <a:off x="3852017" y="9428584"/>
            <a:ext cx="2945659" cy="498055"/>
          </a:xfrm>
          <a:prstGeom prst="rect">
            <a:avLst/>
          </a:prstGeom>
        </p:spPr>
        <p:txBody>
          <a:bodyPr vert="horz" lIns="91440" tIns="45720" rIns="91440" bIns="45720" rtlCol="1" anchor="b"/>
          <a:lstStyle>
            <a:lvl1pPr algn="l">
              <a:defRPr sz="1200"/>
            </a:lvl1pPr>
          </a:lstStyle>
          <a:p>
            <a:endParaRPr lang="aa-ET"/>
          </a:p>
        </p:txBody>
      </p:sp>
      <p:sp>
        <p:nvSpPr>
          <p:cNvPr id="7" name="מציין מיקום של מספר שקופית 6"/>
          <p:cNvSpPr>
            <a:spLocks noGrp="1"/>
          </p:cNvSpPr>
          <p:nvPr>
            <p:ph type="sldNum" sz="quarter" idx="5"/>
          </p:nvPr>
        </p:nvSpPr>
        <p:spPr>
          <a:xfrm>
            <a:off x="1575" y="9428584"/>
            <a:ext cx="2945659" cy="498055"/>
          </a:xfrm>
          <a:prstGeom prst="rect">
            <a:avLst/>
          </a:prstGeom>
        </p:spPr>
        <p:txBody>
          <a:bodyPr vert="horz" lIns="91440" tIns="45720" rIns="91440" bIns="45720" rtlCol="1" anchor="b"/>
          <a:lstStyle>
            <a:lvl1pPr algn="r">
              <a:defRPr sz="1200"/>
            </a:lvl1pPr>
          </a:lstStyle>
          <a:p>
            <a:fld id="{CAC29E1A-89B2-4653-BD3A-ABBBCC058F7F}" type="slidenum">
              <a:rPr lang="aa-ET" smtClean="0"/>
              <a:t>‹#›</a:t>
            </a:fld>
            <a:endParaRPr lang="aa-ET"/>
          </a:p>
        </p:txBody>
      </p:sp>
    </p:spTree>
    <p:extLst>
      <p:ext uri="{BB962C8B-B14F-4D97-AF65-F5344CB8AC3E}">
        <p14:creationId xmlns:p14="http://schemas.microsoft.com/office/powerpoint/2010/main" val="535899058"/>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Calibri" panose="020F0502020204030204" pitchFamily="34" charset="0"/>
      </a:defRPr>
    </a:lvl1pPr>
    <a:lvl2pPr marL="457200" algn="r" defTabSz="914400" rtl="1" eaLnBrk="1" latinLnBrk="0" hangingPunct="1">
      <a:defRPr sz="1200" kern="1200">
        <a:solidFill>
          <a:schemeClr val="tx1"/>
        </a:solidFill>
        <a:latin typeface="+mn-lt"/>
        <a:ea typeface="+mn-ea"/>
        <a:cs typeface="Calibri" panose="020F0502020204030204" pitchFamily="34" charset="0"/>
      </a:defRPr>
    </a:lvl2pPr>
    <a:lvl3pPr marL="914400" algn="r" defTabSz="914400" rtl="1" eaLnBrk="1" latinLnBrk="0" hangingPunct="1">
      <a:defRPr sz="1200" kern="1200">
        <a:solidFill>
          <a:schemeClr val="tx1"/>
        </a:solidFill>
        <a:latin typeface="+mn-lt"/>
        <a:ea typeface="+mn-ea"/>
        <a:cs typeface="Calibri" panose="020F0502020204030204" pitchFamily="34" charset="0"/>
      </a:defRPr>
    </a:lvl3pPr>
    <a:lvl4pPr marL="1371600" algn="r" defTabSz="914400" rtl="1" eaLnBrk="1" latinLnBrk="0" hangingPunct="1">
      <a:defRPr sz="1200" kern="1200">
        <a:solidFill>
          <a:schemeClr val="tx1"/>
        </a:solidFill>
        <a:latin typeface="+mn-lt"/>
        <a:ea typeface="+mn-ea"/>
        <a:cs typeface="Calibri" panose="020F0502020204030204" pitchFamily="34" charset="0"/>
      </a:defRPr>
    </a:lvl4pPr>
    <a:lvl5pPr marL="1828800" algn="r" defTabSz="914400" rtl="1" eaLnBrk="1" latinLnBrk="0" hangingPunct="1">
      <a:defRPr sz="1200" kern="1200">
        <a:solidFill>
          <a:schemeClr val="tx1"/>
        </a:solidFill>
        <a:latin typeface="+mn-lt"/>
        <a:ea typeface="+mn-ea"/>
        <a:cs typeface="Calibri" panose="020F0502020204030204"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CAC29E1A-89B2-4653-BD3A-ABBBCC058F7F}" type="slidenum">
              <a:rPr lang="aa-ET" smtClean="0"/>
              <a:t>1</a:t>
            </a:fld>
            <a:endParaRPr lang="aa-ET"/>
          </a:p>
        </p:txBody>
      </p:sp>
    </p:spTree>
    <p:extLst>
      <p:ext uri="{BB962C8B-B14F-4D97-AF65-F5344CB8AC3E}">
        <p14:creationId xmlns:p14="http://schemas.microsoft.com/office/powerpoint/2010/main" val="3163421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10</a:t>
            </a:fld>
            <a:endParaRPr lang="aa-ET"/>
          </a:p>
        </p:txBody>
      </p:sp>
    </p:spTree>
    <p:extLst>
      <p:ext uri="{BB962C8B-B14F-4D97-AF65-F5344CB8AC3E}">
        <p14:creationId xmlns:p14="http://schemas.microsoft.com/office/powerpoint/2010/main" val="1814867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11</a:t>
            </a:fld>
            <a:endParaRPr lang="aa-ET"/>
          </a:p>
        </p:txBody>
      </p:sp>
    </p:spTree>
    <p:extLst>
      <p:ext uri="{BB962C8B-B14F-4D97-AF65-F5344CB8AC3E}">
        <p14:creationId xmlns:p14="http://schemas.microsoft.com/office/powerpoint/2010/main" val="3508487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12</a:t>
            </a:fld>
            <a:endParaRPr lang="aa-ET"/>
          </a:p>
        </p:txBody>
      </p:sp>
    </p:spTree>
    <p:extLst>
      <p:ext uri="{BB962C8B-B14F-4D97-AF65-F5344CB8AC3E}">
        <p14:creationId xmlns:p14="http://schemas.microsoft.com/office/powerpoint/2010/main" val="1973208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CAC29E1A-89B2-4653-BD3A-ABBBCC058F7F}" type="slidenum">
              <a:rPr lang="aa-ET" smtClean="0"/>
              <a:t>13</a:t>
            </a:fld>
            <a:endParaRPr lang="aa-ET"/>
          </a:p>
        </p:txBody>
      </p:sp>
    </p:spTree>
    <p:extLst>
      <p:ext uri="{BB962C8B-B14F-4D97-AF65-F5344CB8AC3E}">
        <p14:creationId xmlns:p14="http://schemas.microsoft.com/office/powerpoint/2010/main" val="612608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14</a:t>
            </a:fld>
            <a:endParaRPr lang="aa-ET"/>
          </a:p>
        </p:txBody>
      </p:sp>
    </p:spTree>
    <p:extLst>
      <p:ext uri="{BB962C8B-B14F-4D97-AF65-F5344CB8AC3E}">
        <p14:creationId xmlns:p14="http://schemas.microsoft.com/office/powerpoint/2010/main" val="32269098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15</a:t>
            </a:fld>
            <a:endParaRPr lang="aa-ET"/>
          </a:p>
        </p:txBody>
      </p:sp>
    </p:spTree>
    <p:extLst>
      <p:ext uri="{BB962C8B-B14F-4D97-AF65-F5344CB8AC3E}">
        <p14:creationId xmlns:p14="http://schemas.microsoft.com/office/powerpoint/2010/main" val="2606700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16</a:t>
            </a:fld>
            <a:endParaRPr lang="aa-ET"/>
          </a:p>
        </p:txBody>
      </p:sp>
    </p:spTree>
    <p:extLst>
      <p:ext uri="{BB962C8B-B14F-4D97-AF65-F5344CB8AC3E}">
        <p14:creationId xmlns:p14="http://schemas.microsoft.com/office/powerpoint/2010/main" val="1759503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17</a:t>
            </a:fld>
            <a:endParaRPr lang="aa-ET"/>
          </a:p>
        </p:txBody>
      </p:sp>
    </p:spTree>
    <p:extLst>
      <p:ext uri="{BB962C8B-B14F-4D97-AF65-F5344CB8AC3E}">
        <p14:creationId xmlns:p14="http://schemas.microsoft.com/office/powerpoint/2010/main" val="22045845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18</a:t>
            </a:fld>
            <a:endParaRPr lang="aa-ET"/>
          </a:p>
        </p:txBody>
      </p:sp>
    </p:spTree>
    <p:extLst>
      <p:ext uri="{BB962C8B-B14F-4D97-AF65-F5344CB8AC3E}">
        <p14:creationId xmlns:p14="http://schemas.microsoft.com/office/powerpoint/2010/main" val="17244964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19</a:t>
            </a:fld>
            <a:endParaRPr lang="aa-ET"/>
          </a:p>
        </p:txBody>
      </p:sp>
    </p:spTree>
    <p:extLst>
      <p:ext uri="{BB962C8B-B14F-4D97-AF65-F5344CB8AC3E}">
        <p14:creationId xmlns:p14="http://schemas.microsoft.com/office/powerpoint/2010/main" val="2700563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CAC29E1A-89B2-4653-BD3A-ABBBCC058F7F}" type="slidenum">
              <a:rPr lang="aa-ET" smtClean="0"/>
              <a:t>2</a:t>
            </a:fld>
            <a:endParaRPr lang="aa-ET"/>
          </a:p>
        </p:txBody>
      </p:sp>
    </p:spTree>
    <p:extLst>
      <p:ext uri="{BB962C8B-B14F-4D97-AF65-F5344CB8AC3E}">
        <p14:creationId xmlns:p14="http://schemas.microsoft.com/office/powerpoint/2010/main" val="5252861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20</a:t>
            </a:fld>
            <a:endParaRPr lang="aa-ET"/>
          </a:p>
        </p:txBody>
      </p:sp>
    </p:spTree>
    <p:extLst>
      <p:ext uri="{BB962C8B-B14F-4D97-AF65-F5344CB8AC3E}">
        <p14:creationId xmlns:p14="http://schemas.microsoft.com/office/powerpoint/2010/main" val="18028166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21</a:t>
            </a:fld>
            <a:endParaRPr lang="aa-ET"/>
          </a:p>
        </p:txBody>
      </p:sp>
    </p:spTree>
    <p:extLst>
      <p:ext uri="{BB962C8B-B14F-4D97-AF65-F5344CB8AC3E}">
        <p14:creationId xmlns:p14="http://schemas.microsoft.com/office/powerpoint/2010/main" val="39488211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22</a:t>
            </a:fld>
            <a:endParaRPr lang="aa-ET"/>
          </a:p>
        </p:txBody>
      </p:sp>
    </p:spTree>
    <p:extLst>
      <p:ext uri="{BB962C8B-B14F-4D97-AF65-F5344CB8AC3E}">
        <p14:creationId xmlns:p14="http://schemas.microsoft.com/office/powerpoint/2010/main" val="26742021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23</a:t>
            </a:fld>
            <a:endParaRPr lang="aa-ET"/>
          </a:p>
        </p:txBody>
      </p:sp>
    </p:spTree>
    <p:extLst>
      <p:ext uri="{BB962C8B-B14F-4D97-AF65-F5344CB8AC3E}">
        <p14:creationId xmlns:p14="http://schemas.microsoft.com/office/powerpoint/2010/main" val="18348978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24</a:t>
            </a:fld>
            <a:endParaRPr lang="aa-ET"/>
          </a:p>
        </p:txBody>
      </p:sp>
    </p:spTree>
    <p:extLst>
      <p:ext uri="{BB962C8B-B14F-4D97-AF65-F5344CB8AC3E}">
        <p14:creationId xmlns:p14="http://schemas.microsoft.com/office/powerpoint/2010/main" val="12561899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25</a:t>
            </a:fld>
            <a:endParaRPr lang="aa-ET"/>
          </a:p>
        </p:txBody>
      </p:sp>
    </p:spTree>
    <p:extLst>
      <p:ext uri="{BB962C8B-B14F-4D97-AF65-F5344CB8AC3E}">
        <p14:creationId xmlns:p14="http://schemas.microsoft.com/office/powerpoint/2010/main" val="127650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3</a:t>
            </a:fld>
            <a:endParaRPr lang="aa-ET"/>
          </a:p>
        </p:txBody>
      </p:sp>
    </p:spTree>
    <p:extLst>
      <p:ext uri="{BB962C8B-B14F-4D97-AF65-F5344CB8AC3E}">
        <p14:creationId xmlns:p14="http://schemas.microsoft.com/office/powerpoint/2010/main" val="1035246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4</a:t>
            </a:fld>
            <a:endParaRPr lang="aa-ET"/>
          </a:p>
        </p:txBody>
      </p:sp>
    </p:spTree>
    <p:extLst>
      <p:ext uri="{BB962C8B-B14F-4D97-AF65-F5344CB8AC3E}">
        <p14:creationId xmlns:p14="http://schemas.microsoft.com/office/powerpoint/2010/main" val="3967430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5</a:t>
            </a:fld>
            <a:endParaRPr lang="aa-ET"/>
          </a:p>
        </p:txBody>
      </p:sp>
    </p:spTree>
    <p:extLst>
      <p:ext uri="{BB962C8B-B14F-4D97-AF65-F5344CB8AC3E}">
        <p14:creationId xmlns:p14="http://schemas.microsoft.com/office/powerpoint/2010/main" val="3744975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6</a:t>
            </a:fld>
            <a:endParaRPr lang="aa-ET"/>
          </a:p>
        </p:txBody>
      </p:sp>
    </p:spTree>
    <p:extLst>
      <p:ext uri="{BB962C8B-B14F-4D97-AF65-F5344CB8AC3E}">
        <p14:creationId xmlns:p14="http://schemas.microsoft.com/office/powerpoint/2010/main" val="4281077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7</a:t>
            </a:fld>
            <a:endParaRPr lang="aa-ET"/>
          </a:p>
        </p:txBody>
      </p:sp>
    </p:spTree>
    <p:extLst>
      <p:ext uri="{BB962C8B-B14F-4D97-AF65-F5344CB8AC3E}">
        <p14:creationId xmlns:p14="http://schemas.microsoft.com/office/powerpoint/2010/main" val="1042076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8</a:t>
            </a:fld>
            <a:endParaRPr lang="aa-ET"/>
          </a:p>
        </p:txBody>
      </p:sp>
    </p:spTree>
    <p:extLst>
      <p:ext uri="{BB962C8B-B14F-4D97-AF65-F5344CB8AC3E}">
        <p14:creationId xmlns:p14="http://schemas.microsoft.com/office/powerpoint/2010/main" val="3961334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CAC29E1A-89B2-4653-BD3A-ABBBCC058F7F}" type="slidenum">
              <a:rPr lang="aa-ET" smtClean="0"/>
              <a:t>9</a:t>
            </a:fld>
            <a:endParaRPr lang="aa-ET"/>
          </a:p>
        </p:txBody>
      </p:sp>
    </p:spTree>
    <p:extLst>
      <p:ext uri="{BB962C8B-B14F-4D97-AF65-F5344CB8AC3E}">
        <p14:creationId xmlns:p14="http://schemas.microsoft.com/office/powerpoint/2010/main" val="550146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endParaRPr lang="aa-ET"/>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8A1157E-26D9-4162-BD50-D17CAF9A408B}" type="slidenum">
              <a:rPr lang="aa-ET" smtClean="0"/>
              <a:pPr/>
              <a:t>‹#›</a:t>
            </a:fld>
            <a:endParaRPr lang="aa-ET"/>
          </a:p>
        </p:txBody>
      </p:sp>
    </p:spTree>
    <p:extLst>
      <p:ext uri="{BB962C8B-B14F-4D97-AF65-F5344CB8AC3E}">
        <p14:creationId xmlns:p14="http://schemas.microsoft.com/office/powerpoint/2010/main" val="140013930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endParaRPr lang="aa-ET"/>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A1157E-26D9-4162-BD50-D17CAF9A408B}" type="slidenum">
              <a:rPr lang="aa-ET" smtClean="0"/>
              <a:pPr/>
              <a:t>‹#›</a:t>
            </a:fld>
            <a:endParaRPr lang="aa-ET"/>
          </a:p>
        </p:txBody>
      </p:sp>
    </p:spTree>
    <p:extLst>
      <p:ext uri="{BB962C8B-B14F-4D97-AF65-F5344CB8AC3E}">
        <p14:creationId xmlns:p14="http://schemas.microsoft.com/office/powerpoint/2010/main" val="213431936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endParaRPr lang="aa-ET"/>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A1157E-26D9-4162-BD50-D17CAF9A408B}" type="slidenum">
              <a:rPr lang="aa-ET" smtClean="0"/>
              <a:pPr/>
              <a:t>‹#›</a:t>
            </a:fld>
            <a:endParaRPr lang="aa-E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0477928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לחץ כדי לערוך סגנונות טקסט של תבנית בסיס</a:t>
            </a:r>
          </a:p>
        </p:txBody>
      </p:sp>
      <p:sp>
        <p:nvSpPr>
          <p:cNvPr id="5" name="Date Placeholder 4"/>
          <p:cNvSpPr>
            <a:spLocks noGrp="1"/>
          </p:cNvSpPr>
          <p:nvPr>
            <p:ph type="dt" sz="half" idx="10"/>
          </p:nvPr>
        </p:nvSpPr>
        <p:spPr/>
        <p:txBody>
          <a:bodyPr/>
          <a:lstStyle/>
          <a:p>
            <a:endParaRPr lang="aa-ET"/>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A1157E-26D9-4162-BD50-D17CAF9A408B}" type="slidenum">
              <a:rPr lang="aa-ET" smtClean="0"/>
              <a:pPr/>
              <a:t>‹#›</a:t>
            </a:fld>
            <a:endParaRPr lang="aa-ET"/>
          </a:p>
        </p:txBody>
      </p:sp>
    </p:spTree>
    <p:extLst>
      <p:ext uri="{BB962C8B-B14F-4D97-AF65-F5344CB8AC3E}">
        <p14:creationId xmlns:p14="http://schemas.microsoft.com/office/powerpoint/2010/main" val="136334876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לחץ כדי לערוך סגנונות טקסט של תבנית בסיס</a:t>
            </a:r>
          </a:p>
        </p:txBody>
      </p:sp>
      <p:sp>
        <p:nvSpPr>
          <p:cNvPr id="5" name="Date Placeholder 4"/>
          <p:cNvSpPr>
            <a:spLocks noGrp="1"/>
          </p:cNvSpPr>
          <p:nvPr>
            <p:ph type="dt" sz="half" idx="10"/>
          </p:nvPr>
        </p:nvSpPr>
        <p:spPr/>
        <p:txBody>
          <a:bodyPr/>
          <a:lstStyle/>
          <a:p>
            <a:endParaRPr lang="aa-ET"/>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A1157E-26D9-4162-BD50-D17CAF9A408B}" type="slidenum">
              <a:rPr lang="aa-ET" smtClean="0"/>
              <a:pPr/>
              <a:t>‹#›</a:t>
            </a:fld>
            <a:endParaRPr lang="aa-E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1430649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לחץ כדי לערוך סגנונות טקסט של תבנית בסיס</a:t>
            </a:r>
          </a:p>
        </p:txBody>
      </p:sp>
      <p:sp>
        <p:nvSpPr>
          <p:cNvPr id="5" name="Date Placeholder 4"/>
          <p:cNvSpPr>
            <a:spLocks noGrp="1"/>
          </p:cNvSpPr>
          <p:nvPr>
            <p:ph type="dt" sz="half" idx="10"/>
          </p:nvPr>
        </p:nvSpPr>
        <p:spPr/>
        <p:txBody>
          <a:bodyPr/>
          <a:lstStyle/>
          <a:p>
            <a:endParaRPr lang="aa-ET"/>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A1157E-26D9-4162-BD50-D17CAF9A408B}" type="slidenum">
              <a:rPr lang="aa-ET" smtClean="0"/>
              <a:pPr/>
              <a:t>‹#›</a:t>
            </a:fld>
            <a:endParaRPr lang="aa-ET"/>
          </a:p>
        </p:txBody>
      </p:sp>
    </p:spTree>
    <p:extLst>
      <p:ext uri="{BB962C8B-B14F-4D97-AF65-F5344CB8AC3E}">
        <p14:creationId xmlns:p14="http://schemas.microsoft.com/office/powerpoint/2010/main" val="361998045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endParaRPr lang="aa-ET"/>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A1157E-26D9-4162-BD50-D17CAF9A408B}" type="slidenum">
              <a:rPr lang="aa-ET" smtClean="0"/>
              <a:pPr/>
              <a:t>‹#›</a:t>
            </a:fld>
            <a:endParaRPr lang="aa-ET"/>
          </a:p>
        </p:txBody>
      </p:sp>
    </p:spTree>
    <p:extLst>
      <p:ext uri="{BB962C8B-B14F-4D97-AF65-F5344CB8AC3E}">
        <p14:creationId xmlns:p14="http://schemas.microsoft.com/office/powerpoint/2010/main" val="234590503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endParaRPr lang="aa-ET"/>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A1157E-26D9-4162-BD50-D17CAF9A408B}" type="slidenum">
              <a:rPr lang="aa-ET" smtClean="0"/>
              <a:pPr/>
              <a:t>‹#›</a:t>
            </a:fld>
            <a:endParaRPr lang="aa-ET"/>
          </a:p>
        </p:txBody>
      </p:sp>
    </p:spTree>
    <p:extLst>
      <p:ext uri="{BB962C8B-B14F-4D97-AF65-F5344CB8AC3E}">
        <p14:creationId xmlns:p14="http://schemas.microsoft.com/office/powerpoint/2010/main" val="4156350219"/>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שקופית כותרת">
    <p:spTree>
      <p:nvGrpSpPr>
        <p:cNvPr id="1" name=""/>
        <p:cNvGrpSpPr/>
        <p:nvPr/>
      </p:nvGrpSpPr>
      <p:grpSpPr>
        <a:xfrm>
          <a:off x="0" y="0"/>
          <a:ext cx="0" cy="0"/>
          <a:chOff x="0" y="0"/>
          <a:chExt cx="0" cy="0"/>
        </a:xfrm>
      </p:grpSpPr>
      <p:grpSp>
        <p:nvGrpSpPr>
          <p:cNvPr id="60" name="קבוצה 59">
            <a:extLst>
              <a:ext uri="{FF2B5EF4-FFF2-40B4-BE49-F238E27FC236}">
                <a16:creationId xmlns:a16="http://schemas.microsoft.com/office/drawing/2014/main" id="{ADC68A47-9FFB-4372-8A09-1E10A0923380}"/>
              </a:ext>
            </a:extLst>
          </p:cNvPr>
          <p:cNvGrpSpPr/>
          <p:nvPr userDrawn="1"/>
        </p:nvGrpSpPr>
        <p:grpSpPr>
          <a:xfrm>
            <a:off x="10382182" y="4934070"/>
            <a:ext cx="1701437" cy="1855464"/>
            <a:chOff x="10382182" y="4934070"/>
            <a:chExt cx="1701437" cy="1855464"/>
          </a:xfrm>
        </p:grpSpPr>
        <p:sp>
          <p:nvSpPr>
            <p:cNvPr id="57" name="צורה חופשית: צורה 56">
              <a:extLst>
                <a:ext uri="{FF2B5EF4-FFF2-40B4-BE49-F238E27FC236}">
                  <a16:creationId xmlns:a16="http://schemas.microsoft.com/office/drawing/2014/main" id="{59126EB8-6634-42EE-AFA4-8D9AEA3272A1}"/>
                </a:ext>
              </a:extLst>
            </p:cNvPr>
            <p:cNvSpPr/>
            <p:nvPr/>
          </p:nvSpPr>
          <p:spPr>
            <a:xfrm rot="7200000">
              <a:off x="11049493" y="5106879"/>
              <a:ext cx="1206935" cy="861317"/>
            </a:xfrm>
            <a:custGeom>
              <a:avLst/>
              <a:gdLst>
                <a:gd name="connsiteX0" fmla="*/ 52621 w 1206935"/>
                <a:gd name="connsiteY0" fmla="*/ 269140 h 861317"/>
                <a:gd name="connsiteX1" fmla="*/ 4973 w 1206935"/>
                <a:gd name="connsiteY1" fmla="*/ 170228 h 861317"/>
                <a:gd name="connsiteX2" fmla="*/ 0 w 1206935"/>
                <a:gd name="connsiteY2" fmla="*/ 156641 h 861317"/>
                <a:gd name="connsiteX3" fmla="*/ 271310 w 1206935"/>
                <a:gd name="connsiteY3" fmla="*/ 0 h 861317"/>
                <a:gd name="connsiteX4" fmla="*/ 303412 w 1206935"/>
                <a:gd name="connsiteY4" fmla="*/ 118842 h 861317"/>
                <a:gd name="connsiteX5" fmla="*/ 1138239 w 1206935"/>
                <a:gd name="connsiteY5" fmla="*/ 838327 h 861317"/>
                <a:gd name="connsiteX6" fmla="*/ 1206935 w 1206935"/>
                <a:gd name="connsiteY6" fmla="*/ 848812 h 861317"/>
                <a:gd name="connsiteX7" fmla="*/ 1163275 w 1206935"/>
                <a:gd name="connsiteY7" fmla="*/ 855476 h 861317"/>
                <a:gd name="connsiteX8" fmla="*/ 1047582 w 1206935"/>
                <a:gd name="connsiteY8" fmla="*/ 861317 h 861317"/>
                <a:gd name="connsiteX9" fmla="*/ 52621 w 1206935"/>
                <a:gd name="connsiteY9" fmla="*/ 269140 h 861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6935" h="861317">
                  <a:moveTo>
                    <a:pt x="52621" y="269140"/>
                  </a:moveTo>
                  <a:cubicBezTo>
                    <a:pt x="35201" y="237073"/>
                    <a:pt x="19287" y="204071"/>
                    <a:pt x="4973" y="170228"/>
                  </a:cubicBezTo>
                  <a:lnTo>
                    <a:pt x="0" y="156641"/>
                  </a:lnTo>
                  <a:lnTo>
                    <a:pt x="271310" y="0"/>
                  </a:lnTo>
                  <a:lnTo>
                    <a:pt x="303412" y="118842"/>
                  </a:lnTo>
                  <a:cubicBezTo>
                    <a:pt x="436669" y="482787"/>
                    <a:pt x="751524" y="759194"/>
                    <a:pt x="1138239" y="838327"/>
                  </a:cubicBezTo>
                  <a:lnTo>
                    <a:pt x="1206935" y="848812"/>
                  </a:lnTo>
                  <a:lnTo>
                    <a:pt x="1163275" y="855476"/>
                  </a:lnTo>
                  <a:cubicBezTo>
                    <a:pt x="1125236" y="859339"/>
                    <a:pt x="1086640" y="861317"/>
                    <a:pt x="1047582" y="861317"/>
                  </a:cubicBezTo>
                  <a:cubicBezTo>
                    <a:pt x="617944" y="861317"/>
                    <a:pt x="244233" y="621867"/>
                    <a:pt x="52621" y="269140"/>
                  </a:cubicBezTo>
                  <a:close/>
                </a:path>
              </a:pathLst>
            </a:custGeom>
            <a:solidFill>
              <a:srgbClr val="00599D">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59" name="צורה חופשית: צורה 58">
              <a:extLst>
                <a:ext uri="{FF2B5EF4-FFF2-40B4-BE49-F238E27FC236}">
                  <a16:creationId xmlns:a16="http://schemas.microsoft.com/office/drawing/2014/main" id="{ABD060AE-FD6A-4B48-8956-51CE647BA994}"/>
                </a:ext>
              </a:extLst>
            </p:cNvPr>
            <p:cNvSpPr/>
            <p:nvPr userDrawn="1"/>
          </p:nvSpPr>
          <p:spPr>
            <a:xfrm rot="20700000">
              <a:off x="10382182" y="5927963"/>
              <a:ext cx="1235290" cy="861571"/>
            </a:xfrm>
            <a:custGeom>
              <a:avLst/>
              <a:gdLst>
                <a:gd name="connsiteX0" fmla="*/ 1235290 w 1235290"/>
                <a:gd name="connsiteY0" fmla="*/ 12505 h 861571"/>
                <a:gd name="connsiteX1" fmla="*/ 1166599 w 1235290"/>
                <a:gd name="connsiteY1" fmla="*/ 22987 h 861571"/>
                <a:gd name="connsiteX2" fmla="*/ 302304 w 1235290"/>
                <a:gd name="connsiteY2" fmla="*/ 835218 h 861571"/>
                <a:gd name="connsiteX3" fmla="*/ 296396 w 1235290"/>
                <a:gd name="connsiteY3" fmla="*/ 861571 h 861571"/>
                <a:gd name="connsiteX4" fmla="*/ 0 w 1235290"/>
                <a:gd name="connsiteY4" fmla="*/ 782152 h 861571"/>
                <a:gd name="connsiteX5" fmla="*/ 33331 w 1235290"/>
                <a:gd name="connsiteY5" fmla="*/ 691088 h 861571"/>
                <a:gd name="connsiteX6" fmla="*/ 1075943 w 1235290"/>
                <a:gd name="connsiteY6" fmla="*/ 0 h 861571"/>
                <a:gd name="connsiteX7" fmla="*/ 1191636 w 1235290"/>
                <a:gd name="connsiteY7" fmla="*/ 5842 h 861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5290" h="861571">
                  <a:moveTo>
                    <a:pt x="1235290" y="12505"/>
                  </a:moveTo>
                  <a:lnTo>
                    <a:pt x="1166599" y="22987"/>
                  </a:lnTo>
                  <a:cubicBezTo>
                    <a:pt x="747657" y="108715"/>
                    <a:pt x="413051" y="425965"/>
                    <a:pt x="302304" y="835218"/>
                  </a:cubicBezTo>
                  <a:lnTo>
                    <a:pt x="296396" y="861571"/>
                  </a:lnTo>
                  <a:lnTo>
                    <a:pt x="0" y="782152"/>
                  </a:lnTo>
                  <a:lnTo>
                    <a:pt x="33331" y="691088"/>
                  </a:lnTo>
                  <a:cubicBezTo>
                    <a:pt x="205107" y="284964"/>
                    <a:pt x="607246" y="0"/>
                    <a:pt x="1075943" y="0"/>
                  </a:cubicBezTo>
                  <a:cubicBezTo>
                    <a:pt x="1115001" y="0"/>
                    <a:pt x="1153597" y="1979"/>
                    <a:pt x="1191636" y="5842"/>
                  </a:cubicBezTo>
                  <a:close/>
                </a:path>
              </a:pathLst>
            </a:custGeom>
            <a:solidFill>
              <a:srgbClr val="00599D">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grpSp>
      <p:grpSp>
        <p:nvGrpSpPr>
          <p:cNvPr id="69" name="קבוצה 68">
            <a:extLst>
              <a:ext uri="{FF2B5EF4-FFF2-40B4-BE49-F238E27FC236}">
                <a16:creationId xmlns:a16="http://schemas.microsoft.com/office/drawing/2014/main" id="{E27A11B1-31CD-4A28-96D2-975C8B6A58A9}"/>
              </a:ext>
            </a:extLst>
          </p:cNvPr>
          <p:cNvGrpSpPr/>
          <p:nvPr userDrawn="1"/>
        </p:nvGrpSpPr>
        <p:grpSpPr>
          <a:xfrm>
            <a:off x="-698199" y="-406778"/>
            <a:ext cx="2599291" cy="2570960"/>
            <a:chOff x="-698199" y="-406778"/>
            <a:chExt cx="2599291" cy="2570960"/>
          </a:xfrm>
        </p:grpSpPr>
        <p:sp>
          <p:nvSpPr>
            <p:cNvPr id="63" name="צורה חופשית: צורה 62">
              <a:extLst>
                <a:ext uri="{FF2B5EF4-FFF2-40B4-BE49-F238E27FC236}">
                  <a16:creationId xmlns:a16="http://schemas.microsoft.com/office/drawing/2014/main" id="{4D6710E9-95E9-4409-BDB7-51CA4AA8CBD7}"/>
                </a:ext>
              </a:extLst>
            </p:cNvPr>
            <p:cNvSpPr/>
            <p:nvPr userDrawn="1"/>
          </p:nvSpPr>
          <p:spPr>
            <a:xfrm rot="7200000">
              <a:off x="-97025" y="-1007952"/>
              <a:ext cx="1048636" cy="2250984"/>
            </a:xfrm>
            <a:custGeom>
              <a:avLst/>
              <a:gdLst>
                <a:gd name="connsiteX0" fmla="*/ 158436 w 1048636"/>
                <a:gd name="connsiteY0" fmla="*/ 713914 h 2250984"/>
                <a:gd name="connsiteX1" fmla="*/ 0 w 1048636"/>
                <a:gd name="connsiteY1" fmla="*/ 439493 h 2250984"/>
                <a:gd name="connsiteX2" fmla="*/ 89170 w 1048636"/>
                <a:gd name="connsiteY2" fmla="*/ 331418 h 2250984"/>
                <a:gd name="connsiteX3" fmla="*/ 889283 w 1048636"/>
                <a:gd name="connsiteY3" fmla="*/ 0 h 2250984"/>
                <a:gd name="connsiteX4" fmla="*/ 1004976 w 1048636"/>
                <a:gd name="connsiteY4" fmla="*/ 5842 h 2250984"/>
                <a:gd name="connsiteX5" fmla="*/ 1048630 w 1048636"/>
                <a:gd name="connsiteY5" fmla="*/ 12504 h 2250984"/>
                <a:gd name="connsiteX6" fmla="*/ 979940 w 1048636"/>
                <a:gd name="connsiteY6" fmla="*/ 22988 h 2250984"/>
                <a:gd name="connsiteX7" fmla="*/ 226366 w 1048636"/>
                <a:gd name="connsiteY7" fmla="*/ 568303 h 2250984"/>
                <a:gd name="connsiteX8" fmla="*/ 1045865 w 1048636"/>
                <a:gd name="connsiteY8" fmla="*/ 2250984 h 2250984"/>
                <a:gd name="connsiteX9" fmla="*/ 1045329 w 1048636"/>
                <a:gd name="connsiteY9" fmla="*/ 2250057 h 2250984"/>
                <a:gd name="connsiteX10" fmla="*/ 1048636 w 1048636"/>
                <a:gd name="connsiteY10" fmla="*/ 2250561 h 2250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8636" h="2250984">
                  <a:moveTo>
                    <a:pt x="158436" y="713914"/>
                  </a:moveTo>
                  <a:lnTo>
                    <a:pt x="0" y="439493"/>
                  </a:lnTo>
                  <a:lnTo>
                    <a:pt x="89170" y="331418"/>
                  </a:lnTo>
                  <a:cubicBezTo>
                    <a:pt x="293936" y="126651"/>
                    <a:pt x="576819" y="0"/>
                    <a:pt x="889283" y="0"/>
                  </a:cubicBezTo>
                  <a:cubicBezTo>
                    <a:pt x="928341" y="0"/>
                    <a:pt x="966937" y="1979"/>
                    <a:pt x="1004976" y="5842"/>
                  </a:cubicBezTo>
                  <a:lnTo>
                    <a:pt x="1048630" y="12504"/>
                  </a:lnTo>
                  <a:lnTo>
                    <a:pt x="979940" y="22988"/>
                  </a:lnTo>
                  <a:cubicBezTo>
                    <a:pt x="657677" y="88932"/>
                    <a:pt x="385318" y="291872"/>
                    <a:pt x="226366" y="568303"/>
                  </a:cubicBezTo>
                  <a:close/>
                  <a:moveTo>
                    <a:pt x="1045865" y="2250984"/>
                  </a:moveTo>
                  <a:lnTo>
                    <a:pt x="1045329" y="2250057"/>
                  </a:lnTo>
                  <a:lnTo>
                    <a:pt x="1048636" y="2250561"/>
                  </a:lnTo>
                  <a:close/>
                </a:path>
              </a:pathLst>
            </a:custGeom>
            <a:solidFill>
              <a:srgbClr val="00599D">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68" name="צורה חופשית: צורה 67">
              <a:extLst>
                <a:ext uri="{FF2B5EF4-FFF2-40B4-BE49-F238E27FC236}">
                  <a16:creationId xmlns:a16="http://schemas.microsoft.com/office/drawing/2014/main" id="{32363CA2-6A91-458C-89E8-3D5E289DF769}"/>
                </a:ext>
              </a:extLst>
            </p:cNvPr>
            <p:cNvSpPr/>
            <p:nvPr userDrawn="1"/>
          </p:nvSpPr>
          <p:spPr>
            <a:xfrm rot="14400000">
              <a:off x="208439" y="246730"/>
              <a:ext cx="1290884" cy="2094423"/>
            </a:xfrm>
            <a:custGeom>
              <a:avLst/>
              <a:gdLst>
                <a:gd name="connsiteX0" fmla="*/ 1290884 w 1290884"/>
                <a:gd name="connsiteY0" fmla="*/ 2081917 h 2094423"/>
                <a:gd name="connsiteX1" fmla="*/ 1247224 w 1290884"/>
                <a:gd name="connsiteY1" fmla="*/ 2088581 h 2094423"/>
                <a:gd name="connsiteX2" fmla="*/ 1131531 w 1290884"/>
                <a:gd name="connsiteY2" fmla="*/ 2094423 h 2094423"/>
                <a:gd name="connsiteX3" fmla="*/ 0 w 1290884"/>
                <a:gd name="connsiteY3" fmla="*/ 962890 h 2094423"/>
                <a:gd name="connsiteX4" fmla="*/ 498881 w 1290884"/>
                <a:gd name="connsiteY4" fmla="*/ 24604 h 2094423"/>
                <a:gd name="connsiteX5" fmla="*/ 539380 w 1290884"/>
                <a:gd name="connsiteY5" fmla="*/ 0 h 2094423"/>
                <a:gd name="connsiteX6" fmla="*/ 716234 w 1290884"/>
                <a:gd name="connsiteY6" fmla="*/ 102106 h 2094423"/>
                <a:gd name="connsiteX7" fmla="*/ 709728 w 1290884"/>
                <a:gd name="connsiteY7" fmla="*/ 107282 h 2094423"/>
                <a:gd name="connsiteX8" fmla="*/ 318700 w 1290884"/>
                <a:gd name="connsiteY8" fmla="*/ 962888 h 2094423"/>
                <a:gd name="connsiteX9" fmla="*/ 1222188 w 1290884"/>
                <a:gd name="connsiteY9" fmla="*/ 2071433 h 2094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90884" h="2094423">
                  <a:moveTo>
                    <a:pt x="1290884" y="2081917"/>
                  </a:moveTo>
                  <a:lnTo>
                    <a:pt x="1247224" y="2088581"/>
                  </a:lnTo>
                  <a:cubicBezTo>
                    <a:pt x="1209185" y="2092445"/>
                    <a:pt x="1170589" y="2094423"/>
                    <a:pt x="1131531" y="2094423"/>
                  </a:cubicBezTo>
                  <a:cubicBezTo>
                    <a:pt x="506603" y="2094423"/>
                    <a:pt x="0" y="1587819"/>
                    <a:pt x="0" y="962890"/>
                  </a:cubicBezTo>
                  <a:cubicBezTo>
                    <a:pt x="0" y="572309"/>
                    <a:pt x="197892" y="227949"/>
                    <a:pt x="498881" y="24604"/>
                  </a:cubicBezTo>
                  <a:lnTo>
                    <a:pt x="539380" y="0"/>
                  </a:lnTo>
                  <a:lnTo>
                    <a:pt x="716234" y="102106"/>
                  </a:lnTo>
                  <a:lnTo>
                    <a:pt x="709728" y="107282"/>
                  </a:lnTo>
                  <a:cubicBezTo>
                    <a:pt x="470211" y="314760"/>
                    <a:pt x="318700" y="621130"/>
                    <a:pt x="318700" y="962888"/>
                  </a:cubicBezTo>
                  <a:cubicBezTo>
                    <a:pt x="318700" y="1509701"/>
                    <a:pt x="706567" y="1965922"/>
                    <a:pt x="1222188" y="2071433"/>
                  </a:cubicBezTo>
                  <a:close/>
                </a:path>
              </a:pathLst>
            </a:custGeom>
            <a:solidFill>
              <a:srgbClr val="00599D">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65" name="צורה חופשית: צורה 64">
              <a:extLst>
                <a:ext uri="{FF2B5EF4-FFF2-40B4-BE49-F238E27FC236}">
                  <a16:creationId xmlns:a16="http://schemas.microsoft.com/office/drawing/2014/main" id="{A8D4E4F4-5484-4F3B-830D-9CDC2F18DF44}"/>
                </a:ext>
              </a:extLst>
            </p:cNvPr>
            <p:cNvSpPr/>
            <p:nvPr userDrawn="1"/>
          </p:nvSpPr>
          <p:spPr>
            <a:xfrm rot="20700000">
              <a:off x="-12097" y="2083337"/>
              <a:ext cx="278743" cy="80845"/>
            </a:xfrm>
            <a:custGeom>
              <a:avLst/>
              <a:gdLst>
                <a:gd name="connsiteX0" fmla="*/ 278743 w 278743"/>
                <a:gd name="connsiteY0" fmla="*/ 68339 h 80845"/>
                <a:gd name="connsiteX1" fmla="*/ 235083 w 278743"/>
                <a:gd name="connsiteY1" fmla="*/ 75003 h 80845"/>
                <a:gd name="connsiteX2" fmla="*/ 119389 w 278743"/>
                <a:gd name="connsiteY2" fmla="*/ 80845 h 80845"/>
                <a:gd name="connsiteX3" fmla="*/ 0 w 278743"/>
                <a:gd name="connsiteY3" fmla="*/ 68810 h 80845"/>
                <a:gd name="connsiteX4" fmla="*/ 18438 w 278743"/>
                <a:gd name="connsiteY4" fmla="*/ 0 h 80845"/>
                <a:gd name="connsiteX5" fmla="*/ 23185 w 278743"/>
                <a:gd name="connsiteY5" fmla="*/ 2357 h 80845"/>
                <a:gd name="connsiteX6" fmla="*/ 210047 w 278743"/>
                <a:gd name="connsiteY6" fmla="*/ 57855 h 8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743" h="80845">
                  <a:moveTo>
                    <a:pt x="278743" y="68339"/>
                  </a:moveTo>
                  <a:lnTo>
                    <a:pt x="235083" y="75003"/>
                  </a:lnTo>
                  <a:cubicBezTo>
                    <a:pt x="197044" y="78867"/>
                    <a:pt x="158448" y="80845"/>
                    <a:pt x="119389" y="80845"/>
                  </a:cubicBezTo>
                  <a:lnTo>
                    <a:pt x="0" y="68810"/>
                  </a:lnTo>
                  <a:lnTo>
                    <a:pt x="18438" y="0"/>
                  </a:lnTo>
                  <a:lnTo>
                    <a:pt x="23185" y="2357"/>
                  </a:lnTo>
                  <a:cubicBezTo>
                    <a:pt x="83137" y="25998"/>
                    <a:pt x="145594" y="44666"/>
                    <a:pt x="210047" y="57855"/>
                  </a:cubicBezTo>
                  <a:close/>
                </a:path>
              </a:pathLst>
            </a:custGeom>
            <a:solidFill>
              <a:srgbClr val="00599D">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grpSp>
      <p:sp>
        <p:nvSpPr>
          <p:cNvPr id="43" name="מלבן 42">
            <a:extLst>
              <a:ext uri="{FF2B5EF4-FFF2-40B4-BE49-F238E27FC236}">
                <a16:creationId xmlns:a16="http://schemas.microsoft.com/office/drawing/2014/main" id="{BC600F73-8091-4B9D-98E6-D7B951135E13}"/>
              </a:ext>
            </a:extLst>
          </p:cNvPr>
          <p:cNvSpPr/>
          <p:nvPr userDrawn="1"/>
        </p:nvSpPr>
        <p:spPr>
          <a:xfrm>
            <a:off x="-17811" y="501767"/>
            <a:ext cx="12192000" cy="1670587"/>
          </a:xfrm>
          <a:prstGeom prst="rect">
            <a:avLst/>
          </a:prstGeom>
          <a:solidFill>
            <a:srgbClr val="005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grpSp>
        <p:nvGrpSpPr>
          <p:cNvPr id="44" name="קבוצה 43">
            <a:extLst>
              <a:ext uri="{FF2B5EF4-FFF2-40B4-BE49-F238E27FC236}">
                <a16:creationId xmlns:a16="http://schemas.microsoft.com/office/drawing/2014/main" id="{135DCAF4-69AD-4154-A921-E48D5787F977}"/>
              </a:ext>
            </a:extLst>
          </p:cNvPr>
          <p:cNvGrpSpPr/>
          <p:nvPr userDrawn="1"/>
        </p:nvGrpSpPr>
        <p:grpSpPr>
          <a:xfrm>
            <a:off x="9256451" y="1134359"/>
            <a:ext cx="634862" cy="588538"/>
            <a:chOff x="10508904" y="5206182"/>
            <a:chExt cx="3201785" cy="2968158"/>
          </a:xfrm>
          <a:solidFill>
            <a:srgbClr val="00599D">
              <a:alpha val="18000"/>
            </a:srgbClr>
          </a:solidFill>
        </p:grpSpPr>
        <p:sp>
          <p:nvSpPr>
            <p:cNvPr id="45" name="צורה חופשית: צורה 44">
              <a:extLst>
                <a:ext uri="{FF2B5EF4-FFF2-40B4-BE49-F238E27FC236}">
                  <a16:creationId xmlns:a16="http://schemas.microsoft.com/office/drawing/2014/main" id="{46BCB453-C865-4607-8986-E4CFFF6EC19B}"/>
                </a:ext>
              </a:extLst>
            </p:cNvPr>
            <p:cNvSpPr/>
            <p:nvPr/>
          </p:nvSpPr>
          <p:spPr>
            <a:xfrm rot="7200000">
              <a:off x="11635481" y="4720090"/>
              <a:ext cx="1290884" cy="2263067"/>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46" name="צורה חופשית: צורה 45">
              <a:extLst>
                <a:ext uri="{FF2B5EF4-FFF2-40B4-BE49-F238E27FC236}">
                  <a16:creationId xmlns:a16="http://schemas.microsoft.com/office/drawing/2014/main" id="{33360E54-BF93-4D5D-9018-8DE8BA0FFEFD}"/>
                </a:ext>
              </a:extLst>
            </p:cNvPr>
            <p:cNvSpPr/>
            <p:nvPr/>
          </p:nvSpPr>
          <p:spPr>
            <a:xfrm rot="14400000">
              <a:off x="11933714" y="6046569"/>
              <a:ext cx="1290884" cy="2263067"/>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47" name="צורה חופשית: צורה 46">
              <a:extLst>
                <a:ext uri="{FF2B5EF4-FFF2-40B4-BE49-F238E27FC236}">
                  <a16:creationId xmlns:a16="http://schemas.microsoft.com/office/drawing/2014/main" id="{C2BE8868-9F3D-48C1-9B96-AFAFF5242D7F}"/>
                </a:ext>
              </a:extLst>
            </p:cNvPr>
            <p:cNvSpPr/>
            <p:nvPr userDrawn="1"/>
          </p:nvSpPr>
          <p:spPr>
            <a:xfrm rot="20700000">
              <a:off x="10508904" y="5911278"/>
              <a:ext cx="1290887" cy="2263062"/>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grpSp>
      <p:grpSp>
        <p:nvGrpSpPr>
          <p:cNvPr id="48" name="קבוצה 47">
            <a:extLst>
              <a:ext uri="{FF2B5EF4-FFF2-40B4-BE49-F238E27FC236}">
                <a16:creationId xmlns:a16="http://schemas.microsoft.com/office/drawing/2014/main" id="{F9883BF5-4FD0-4196-B782-C46CAC7707B4}"/>
              </a:ext>
            </a:extLst>
          </p:cNvPr>
          <p:cNvGrpSpPr/>
          <p:nvPr userDrawn="1"/>
        </p:nvGrpSpPr>
        <p:grpSpPr>
          <a:xfrm>
            <a:off x="1400450" y="4738638"/>
            <a:ext cx="614651" cy="569801"/>
            <a:chOff x="10508904" y="5206182"/>
            <a:chExt cx="3201785" cy="2968158"/>
          </a:xfrm>
          <a:solidFill>
            <a:srgbClr val="00599D">
              <a:alpha val="18000"/>
            </a:srgbClr>
          </a:solidFill>
        </p:grpSpPr>
        <p:sp>
          <p:nvSpPr>
            <p:cNvPr id="49" name="צורה חופשית: צורה 48">
              <a:extLst>
                <a:ext uri="{FF2B5EF4-FFF2-40B4-BE49-F238E27FC236}">
                  <a16:creationId xmlns:a16="http://schemas.microsoft.com/office/drawing/2014/main" id="{F98E8CD1-B750-42E8-B7BD-B6C47B92A880}"/>
                </a:ext>
              </a:extLst>
            </p:cNvPr>
            <p:cNvSpPr/>
            <p:nvPr/>
          </p:nvSpPr>
          <p:spPr>
            <a:xfrm rot="7200000">
              <a:off x="11635481" y="4720090"/>
              <a:ext cx="1290884" cy="2263067"/>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50" name="צורה חופשית: צורה 49">
              <a:extLst>
                <a:ext uri="{FF2B5EF4-FFF2-40B4-BE49-F238E27FC236}">
                  <a16:creationId xmlns:a16="http://schemas.microsoft.com/office/drawing/2014/main" id="{1D52D21C-EC92-4072-AE0F-82C895FB3977}"/>
                </a:ext>
              </a:extLst>
            </p:cNvPr>
            <p:cNvSpPr/>
            <p:nvPr/>
          </p:nvSpPr>
          <p:spPr>
            <a:xfrm rot="14400000">
              <a:off x="11933714" y="6046569"/>
              <a:ext cx="1290884" cy="2263067"/>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dirty="0"/>
            </a:p>
          </p:txBody>
        </p:sp>
        <p:sp>
          <p:nvSpPr>
            <p:cNvPr id="51" name="צורה חופשית: צורה 50">
              <a:extLst>
                <a:ext uri="{FF2B5EF4-FFF2-40B4-BE49-F238E27FC236}">
                  <a16:creationId xmlns:a16="http://schemas.microsoft.com/office/drawing/2014/main" id="{10546029-0356-491A-BC61-CD7C32F974F0}"/>
                </a:ext>
              </a:extLst>
            </p:cNvPr>
            <p:cNvSpPr/>
            <p:nvPr userDrawn="1"/>
          </p:nvSpPr>
          <p:spPr>
            <a:xfrm rot="20700000">
              <a:off x="10508904" y="5911278"/>
              <a:ext cx="1290887" cy="2263062"/>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grpSp>
      <p:sp>
        <p:nvSpPr>
          <p:cNvPr id="52" name="מלבן 51">
            <a:extLst>
              <a:ext uri="{FF2B5EF4-FFF2-40B4-BE49-F238E27FC236}">
                <a16:creationId xmlns:a16="http://schemas.microsoft.com/office/drawing/2014/main" id="{E77E45C2-40E1-4D0C-9204-9AF5DDA7101D}"/>
              </a:ext>
            </a:extLst>
          </p:cNvPr>
          <p:cNvSpPr/>
          <p:nvPr userDrawn="1"/>
        </p:nvSpPr>
        <p:spPr>
          <a:xfrm>
            <a:off x="11716989" y="499570"/>
            <a:ext cx="457200" cy="1675690"/>
          </a:xfrm>
          <a:prstGeom prst="rect">
            <a:avLst/>
          </a:prstGeom>
          <a:solidFill>
            <a:schemeClr val="bg1">
              <a:lumMod val="8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53" name="מלבן 52">
            <a:extLst>
              <a:ext uri="{FF2B5EF4-FFF2-40B4-BE49-F238E27FC236}">
                <a16:creationId xmlns:a16="http://schemas.microsoft.com/office/drawing/2014/main" id="{AFF28C0A-8321-472B-BA1D-01ADD75974A1}"/>
              </a:ext>
            </a:extLst>
          </p:cNvPr>
          <p:cNvSpPr/>
          <p:nvPr userDrawn="1"/>
        </p:nvSpPr>
        <p:spPr>
          <a:xfrm>
            <a:off x="-17811" y="499570"/>
            <a:ext cx="457200" cy="1675690"/>
          </a:xfrm>
          <a:prstGeom prst="rect">
            <a:avLst/>
          </a:prstGeom>
          <a:solidFill>
            <a:schemeClr val="bg1">
              <a:lumMod val="8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23" name="מציין מיקום של מספר שקופית 5">
            <a:extLst>
              <a:ext uri="{FF2B5EF4-FFF2-40B4-BE49-F238E27FC236}">
                <a16:creationId xmlns:a16="http://schemas.microsoft.com/office/drawing/2014/main" id="{C5CCB5F6-CA22-4C72-B8F5-204BD2EA7FD2}"/>
              </a:ext>
            </a:extLst>
          </p:cNvPr>
          <p:cNvSpPr>
            <a:spLocks noGrp="1"/>
          </p:cNvSpPr>
          <p:nvPr>
            <p:ph type="sldNum" sz="quarter" idx="4"/>
          </p:nvPr>
        </p:nvSpPr>
        <p:spPr>
          <a:xfrm>
            <a:off x="92009" y="6430521"/>
            <a:ext cx="500524" cy="365125"/>
          </a:xfrm>
          <a:prstGeom prst="rect">
            <a:avLst/>
          </a:prstGeom>
          <a:solidFill>
            <a:srgbClr val="00599D"/>
          </a:solidFill>
        </p:spPr>
        <p:txBody>
          <a:bodyPr vert="horz" lIns="91440" tIns="45720" rIns="91440" bIns="45720" rtlCol="1" anchor="ctr"/>
          <a:lstStyle>
            <a:lvl1pPr algn="ctr">
              <a:defRPr sz="1200" b="1">
                <a:solidFill>
                  <a:schemeClr val="bg1"/>
                </a:solidFill>
              </a:defRPr>
            </a:lvl1pPr>
          </a:lstStyle>
          <a:p>
            <a:fld id="{18A1157E-26D9-4162-BD50-D17CAF9A408B}" type="slidenum">
              <a:rPr lang="aa-ET" smtClean="0"/>
              <a:pPr/>
              <a:t>‹#›</a:t>
            </a:fld>
            <a:endParaRPr lang="aa-ET"/>
          </a:p>
        </p:txBody>
      </p:sp>
      <p:pic>
        <p:nvPicPr>
          <p:cNvPr id="24" name="Picture 2" descr="תוצאת תמונה עבור רשות המיסים">
            <a:extLst>
              <a:ext uri="{FF2B5EF4-FFF2-40B4-BE49-F238E27FC236}">
                <a16:creationId xmlns:a16="http://schemas.microsoft.com/office/drawing/2014/main" id="{7C6B5F05-AB2E-41F7-80DC-A3A60073EF1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59108" y="6186033"/>
            <a:ext cx="673783" cy="609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967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שקופית כותרת">
    <p:spTree>
      <p:nvGrpSpPr>
        <p:cNvPr id="1" name=""/>
        <p:cNvGrpSpPr/>
        <p:nvPr/>
      </p:nvGrpSpPr>
      <p:grpSpPr>
        <a:xfrm>
          <a:off x="0" y="0"/>
          <a:ext cx="0" cy="0"/>
          <a:chOff x="0" y="0"/>
          <a:chExt cx="0" cy="0"/>
        </a:xfrm>
      </p:grpSpPr>
      <p:pic>
        <p:nvPicPr>
          <p:cNvPr id="12" name="Picture 2" descr="תוצאת תמונה עבור רשות המיסים">
            <a:extLst>
              <a:ext uri="{FF2B5EF4-FFF2-40B4-BE49-F238E27FC236}">
                <a16:creationId xmlns:a16="http://schemas.microsoft.com/office/drawing/2014/main" id="{8F6B3ADA-C9C0-4A7F-8114-47F0D23DC57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59108" y="6186033"/>
            <a:ext cx="673783" cy="609613"/>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קבוצה 20">
            <a:extLst>
              <a:ext uri="{FF2B5EF4-FFF2-40B4-BE49-F238E27FC236}">
                <a16:creationId xmlns:a16="http://schemas.microsoft.com/office/drawing/2014/main" id="{D48217D8-A1E7-48F8-8969-C0CF472CC055}"/>
              </a:ext>
            </a:extLst>
          </p:cNvPr>
          <p:cNvGrpSpPr/>
          <p:nvPr userDrawn="1"/>
        </p:nvGrpSpPr>
        <p:grpSpPr>
          <a:xfrm>
            <a:off x="6754551" y="82697"/>
            <a:ext cx="308083" cy="285603"/>
            <a:chOff x="10508904" y="5206182"/>
            <a:chExt cx="3201785" cy="2968158"/>
          </a:xfrm>
          <a:solidFill>
            <a:srgbClr val="00599D">
              <a:alpha val="18000"/>
            </a:srgbClr>
          </a:solidFill>
        </p:grpSpPr>
        <p:sp>
          <p:nvSpPr>
            <p:cNvPr id="25" name="צורה חופשית: צורה 24">
              <a:extLst>
                <a:ext uri="{FF2B5EF4-FFF2-40B4-BE49-F238E27FC236}">
                  <a16:creationId xmlns:a16="http://schemas.microsoft.com/office/drawing/2014/main" id="{0309FF2A-1CCC-4038-A196-066889D40B62}"/>
                </a:ext>
              </a:extLst>
            </p:cNvPr>
            <p:cNvSpPr/>
            <p:nvPr/>
          </p:nvSpPr>
          <p:spPr>
            <a:xfrm rot="7200000">
              <a:off x="11635481" y="4720090"/>
              <a:ext cx="1290884" cy="2263067"/>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26" name="צורה חופשית: צורה 25">
              <a:extLst>
                <a:ext uri="{FF2B5EF4-FFF2-40B4-BE49-F238E27FC236}">
                  <a16:creationId xmlns:a16="http://schemas.microsoft.com/office/drawing/2014/main" id="{C78A8541-6E79-43FB-A1D7-5D5F2C79D6DF}"/>
                </a:ext>
              </a:extLst>
            </p:cNvPr>
            <p:cNvSpPr/>
            <p:nvPr/>
          </p:nvSpPr>
          <p:spPr>
            <a:xfrm rot="14400000">
              <a:off x="11933714" y="6046569"/>
              <a:ext cx="1290884" cy="2263067"/>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27" name="צורה חופשית: צורה 26">
              <a:extLst>
                <a:ext uri="{FF2B5EF4-FFF2-40B4-BE49-F238E27FC236}">
                  <a16:creationId xmlns:a16="http://schemas.microsoft.com/office/drawing/2014/main" id="{8355E66F-A4AC-449E-93A2-04879D8209D8}"/>
                </a:ext>
              </a:extLst>
            </p:cNvPr>
            <p:cNvSpPr/>
            <p:nvPr userDrawn="1"/>
          </p:nvSpPr>
          <p:spPr>
            <a:xfrm rot="20700000">
              <a:off x="10508904" y="5911278"/>
              <a:ext cx="1290887" cy="2263062"/>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dirty="0"/>
            </a:p>
          </p:txBody>
        </p:sp>
      </p:grpSp>
      <p:grpSp>
        <p:nvGrpSpPr>
          <p:cNvPr id="28" name="קבוצה 27">
            <a:extLst>
              <a:ext uri="{FF2B5EF4-FFF2-40B4-BE49-F238E27FC236}">
                <a16:creationId xmlns:a16="http://schemas.microsoft.com/office/drawing/2014/main" id="{841A5B1C-EB01-41C1-9774-6BB3DD679D7F}"/>
              </a:ext>
            </a:extLst>
          </p:cNvPr>
          <p:cNvGrpSpPr/>
          <p:nvPr userDrawn="1"/>
        </p:nvGrpSpPr>
        <p:grpSpPr>
          <a:xfrm>
            <a:off x="11183229" y="5628350"/>
            <a:ext cx="634862" cy="588538"/>
            <a:chOff x="10508904" y="5206182"/>
            <a:chExt cx="3201785" cy="2968158"/>
          </a:xfrm>
          <a:solidFill>
            <a:srgbClr val="00599D">
              <a:alpha val="18000"/>
            </a:srgbClr>
          </a:solidFill>
        </p:grpSpPr>
        <p:sp>
          <p:nvSpPr>
            <p:cNvPr id="29" name="צורה חופשית: צורה 28">
              <a:extLst>
                <a:ext uri="{FF2B5EF4-FFF2-40B4-BE49-F238E27FC236}">
                  <a16:creationId xmlns:a16="http://schemas.microsoft.com/office/drawing/2014/main" id="{B9E19E74-97DA-45CC-8BB6-92DD417D6D17}"/>
                </a:ext>
              </a:extLst>
            </p:cNvPr>
            <p:cNvSpPr/>
            <p:nvPr/>
          </p:nvSpPr>
          <p:spPr>
            <a:xfrm rot="7200000">
              <a:off x="11635481" y="4720090"/>
              <a:ext cx="1290884" cy="2263067"/>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30" name="צורה חופשית: צורה 29">
              <a:extLst>
                <a:ext uri="{FF2B5EF4-FFF2-40B4-BE49-F238E27FC236}">
                  <a16:creationId xmlns:a16="http://schemas.microsoft.com/office/drawing/2014/main" id="{5DC32A9E-F40C-4E1C-9852-2717A980C767}"/>
                </a:ext>
              </a:extLst>
            </p:cNvPr>
            <p:cNvSpPr/>
            <p:nvPr/>
          </p:nvSpPr>
          <p:spPr>
            <a:xfrm rot="14400000">
              <a:off x="11933714" y="6046569"/>
              <a:ext cx="1290884" cy="2263067"/>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31" name="צורה חופשית: צורה 30">
              <a:extLst>
                <a:ext uri="{FF2B5EF4-FFF2-40B4-BE49-F238E27FC236}">
                  <a16:creationId xmlns:a16="http://schemas.microsoft.com/office/drawing/2014/main" id="{63143222-3004-49D1-8793-8B30201C1722}"/>
                </a:ext>
              </a:extLst>
            </p:cNvPr>
            <p:cNvSpPr/>
            <p:nvPr userDrawn="1"/>
          </p:nvSpPr>
          <p:spPr>
            <a:xfrm rot="20700000">
              <a:off x="10508904" y="5911278"/>
              <a:ext cx="1290887" cy="2263062"/>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grpSp>
      <p:grpSp>
        <p:nvGrpSpPr>
          <p:cNvPr id="32" name="קבוצה 31">
            <a:extLst>
              <a:ext uri="{FF2B5EF4-FFF2-40B4-BE49-F238E27FC236}">
                <a16:creationId xmlns:a16="http://schemas.microsoft.com/office/drawing/2014/main" id="{D7DA5916-92D6-4C8A-B70C-3C8D3ABA5EAB}"/>
              </a:ext>
            </a:extLst>
          </p:cNvPr>
          <p:cNvGrpSpPr/>
          <p:nvPr userDrawn="1"/>
        </p:nvGrpSpPr>
        <p:grpSpPr>
          <a:xfrm>
            <a:off x="128861" y="3249414"/>
            <a:ext cx="615113" cy="570230"/>
            <a:chOff x="10508904" y="5206182"/>
            <a:chExt cx="3201785" cy="2968158"/>
          </a:xfrm>
          <a:solidFill>
            <a:srgbClr val="00599D">
              <a:alpha val="18000"/>
            </a:srgbClr>
          </a:solidFill>
        </p:grpSpPr>
        <p:sp>
          <p:nvSpPr>
            <p:cNvPr id="33" name="צורה חופשית: צורה 32">
              <a:extLst>
                <a:ext uri="{FF2B5EF4-FFF2-40B4-BE49-F238E27FC236}">
                  <a16:creationId xmlns:a16="http://schemas.microsoft.com/office/drawing/2014/main" id="{9C193154-83CD-4FFF-80B6-6D424550578F}"/>
                </a:ext>
              </a:extLst>
            </p:cNvPr>
            <p:cNvSpPr/>
            <p:nvPr/>
          </p:nvSpPr>
          <p:spPr>
            <a:xfrm rot="7200000">
              <a:off x="11635481" y="4720090"/>
              <a:ext cx="1290884" cy="2263067"/>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34" name="צורה חופשית: צורה 33">
              <a:extLst>
                <a:ext uri="{FF2B5EF4-FFF2-40B4-BE49-F238E27FC236}">
                  <a16:creationId xmlns:a16="http://schemas.microsoft.com/office/drawing/2014/main" id="{19D58C8E-ACEB-4386-ACFD-C88FCD86C7E0}"/>
                </a:ext>
              </a:extLst>
            </p:cNvPr>
            <p:cNvSpPr/>
            <p:nvPr/>
          </p:nvSpPr>
          <p:spPr>
            <a:xfrm rot="14400000">
              <a:off x="11933714" y="6046569"/>
              <a:ext cx="1290884" cy="2263067"/>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35" name="צורה חופשית: צורה 34">
              <a:extLst>
                <a:ext uri="{FF2B5EF4-FFF2-40B4-BE49-F238E27FC236}">
                  <a16:creationId xmlns:a16="http://schemas.microsoft.com/office/drawing/2014/main" id="{CF08B0DD-9711-4738-ADB1-4F81271D2CB2}"/>
                </a:ext>
              </a:extLst>
            </p:cNvPr>
            <p:cNvSpPr/>
            <p:nvPr userDrawn="1"/>
          </p:nvSpPr>
          <p:spPr>
            <a:xfrm rot="20700000">
              <a:off x="10508904" y="5911278"/>
              <a:ext cx="1290887" cy="2263062"/>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grpSp>
      <p:grpSp>
        <p:nvGrpSpPr>
          <p:cNvPr id="24" name="קבוצה 23">
            <a:extLst>
              <a:ext uri="{FF2B5EF4-FFF2-40B4-BE49-F238E27FC236}">
                <a16:creationId xmlns:a16="http://schemas.microsoft.com/office/drawing/2014/main" id="{0A9CF806-8DBE-4F14-BAE3-595E0810DB09}"/>
              </a:ext>
            </a:extLst>
          </p:cNvPr>
          <p:cNvGrpSpPr/>
          <p:nvPr userDrawn="1"/>
        </p:nvGrpSpPr>
        <p:grpSpPr>
          <a:xfrm>
            <a:off x="181495" y="188551"/>
            <a:ext cx="11829011" cy="990139"/>
            <a:chOff x="199504" y="432262"/>
            <a:chExt cx="11829011" cy="668456"/>
          </a:xfrm>
        </p:grpSpPr>
        <p:sp>
          <p:nvSpPr>
            <p:cNvPr id="17" name="מלבן 16">
              <a:extLst>
                <a:ext uri="{FF2B5EF4-FFF2-40B4-BE49-F238E27FC236}">
                  <a16:creationId xmlns:a16="http://schemas.microsoft.com/office/drawing/2014/main" id="{3D21950A-275D-4F0B-83FE-362015FDC21C}"/>
                </a:ext>
              </a:extLst>
            </p:cNvPr>
            <p:cNvSpPr/>
            <p:nvPr userDrawn="1"/>
          </p:nvSpPr>
          <p:spPr>
            <a:xfrm>
              <a:off x="199504" y="432262"/>
              <a:ext cx="11829011" cy="66845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23" name="מלבן 22">
              <a:extLst>
                <a:ext uri="{FF2B5EF4-FFF2-40B4-BE49-F238E27FC236}">
                  <a16:creationId xmlns:a16="http://schemas.microsoft.com/office/drawing/2014/main" id="{F873E72F-A280-4F45-876A-90BCA6C0521A}"/>
                </a:ext>
              </a:extLst>
            </p:cNvPr>
            <p:cNvSpPr/>
            <p:nvPr userDrawn="1"/>
          </p:nvSpPr>
          <p:spPr>
            <a:xfrm>
              <a:off x="199504" y="432262"/>
              <a:ext cx="509846" cy="668456"/>
            </a:xfrm>
            <a:prstGeom prst="rect">
              <a:avLst/>
            </a:prstGeom>
            <a:solidFill>
              <a:srgbClr val="005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grpSp>
      <p:sp>
        <p:nvSpPr>
          <p:cNvPr id="19" name="מציין מיקום של מספר שקופית 5">
            <a:extLst>
              <a:ext uri="{FF2B5EF4-FFF2-40B4-BE49-F238E27FC236}">
                <a16:creationId xmlns:a16="http://schemas.microsoft.com/office/drawing/2014/main" id="{8515CA93-CD26-4803-BCA2-E97A1D0BB0E9}"/>
              </a:ext>
            </a:extLst>
          </p:cNvPr>
          <p:cNvSpPr>
            <a:spLocks noGrp="1"/>
          </p:cNvSpPr>
          <p:nvPr>
            <p:ph type="sldNum" sz="quarter" idx="4"/>
          </p:nvPr>
        </p:nvSpPr>
        <p:spPr>
          <a:xfrm>
            <a:off x="92009" y="6430521"/>
            <a:ext cx="500524" cy="365125"/>
          </a:xfrm>
          <a:prstGeom prst="rect">
            <a:avLst/>
          </a:prstGeom>
          <a:solidFill>
            <a:srgbClr val="00599D"/>
          </a:solidFill>
        </p:spPr>
        <p:txBody>
          <a:bodyPr vert="horz" lIns="91440" tIns="45720" rIns="91440" bIns="45720" rtlCol="1" anchor="ctr"/>
          <a:lstStyle>
            <a:lvl1pPr algn="ctr">
              <a:defRPr sz="1200" b="1">
                <a:solidFill>
                  <a:schemeClr val="bg1"/>
                </a:solidFill>
              </a:defRPr>
            </a:lvl1pPr>
          </a:lstStyle>
          <a:p>
            <a:fld id="{18A1157E-26D9-4162-BD50-D17CAF9A408B}" type="slidenum">
              <a:rPr lang="aa-ET" smtClean="0"/>
              <a:pPr/>
              <a:t>‹#›</a:t>
            </a:fld>
            <a:endParaRPr lang="aa-ET"/>
          </a:p>
        </p:txBody>
      </p:sp>
      <p:sp>
        <p:nvSpPr>
          <p:cNvPr id="20" name="מלבן 19">
            <a:extLst>
              <a:ext uri="{FF2B5EF4-FFF2-40B4-BE49-F238E27FC236}">
                <a16:creationId xmlns:a16="http://schemas.microsoft.com/office/drawing/2014/main" id="{30A7FEBD-CEC9-4B5E-B607-898ED34657E5}"/>
              </a:ext>
            </a:extLst>
          </p:cNvPr>
          <p:cNvSpPr/>
          <p:nvPr userDrawn="1"/>
        </p:nvSpPr>
        <p:spPr>
          <a:xfrm>
            <a:off x="10162901" y="272439"/>
            <a:ext cx="1847604"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000" b="1" dirty="0">
                <a:solidFill>
                  <a:srgbClr val="D9D9D9"/>
                </a:solidFill>
                <a:latin typeface="Calibri" panose="020F0502020204030204" pitchFamily="34" charset="0"/>
                <a:cs typeface="Calibri" panose="020F0502020204030204" pitchFamily="34" charset="0"/>
              </a:rPr>
              <a:t>חלונית הזום שלי</a:t>
            </a:r>
            <a:endParaRPr lang="aa-ET" sz="2000" b="1" dirty="0">
              <a:solidFill>
                <a:srgbClr val="D9D9D9"/>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44971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שקופית כותרת">
    <p:spTree>
      <p:nvGrpSpPr>
        <p:cNvPr id="1" name=""/>
        <p:cNvGrpSpPr/>
        <p:nvPr/>
      </p:nvGrpSpPr>
      <p:grpSpPr>
        <a:xfrm>
          <a:off x="0" y="0"/>
          <a:ext cx="0" cy="0"/>
          <a:chOff x="0" y="0"/>
          <a:chExt cx="0" cy="0"/>
        </a:xfrm>
      </p:grpSpPr>
      <p:pic>
        <p:nvPicPr>
          <p:cNvPr id="12" name="Picture 2" descr="תוצאת תמונה עבור רשות המיסים">
            <a:extLst>
              <a:ext uri="{FF2B5EF4-FFF2-40B4-BE49-F238E27FC236}">
                <a16:creationId xmlns:a16="http://schemas.microsoft.com/office/drawing/2014/main" id="{8F6B3ADA-C9C0-4A7F-8114-47F0D23DC57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50485" y="623825"/>
            <a:ext cx="1291030" cy="1168074"/>
          </a:xfrm>
          <a:prstGeom prst="rect">
            <a:avLst/>
          </a:prstGeom>
          <a:noFill/>
          <a:extLst>
            <a:ext uri="{909E8E84-426E-40DD-AFC4-6F175D3DCCD1}">
              <a14:hiddenFill xmlns:a14="http://schemas.microsoft.com/office/drawing/2010/main">
                <a:solidFill>
                  <a:srgbClr val="FFFFFF"/>
                </a:solidFill>
              </a14:hiddenFill>
            </a:ext>
          </a:extLst>
        </p:spPr>
      </p:pic>
      <p:grpSp>
        <p:nvGrpSpPr>
          <p:cNvPr id="60" name="קבוצה 59">
            <a:extLst>
              <a:ext uri="{FF2B5EF4-FFF2-40B4-BE49-F238E27FC236}">
                <a16:creationId xmlns:a16="http://schemas.microsoft.com/office/drawing/2014/main" id="{ADC68A47-9FFB-4372-8A09-1E10A0923380}"/>
              </a:ext>
            </a:extLst>
          </p:cNvPr>
          <p:cNvGrpSpPr/>
          <p:nvPr userDrawn="1"/>
        </p:nvGrpSpPr>
        <p:grpSpPr>
          <a:xfrm>
            <a:off x="10382182" y="4934070"/>
            <a:ext cx="1701437" cy="1855464"/>
            <a:chOff x="10382182" y="4934070"/>
            <a:chExt cx="1701437" cy="1855464"/>
          </a:xfrm>
        </p:grpSpPr>
        <p:sp>
          <p:nvSpPr>
            <p:cNvPr id="57" name="צורה חופשית: צורה 56">
              <a:extLst>
                <a:ext uri="{FF2B5EF4-FFF2-40B4-BE49-F238E27FC236}">
                  <a16:creationId xmlns:a16="http://schemas.microsoft.com/office/drawing/2014/main" id="{59126EB8-6634-42EE-AFA4-8D9AEA3272A1}"/>
                </a:ext>
              </a:extLst>
            </p:cNvPr>
            <p:cNvSpPr/>
            <p:nvPr/>
          </p:nvSpPr>
          <p:spPr>
            <a:xfrm rot="7200000">
              <a:off x="11049493" y="5106879"/>
              <a:ext cx="1206935" cy="861317"/>
            </a:xfrm>
            <a:custGeom>
              <a:avLst/>
              <a:gdLst>
                <a:gd name="connsiteX0" fmla="*/ 52621 w 1206935"/>
                <a:gd name="connsiteY0" fmla="*/ 269140 h 861317"/>
                <a:gd name="connsiteX1" fmla="*/ 4973 w 1206935"/>
                <a:gd name="connsiteY1" fmla="*/ 170228 h 861317"/>
                <a:gd name="connsiteX2" fmla="*/ 0 w 1206935"/>
                <a:gd name="connsiteY2" fmla="*/ 156641 h 861317"/>
                <a:gd name="connsiteX3" fmla="*/ 271310 w 1206935"/>
                <a:gd name="connsiteY3" fmla="*/ 0 h 861317"/>
                <a:gd name="connsiteX4" fmla="*/ 303412 w 1206935"/>
                <a:gd name="connsiteY4" fmla="*/ 118842 h 861317"/>
                <a:gd name="connsiteX5" fmla="*/ 1138239 w 1206935"/>
                <a:gd name="connsiteY5" fmla="*/ 838327 h 861317"/>
                <a:gd name="connsiteX6" fmla="*/ 1206935 w 1206935"/>
                <a:gd name="connsiteY6" fmla="*/ 848812 h 861317"/>
                <a:gd name="connsiteX7" fmla="*/ 1163275 w 1206935"/>
                <a:gd name="connsiteY7" fmla="*/ 855476 h 861317"/>
                <a:gd name="connsiteX8" fmla="*/ 1047582 w 1206935"/>
                <a:gd name="connsiteY8" fmla="*/ 861317 h 861317"/>
                <a:gd name="connsiteX9" fmla="*/ 52621 w 1206935"/>
                <a:gd name="connsiteY9" fmla="*/ 269140 h 861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6935" h="861317">
                  <a:moveTo>
                    <a:pt x="52621" y="269140"/>
                  </a:moveTo>
                  <a:cubicBezTo>
                    <a:pt x="35201" y="237073"/>
                    <a:pt x="19287" y="204071"/>
                    <a:pt x="4973" y="170228"/>
                  </a:cubicBezTo>
                  <a:lnTo>
                    <a:pt x="0" y="156641"/>
                  </a:lnTo>
                  <a:lnTo>
                    <a:pt x="271310" y="0"/>
                  </a:lnTo>
                  <a:lnTo>
                    <a:pt x="303412" y="118842"/>
                  </a:lnTo>
                  <a:cubicBezTo>
                    <a:pt x="436669" y="482787"/>
                    <a:pt x="751524" y="759194"/>
                    <a:pt x="1138239" y="838327"/>
                  </a:cubicBezTo>
                  <a:lnTo>
                    <a:pt x="1206935" y="848812"/>
                  </a:lnTo>
                  <a:lnTo>
                    <a:pt x="1163275" y="855476"/>
                  </a:lnTo>
                  <a:cubicBezTo>
                    <a:pt x="1125236" y="859339"/>
                    <a:pt x="1086640" y="861317"/>
                    <a:pt x="1047582" y="861317"/>
                  </a:cubicBezTo>
                  <a:cubicBezTo>
                    <a:pt x="617944" y="861317"/>
                    <a:pt x="244233" y="621867"/>
                    <a:pt x="52621" y="269140"/>
                  </a:cubicBezTo>
                  <a:close/>
                </a:path>
              </a:pathLst>
            </a:custGeom>
            <a:solidFill>
              <a:srgbClr val="00599D">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59" name="צורה חופשית: צורה 58">
              <a:extLst>
                <a:ext uri="{FF2B5EF4-FFF2-40B4-BE49-F238E27FC236}">
                  <a16:creationId xmlns:a16="http://schemas.microsoft.com/office/drawing/2014/main" id="{ABD060AE-FD6A-4B48-8956-51CE647BA994}"/>
                </a:ext>
              </a:extLst>
            </p:cNvPr>
            <p:cNvSpPr/>
            <p:nvPr userDrawn="1"/>
          </p:nvSpPr>
          <p:spPr>
            <a:xfrm rot="20700000">
              <a:off x="10382182" y="5927963"/>
              <a:ext cx="1235290" cy="861571"/>
            </a:xfrm>
            <a:custGeom>
              <a:avLst/>
              <a:gdLst>
                <a:gd name="connsiteX0" fmla="*/ 1235290 w 1235290"/>
                <a:gd name="connsiteY0" fmla="*/ 12505 h 861571"/>
                <a:gd name="connsiteX1" fmla="*/ 1166599 w 1235290"/>
                <a:gd name="connsiteY1" fmla="*/ 22987 h 861571"/>
                <a:gd name="connsiteX2" fmla="*/ 302304 w 1235290"/>
                <a:gd name="connsiteY2" fmla="*/ 835218 h 861571"/>
                <a:gd name="connsiteX3" fmla="*/ 296396 w 1235290"/>
                <a:gd name="connsiteY3" fmla="*/ 861571 h 861571"/>
                <a:gd name="connsiteX4" fmla="*/ 0 w 1235290"/>
                <a:gd name="connsiteY4" fmla="*/ 782152 h 861571"/>
                <a:gd name="connsiteX5" fmla="*/ 33331 w 1235290"/>
                <a:gd name="connsiteY5" fmla="*/ 691088 h 861571"/>
                <a:gd name="connsiteX6" fmla="*/ 1075943 w 1235290"/>
                <a:gd name="connsiteY6" fmla="*/ 0 h 861571"/>
                <a:gd name="connsiteX7" fmla="*/ 1191636 w 1235290"/>
                <a:gd name="connsiteY7" fmla="*/ 5842 h 861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5290" h="861571">
                  <a:moveTo>
                    <a:pt x="1235290" y="12505"/>
                  </a:moveTo>
                  <a:lnTo>
                    <a:pt x="1166599" y="22987"/>
                  </a:lnTo>
                  <a:cubicBezTo>
                    <a:pt x="747657" y="108715"/>
                    <a:pt x="413051" y="425965"/>
                    <a:pt x="302304" y="835218"/>
                  </a:cubicBezTo>
                  <a:lnTo>
                    <a:pt x="296396" y="861571"/>
                  </a:lnTo>
                  <a:lnTo>
                    <a:pt x="0" y="782152"/>
                  </a:lnTo>
                  <a:lnTo>
                    <a:pt x="33331" y="691088"/>
                  </a:lnTo>
                  <a:cubicBezTo>
                    <a:pt x="205107" y="284964"/>
                    <a:pt x="607246" y="0"/>
                    <a:pt x="1075943" y="0"/>
                  </a:cubicBezTo>
                  <a:cubicBezTo>
                    <a:pt x="1115001" y="0"/>
                    <a:pt x="1153597" y="1979"/>
                    <a:pt x="1191636" y="5842"/>
                  </a:cubicBezTo>
                  <a:close/>
                </a:path>
              </a:pathLst>
            </a:custGeom>
            <a:solidFill>
              <a:srgbClr val="00599D">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grpSp>
      <p:grpSp>
        <p:nvGrpSpPr>
          <p:cNvPr id="69" name="קבוצה 68">
            <a:extLst>
              <a:ext uri="{FF2B5EF4-FFF2-40B4-BE49-F238E27FC236}">
                <a16:creationId xmlns:a16="http://schemas.microsoft.com/office/drawing/2014/main" id="{E27A11B1-31CD-4A28-96D2-975C8B6A58A9}"/>
              </a:ext>
            </a:extLst>
          </p:cNvPr>
          <p:cNvGrpSpPr/>
          <p:nvPr userDrawn="1"/>
        </p:nvGrpSpPr>
        <p:grpSpPr>
          <a:xfrm>
            <a:off x="-698199" y="-406778"/>
            <a:ext cx="2599291" cy="2570960"/>
            <a:chOff x="-698199" y="-406778"/>
            <a:chExt cx="2599291" cy="2570960"/>
          </a:xfrm>
        </p:grpSpPr>
        <p:sp>
          <p:nvSpPr>
            <p:cNvPr id="63" name="צורה חופשית: צורה 62">
              <a:extLst>
                <a:ext uri="{FF2B5EF4-FFF2-40B4-BE49-F238E27FC236}">
                  <a16:creationId xmlns:a16="http://schemas.microsoft.com/office/drawing/2014/main" id="{4D6710E9-95E9-4409-BDB7-51CA4AA8CBD7}"/>
                </a:ext>
              </a:extLst>
            </p:cNvPr>
            <p:cNvSpPr/>
            <p:nvPr userDrawn="1"/>
          </p:nvSpPr>
          <p:spPr>
            <a:xfrm rot="7200000">
              <a:off x="-97025" y="-1007952"/>
              <a:ext cx="1048636" cy="2250984"/>
            </a:xfrm>
            <a:custGeom>
              <a:avLst/>
              <a:gdLst>
                <a:gd name="connsiteX0" fmla="*/ 158436 w 1048636"/>
                <a:gd name="connsiteY0" fmla="*/ 713914 h 2250984"/>
                <a:gd name="connsiteX1" fmla="*/ 0 w 1048636"/>
                <a:gd name="connsiteY1" fmla="*/ 439493 h 2250984"/>
                <a:gd name="connsiteX2" fmla="*/ 89170 w 1048636"/>
                <a:gd name="connsiteY2" fmla="*/ 331418 h 2250984"/>
                <a:gd name="connsiteX3" fmla="*/ 889283 w 1048636"/>
                <a:gd name="connsiteY3" fmla="*/ 0 h 2250984"/>
                <a:gd name="connsiteX4" fmla="*/ 1004976 w 1048636"/>
                <a:gd name="connsiteY4" fmla="*/ 5842 h 2250984"/>
                <a:gd name="connsiteX5" fmla="*/ 1048630 w 1048636"/>
                <a:gd name="connsiteY5" fmla="*/ 12504 h 2250984"/>
                <a:gd name="connsiteX6" fmla="*/ 979940 w 1048636"/>
                <a:gd name="connsiteY6" fmla="*/ 22988 h 2250984"/>
                <a:gd name="connsiteX7" fmla="*/ 226366 w 1048636"/>
                <a:gd name="connsiteY7" fmla="*/ 568303 h 2250984"/>
                <a:gd name="connsiteX8" fmla="*/ 1045865 w 1048636"/>
                <a:gd name="connsiteY8" fmla="*/ 2250984 h 2250984"/>
                <a:gd name="connsiteX9" fmla="*/ 1045329 w 1048636"/>
                <a:gd name="connsiteY9" fmla="*/ 2250057 h 2250984"/>
                <a:gd name="connsiteX10" fmla="*/ 1048636 w 1048636"/>
                <a:gd name="connsiteY10" fmla="*/ 2250561 h 2250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8636" h="2250984">
                  <a:moveTo>
                    <a:pt x="158436" y="713914"/>
                  </a:moveTo>
                  <a:lnTo>
                    <a:pt x="0" y="439493"/>
                  </a:lnTo>
                  <a:lnTo>
                    <a:pt x="89170" y="331418"/>
                  </a:lnTo>
                  <a:cubicBezTo>
                    <a:pt x="293936" y="126651"/>
                    <a:pt x="576819" y="0"/>
                    <a:pt x="889283" y="0"/>
                  </a:cubicBezTo>
                  <a:cubicBezTo>
                    <a:pt x="928341" y="0"/>
                    <a:pt x="966937" y="1979"/>
                    <a:pt x="1004976" y="5842"/>
                  </a:cubicBezTo>
                  <a:lnTo>
                    <a:pt x="1048630" y="12504"/>
                  </a:lnTo>
                  <a:lnTo>
                    <a:pt x="979940" y="22988"/>
                  </a:lnTo>
                  <a:cubicBezTo>
                    <a:pt x="657677" y="88932"/>
                    <a:pt x="385318" y="291872"/>
                    <a:pt x="226366" y="568303"/>
                  </a:cubicBezTo>
                  <a:close/>
                  <a:moveTo>
                    <a:pt x="1045865" y="2250984"/>
                  </a:moveTo>
                  <a:lnTo>
                    <a:pt x="1045329" y="2250057"/>
                  </a:lnTo>
                  <a:lnTo>
                    <a:pt x="1048636" y="2250561"/>
                  </a:lnTo>
                  <a:close/>
                </a:path>
              </a:pathLst>
            </a:custGeom>
            <a:solidFill>
              <a:srgbClr val="00599D">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68" name="צורה חופשית: צורה 67">
              <a:extLst>
                <a:ext uri="{FF2B5EF4-FFF2-40B4-BE49-F238E27FC236}">
                  <a16:creationId xmlns:a16="http://schemas.microsoft.com/office/drawing/2014/main" id="{32363CA2-6A91-458C-89E8-3D5E289DF769}"/>
                </a:ext>
              </a:extLst>
            </p:cNvPr>
            <p:cNvSpPr/>
            <p:nvPr userDrawn="1"/>
          </p:nvSpPr>
          <p:spPr>
            <a:xfrm rot="14400000">
              <a:off x="208439" y="246730"/>
              <a:ext cx="1290884" cy="2094423"/>
            </a:xfrm>
            <a:custGeom>
              <a:avLst/>
              <a:gdLst>
                <a:gd name="connsiteX0" fmla="*/ 1290884 w 1290884"/>
                <a:gd name="connsiteY0" fmla="*/ 2081917 h 2094423"/>
                <a:gd name="connsiteX1" fmla="*/ 1247224 w 1290884"/>
                <a:gd name="connsiteY1" fmla="*/ 2088581 h 2094423"/>
                <a:gd name="connsiteX2" fmla="*/ 1131531 w 1290884"/>
                <a:gd name="connsiteY2" fmla="*/ 2094423 h 2094423"/>
                <a:gd name="connsiteX3" fmla="*/ 0 w 1290884"/>
                <a:gd name="connsiteY3" fmla="*/ 962890 h 2094423"/>
                <a:gd name="connsiteX4" fmla="*/ 498881 w 1290884"/>
                <a:gd name="connsiteY4" fmla="*/ 24604 h 2094423"/>
                <a:gd name="connsiteX5" fmla="*/ 539380 w 1290884"/>
                <a:gd name="connsiteY5" fmla="*/ 0 h 2094423"/>
                <a:gd name="connsiteX6" fmla="*/ 716234 w 1290884"/>
                <a:gd name="connsiteY6" fmla="*/ 102106 h 2094423"/>
                <a:gd name="connsiteX7" fmla="*/ 709728 w 1290884"/>
                <a:gd name="connsiteY7" fmla="*/ 107282 h 2094423"/>
                <a:gd name="connsiteX8" fmla="*/ 318700 w 1290884"/>
                <a:gd name="connsiteY8" fmla="*/ 962888 h 2094423"/>
                <a:gd name="connsiteX9" fmla="*/ 1222188 w 1290884"/>
                <a:gd name="connsiteY9" fmla="*/ 2071433 h 2094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90884" h="2094423">
                  <a:moveTo>
                    <a:pt x="1290884" y="2081917"/>
                  </a:moveTo>
                  <a:lnTo>
                    <a:pt x="1247224" y="2088581"/>
                  </a:lnTo>
                  <a:cubicBezTo>
                    <a:pt x="1209185" y="2092445"/>
                    <a:pt x="1170589" y="2094423"/>
                    <a:pt x="1131531" y="2094423"/>
                  </a:cubicBezTo>
                  <a:cubicBezTo>
                    <a:pt x="506603" y="2094423"/>
                    <a:pt x="0" y="1587819"/>
                    <a:pt x="0" y="962890"/>
                  </a:cubicBezTo>
                  <a:cubicBezTo>
                    <a:pt x="0" y="572309"/>
                    <a:pt x="197892" y="227949"/>
                    <a:pt x="498881" y="24604"/>
                  </a:cubicBezTo>
                  <a:lnTo>
                    <a:pt x="539380" y="0"/>
                  </a:lnTo>
                  <a:lnTo>
                    <a:pt x="716234" y="102106"/>
                  </a:lnTo>
                  <a:lnTo>
                    <a:pt x="709728" y="107282"/>
                  </a:lnTo>
                  <a:cubicBezTo>
                    <a:pt x="470211" y="314760"/>
                    <a:pt x="318700" y="621130"/>
                    <a:pt x="318700" y="962888"/>
                  </a:cubicBezTo>
                  <a:cubicBezTo>
                    <a:pt x="318700" y="1509701"/>
                    <a:pt x="706567" y="1965922"/>
                    <a:pt x="1222188" y="2071433"/>
                  </a:cubicBezTo>
                  <a:close/>
                </a:path>
              </a:pathLst>
            </a:custGeom>
            <a:solidFill>
              <a:srgbClr val="00599D">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65" name="צורה חופשית: צורה 64">
              <a:extLst>
                <a:ext uri="{FF2B5EF4-FFF2-40B4-BE49-F238E27FC236}">
                  <a16:creationId xmlns:a16="http://schemas.microsoft.com/office/drawing/2014/main" id="{A8D4E4F4-5484-4F3B-830D-9CDC2F18DF44}"/>
                </a:ext>
              </a:extLst>
            </p:cNvPr>
            <p:cNvSpPr/>
            <p:nvPr userDrawn="1"/>
          </p:nvSpPr>
          <p:spPr>
            <a:xfrm rot="20700000">
              <a:off x="-12097" y="2083337"/>
              <a:ext cx="278743" cy="80845"/>
            </a:xfrm>
            <a:custGeom>
              <a:avLst/>
              <a:gdLst>
                <a:gd name="connsiteX0" fmla="*/ 278743 w 278743"/>
                <a:gd name="connsiteY0" fmla="*/ 68339 h 80845"/>
                <a:gd name="connsiteX1" fmla="*/ 235083 w 278743"/>
                <a:gd name="connsiteY1" fmla="*/ 75003 h 80845"/>
                <a:gd name="connsiteX2" fmla="*/ 119389 w 278743"/>
                <a:gd name="connsiteY2" fmla="*/ 80845 h 80845"/>
                <a:gd name="connsiteX3" fmla="*/ 0 w 278743"/>
                <a:gd name="connsiteY3" fmla="*/ 68810 h 80845"/>
                <a:gd name="connsiteX4" fmla="*/ 18438 w 278743"/>
                <a:gd name="connsiteY4" fmla="*/ 0 h 80845"/>
                <a:gd name="connsiteX5" fmla="*/ 23185 w 278743"/>
                <a:gd name="connsiteY5" fmla="*/ 2357 h 80845"/>
                <a:gd name="connsiteX6" fmla="*/ 210047 w 278743"/>
                <a:gd name="connsiteY6" fmla="*/ 57855 h 8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743" h="80845">
                  <a:moveTo>
                    <a:pt x="278743" y="68339"/>
                  </a:moveTo>
                  <a:lnTo>
                    <a:pt x="235083" y="75003"/>
                  </a:lnTo>
                  <a:cubicBezTo>
                    <a:pt x="197044" y="78867"/>
                    <a:pt x="158448" y="80845"/>
                    <a:pt x="119389" y="80845"/>
                  </a:cubicBezTo>
                  <a:lnTo>
                    <a:pt x="0" y="68810"/>
                  </a:lnTo>
                  <a:lnTo>
                    <a:pt x="18438" y="0"/>
                  </a:lnTo>
                  <a:lnTo>
                    <a:pt x="23185" y="2357"/>
                  </a:lnTo>
                  <a:cubicBezTo>
                    <a:pt x="83137" y="25998"/>
                    <a:pt x="145594" y="44666"/>
                    <a:pt x="210047" y="57855"/>
                  </a:cubicBezTo>
                  <a:close/>
                </a:path>
              </a:pathLst>
            </a:custGeom>
            <a:solidFill>
              <a:srgbClr val="00599D">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grpSp>
      <p:sp>
        <p:nvSpPr>
          <p:cNvPr id="43" name="מלבן 42">
            <a:extLst>
              <a:ext uri="{FF2B5EF4-FFF2-40B4-BE49-F238E27FC236}">
                <a16:creationId xmlns:a16="http://schemas.microsoft.com/office/drawing/2014/main" id="{BC600F73-8091-4B9D-98E6-D7B951135E13}"/>
              </a:ext>
            </a:extLst>
          </p:cNvPr>
          <p:cNvSpPr/>
          <p:nvPr userDrawn="1"/>
        </p:nvSpPr>
        <p:spPr>
          <a:xfrm>
            <a:off x="0" y="2593707"/>
            <a:ext cx="12192000" cy="1670587"/>
          </a:xfrm>
          <a:prstGeom prst="rect">
            <a:avLst/>
          </a:prstGeom>
          <a:solidFill>
            <a:srgbClr val="005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grpSp>
        <p:nvGrpSpPr>
          <p:cNvPr id="44" name="קבוצה 43">
            <a:extLst>
              <a:ext uri="{FF2B5EF4-FFF2-40B4-BE49-F238E27FC236}">
                <a16:creationId xmlns:a16="http://schemas.microsoft.com/office/drawing/2014/main" id="{135DCAF4-69AD-4154-A921-E48D5787F977}"/>
              </a:ext>
            </a:extLst>
          </p:cNvPr>
          <p:cNvGrpSpPr/>
          <p:nvPr userDrawn="1"/>
        </p:nvGrpSpPr>
        <p:grpSpPr>
          <a:xfrm>
            <a:off x="9256451" y="1134359"/>
            <a:ext cx="634862" cy="588538"/>
            <a:chOff x="10508904" y="5206182"/>
            <a:chExt cx="3201785" cy="2968158"/>
          </a:xfrm>
          <a:solidFill>
            <a:srgbClr val="00599D">
              <a:alpha val="18000"/>
            </a:srgbClr>
          </a:solidFill>
        </p:grpSpPr>
        <p:sp>
          <p:nvSpPr>
            <p:cNvPr id="45" name="צורה חופשית: צורה 44">
              <a:extLst>
                <a:ext uri="{FF2B5EF4-FFF2-40B4-BE49-F238E27FC236}">
                  <a16:creationId xmlns:a16="http://schemas.microsoft.com/office/drawing/2014/main" id="{46BCB453-C865-4607-8986-E4CFFF6EC19B}"/>
                </a:ext>
              </a:extLst>
            </p:cNvPr>
            <p:cNvSpPr/>
            <p:nvPr/>
          </p:nvSpPr>
          <p:spPr>
            <a:xfrm rot="7200000">
              <a:off x="11635481" y="4720090"/>
              <a:ext cx="1290884" cy="2263067"/>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46" name="צורה חופשית: צורה 45">
              <a:extLst>
                <a:ext uri="{FF2B5EF4-FFF2-40B4-BE49-F238E27FC236}">
                  <a16:creationId xmlns:a16="http://schemas.microsoft.com/office/drawing/2014/main" id="{33360E54-BF93-4D5D-9018-8DE8BA0FFEFD}"/>
                </a:ext>
              </a:extLst>
            </p:cNvPr>
            <p:cNvSpPr/>
            <p:nvPr/>
          </p:nvSpPr>
          <p:spPr>
            <a:xfrm rot="14400000">
              <a:off x="11933714" y="6046569"/>
              <a:ext cx="1290884" cy="2263067"/>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47" name="צורה חופשית: צורה 46">
              <a:extLst>
                <a:ext uri="{FF2B5EF4-FFF2-40B4-BE49-F238E27FC236}">
                  <a16:creationId xmlns:a16="http://schemas.microsoft.com/office/drawing/2014/main" id="{C2BE8868-9F3D-48C1-9B96-AFAFF5242D7F}"/>
                </a:ext>
              </a:extLst>
            </p:cNvPr>
            <p:cNvSpPr/>
            <p:nvPr userDrawn="1"/>
          </p:nvSpPr>
          <p:spPr>
            <a:xfrm rot="20700000">
              <a:off x="10508904" y="5911278"/>
              <a:ext cx="1290887" cy="2263062"/>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grpSp>
      <p:grpSp>
        <p:nvGrpSpPr>
          <p:cNvPr id="48" name="קבוצה 47">
            <a:extLst>
              <a:ext uri="{FF2B5EF4-FFF2-40B4-BE49-F238E27FC236}">
                <a16:creationId xmlns:a16="http://schemas.microsoft.com/office/drawing/2014/main" id="{F9883BF5-4FD0-4196-B782-C46CAC7707B4}"/>
              </a:ext>
            </a:extLst>
          </p:cNvPr>
          <p:cNvGrpSpPr/>
          <p:nvPr userDrawn="1"/>
        </p:nvGrpSpPr>
        <p:grpSpPr>
          <a:xfrm>
            <a:off x="1400450" y="4738638"/>
            <a:ext cx="614651" cy="569801"/>
            <a:chOff x="10508904" y="5206182"/>
            <a:chExt cx="3201785" cy="2968158"/>
          </a:xfrm>
          <a:solidFill>
            <a:srgbClr val="00599D">
              <a:alpha val="18000"/>
            </a:srgbClr>
          </a:solidFill>
        </p:grpSpPr>
        <p:sp>
          <p:nvSpPr>
            <p:cNvPr id="49" name="צורה חופשית: צורה 48">
              <a:extLst>
                <a:ext uri="{FF2B5EF4-FFF2-40B4-BE49-F238E27FC236}">
                  <a16:creationId xmlns:a16="http://schemas.microsoft.com/office/drawing/2014/main" id="{F98E8CD1-B750-42E8-B7BD-B6C47B92A880}"/>
                </a:ext>
              </a:extLst>
            </p:cNvPr>
            <p:cNvSpPr/>
            <p:nvPr/>
          </p:nvSpPr>
          <p:spPr>
            <a:xfrm rot="7200000">
              <a:off x="11635481" y="4720090"/>
              <a:ext cx="1290884" cy="2263067"/>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50" name="צורה חופשית: צורה 49">
              <a:extLst>
                <a:ext uri="{FF2B5EF4-FFF2-40B4-BE49-F238E27FC236}">
                  <a16:creationId xmlns:a16="http://schemas.microsoft.com/office/drawing/2014/main" id="{1D52D21C-EC92-4072-AE0F-82C895FB3977}"/>
                </a:ext>
              </a:extLst>
            </p:cNvPr>
            <p:cNvSpPr/>
            <p:nvPr/>
          </p:nvSpPr>
          <p:spPr>
            <a:xfrm rot="14400000">
              <a:off x="11933714" y="6046569"/>
              <a:ext cx="1290884" cy="2263067"/>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dirty="0"/>
            </a:p>
          </p:txBody>
        </p:sp>
        <p:sp>
          <p:nvSpPr>
            <p:cNvPr id="51" name="צורה חופשית: צורה 50">
              <a:extLst>
                <a:ext uri="{FF2B5EF4-FFF2-40B4-BE49-F238E27FC236}">
                  <a16:creationId xmlns:a16="http://schemas.microsoft.com/office/drawing/2014/main" id="{10546029-0356-491A-BC61-CD7C32F974F0}"/>
                </a:ext>
              </a:extLst>
            </p:cNvPr>
            <p:cNvSpPr/>
            <p:nvPr userDrawn="1"/>
          </p:nvSpPr>
          <p:spPr>
            <a:xfrm rot="20700000">
              <a:off x="10508904" y="5911278"/>
              <a:ext cx="1290887" cy="2263062"/>
            </a:xfrm>
            <a:custGeom>
              <a:avLst/>
              <a:gdLst>
                <a:gd name="connsiteX0" fmla="*/ 1082180 w 1234583"/>
                <a:gd name="connsiteY0" fmla="*/ 0 h 2164360"/>
                <a:gd name="connsiteX1" fmla="*/ 1192827 w 1234583"/>
                <a:gd name="connsiteY1" fmla="*/ 5587 h 2164360"/>
                <a:gd name="connsiteX2" fmla="*/ 1234577 w 1234583"/>
                <a:gd name="connsiteY2" fmla="*/ 11959 h 2164360"/>
                <a:gd name="connsiteX3" fmla="*/ 1168883 w 1234583"/>
                <a:gd name="connsiteY3" fmla="*/ 21985 h 2164360"/>
                <a:gd name="connsiteX4" fmla="*/ 304800 w 1234583"/>
                <a:gd name="connsiteY4" fmla="*/ 1082179 h 2164360"/>
                <a:gd name="connsiteX5" fmla="*/ 1168883 w 1234583"/>
                <a:gd name="connsiteY5" fmla="*/ 2142373 h 2164360"/>
                <a:gd name="connsiteX6" fmla="*/ 1234583 w 1234583"/>
                <a:gd name="connsiteY6" fmla="*/ 2152400 h 2164360"/>
                <a:gd name="connsiteX7" fmla="*/ 1192827 w 1234583"/>
                <a:gd name="connsiteY7" fmla="*/ 2158773 h 2164360"/>
                <a:gd name="connsiteX8" fmla="*/ 1082180 w 1234583"/>
                <a:gd name="connsiteY8" fmla="*/ 2164360 h 2164360"/>
                <a:gd name="connsiteX9" fmla="*/ 0 w 1234583"/>
                <a:gd name="connsiteY9" fmla="*/ 1082180 h 2164360"/>
                <a:gd name="connsiteX10" fmla="*/ 1082180 w 1234583"/>
                <a:gd name="connsiteY10" fmla="*/ 0 h 216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34583" h="2164360">
                  <a:moveTo>
                    <a:pt x="1082180" y="0"/>
                  </a:moveTo>
                  <a:cubicBezTo>
                    <a:pt x="1119535" y="0"/>
                    <a:pt x="1156447" y="1893"/>
                    <a:pt x="1192827" y="5587"/>
                  </a:cubicBezTo>
                  <a:lnTo>
                    <a:pt x="1234577" y="11959"/>
                  </a:lnTo>
                  <a:lnTo>
                    <a:pt x="1168883" y="21985"/>
                  </a:lnTo>
                  <a:cubicBezTo>
                    <a:pt x="675751" y="122894"/>
                    <a:pt x="304800" y="559216"/>
                    <a:pt x="304800" y="1082179"/>
                  </a:cubicBezTo>
                  <a:cubicBezTo>
                    <a:pt x="304800" y="1605142"/>
                    <a:pt x="675751" y="2041464"/>
                    <a:pt x="1168883" y="2142373"/>
                  </a:cubicBezTo>
                  <a:lnTo>
                    <a:pt x="1234583" y="2152400"/>
                  </a:lnTo>
                  <a:lnTo>
                    <a:pt x="1192827" y="2158773"/>
                  </a:lnTo>
                  <a:cubicBezTo>
                    <a:pt x="1156447" y="2162468"/>
                    <a:pt x="1119535" y="2164360"/>
                    <a:pt x="1082180" y="2164360"/>
                  </a:cubicBezTo>
                  <a:cubicBezTo>
                    <a:pt x="484508" y="2164360"/>
                    <a:pt x="0" y="1679852"/>
                    <a:pt x="0" y="1082180"/>
                  </a:cubicBezTo>
                  <a:cubicBezTo>
                    <a:pt x="0" y="484508"/>
                    <a:pt x="484508" y="0"/>
                    <a:pt x="108218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grpSp>
      <p:sp>
        <p:nvSpPr>
          <p:cNvPr id="52" name="מלבן 51">
            <a:extLst>
              <a:ext uri="{FF2B5EF4-FFF2-40B4-BE49-F238E27FC236}">
                <a16:creationId xmlns:a16="http://schemas.microsoft.com/office/drawing/2014/main" id="{E77E45C2-40E1-4D0C-9204-9AF5DDA7101D}"/>
              </a:ext>
            </a:extLst>
          </p:cNvPr>
          <p:cNvSpPr/>
          <p:nvPr userDrawn="1"/>
        </p:nvSpPr>
        <p:spPr>
          <a:xfrm>
            <a:off x="11734800" y="2591510"/>
            <a:ext cx="457200" cy="1675690"/>
          </a:xfrm>
          <a:prstGeom prst="rect">
            <a:avLst/>
          </a:prstGeom>
          <a:solidFill>
            <a:schemeClr val="bg1">
              <a:lumMod val="8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
        <p:nvSpPr>
          <p:cNvPr id="53" name="מלבן 52">
            <a:extLst>
              <a:ext uri="{FF2B5EF4-FFF2-40B4-BE49-F238E27FC236}">
                <a16:creationId xmlns:a16="http://schemas.microsoft.com/office/drawing/2014/main" id="{AFF28C0A-8321-472B-BA1D-01ADD75974A1}"/>
              </a:ext>
            </a:extLst>
          </p:cNvPr>
          <p:cNvSpPr/>
          <p:nvPr userDrawn="1"/>
        </p:nvSpPr>
        <p:spPr>
          <a:xfrm>
            <a:off x="0" y="2591510"/>
            <a:ext cx="457200" cy="1675690"/>
          </a:xfrm>
          <a:prstGeom prst="rect">
            <a:avLst/>
          </a:prstGeom>
          <a:solidFill>
            <a:schemeClr val="bg1">
              <a:lumMod val="8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a:p>
        </p:txBody>
      </p:sp>
    </p:spTree>
    <p:extLst>
      <p:ext uri="{BB962C8B-B14F-4D97-AF65-F5344CB8AC3E}">
        <p14:creationId xmlns:p14="http://schemas.microsoft.com/office/powerpoint/2010/main" val="1501149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endParaRPr lang="aa-ET"/>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A1157E-26D9-4162-BD50-D17CAF9A408B}" type="slidenum">
              <a:rPr lang="aa-ET" smtClean="0"/>
              <a:pPr/>
              <a:t>‹#›</a:t>
            </a:fld>
            <a:endParaRPr lang="aa-ET"/>
          </a:p>
        </p:txBody>
      </p:sp>
    </p:spTree>
    <p:extLst>
      <p:ext uri="{BB962C8B-B14F-4D97-AF65-F5344CB8AC3E}">
        <p14:creationId xmlns:p14="http://schemas.microsoft.com/office/powerpoint/2010/main" val="68299778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endParaRPr lang="aa-ET"/>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A1157E-26D9-4162-BD50-D17CAF9A408B}" type="slidenum">
              <a:rPr lang="aa-ET" smtClean="0"/>
              <a:pPr/>
              <a:t>‹#›</a:t>
            </a:fld>
            <a:endParaRPr lang="aa-ET"/>
          </a:p>
        </p:txBody>
      </p:sp>
    </p:spTree>
    <p:extLst>
      <p:ext uri="{BB962C8B-B14F-4D97-AF65-F5344CB8AC3E}">
        <p14:creationId xmlns:p14="http://schemas.microsoft.com/office/powerpoint/2010/main" val="261617264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endParaRPr lang="aa-ET"/>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8A1157E-26D9-4162-BD50-D17CAF9A408B}" type="slidenum">
              <a:rPr lang="aa-ET" smtClean="0"/>
              <a:pPr/>
              <a:t>‹#›</a:t>
            </a:fld>
            <a:endParaRPr lang="aa-ET"/>
          </a:p>
        </p:txBody>
      </p:sp>
    </p:spTree>
    <p:extLst>
      <p:ext uri="{BB962C8B-B14F-4D97-AF65-F5344CB8AC3E}">
        <p14:creationId xmlns:p14="http://schemas.microsoft.com/office/powerpoint/2010/main" val="80722371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endParaRPr lang="aa-ET"/>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8A1157E-26D9-4162-BD50-D17CAF9A408B}" type="slidenum">
              <a:rPr lang="aa-ET" smtClean="0"/>
              <a:pPr/>
              <a:t>‹#›</a:t>
            </a:fld>
            <a:endParaRPr lang="aa-ET"/>
          </a:p>
        </p:txBody>
      </p:sp>
    </p:spTree>
    <p:extLst>
      <p:ext uri="{BB962C8B-B14F-4D97-AF65-F5344CB8AC3E}">
        <p14:creationId xmlns:p14="http://schemas.microsoft.com/office/powerpoint/2010/main" val="33938671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endParaRPr lang="aa-ET"/>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8A1157E-26D9-4162-BD50-D17CAF9A408B}" type="slidenum">
              <a:rPr lang="aa-ET" smtClean="0"/>
              <a:pPr/>
              <a:t>‹#›</a:t>
            </a:fld>
            <a:endParaRPr lang="aa-ET"/>
          </a:p>
        </p:txBody>
      </p:sp>
    </p:spTree>
    <p:extLst>
      <p:ext uri="{BB962C8B-B14F-4D97-AF65-F5344CB8AC3E}">
        <p14:creationId xmlns:p14="http://schemas.microsoft.com/office/powerpoint/2010/main" val="338693845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aa-ET"/>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8A1157E-26D9-4162-BD50-D17CAF9A408B}" type="slidenum">
              <a:rPr lang="aa-ET" smtClean="0"/>
              <a:pPr/>
              <a:t>‹#›</a:t>
            </a:fld>
            <a:endParaRPr lang="aa-ET"/>
          </a:p>
        </p:txBody>
      </p:sp>
    </p:spTree>
    <p:extLst>
      <p:ext uri="{BB962C8B-B14F-4D97-AF65-F5344CB8AC3E}">
        <p14:creationId xmlns:p14="http://schemas.microsoft.com/office/powerpoint/2010/main" val="390369772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endParaRPr lang="aa-ET"/>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8A1157E-26D9-4162-BD50-D17CAF9A408B}" type="slidenum">
              <a:rPr lang="aa-ET" smtClean="0"/>
              <a:pPr/>
              <a:t>‹#›</a:t>
            </a:fld>
            <a:endParaRPr lang="aa-ET"/>
          </a:p>
        </p:txBody>
      </p:sp>
    </p:spTree>
    <p:extLst>
      <p:ext uri="{BB962C8B-B14F-4D97-AF65-F5344CB8AC3E}">
        <p14:creationId xmlns:p14="http://schemas.microsoft.com/office/powerpoint/2010/main" val="210203662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endParaRPr lang="aa-ET"/>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A1157E-26D9-4162-BD50-D17CAF9A408B}" type="slidenum">
              <a:rPr lang="aa-ET" smtClean="0"/>
              <a:pPr/>
              <a:t>‹#›</a:t>
            </a:fld>
            <a:endParaRPr lang="aa-ET"/>
          </a:p>
        </p:txBody>
      </p:sp>
    </p:spTree>
    <p:extLst>
      <p:ext uri="{BB962C8B-B14F-4D97-AF65-F5344CB8AC3E}">
        <p14:creationId xmlns:p14="http://schemas.microsoft.com/office/powerpoint/2010/main" val="105500390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aa-E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8A1157E-26D9-4162-BD50-D17CAF9A408B}" type="slidenum">
              <a:rPr lang="aa-ET" smtClean="0"/>
              <a:pPr/>
              <a:t>‹#›</a:t>
            </a:fld>
            <a:endParaRPr lang="aa-ET"/>
          </a:p>
        </p:txBody>
      </p:sp>
    </p:spTree>
    <p:extLst>
      <p:ext uri="{BB962C8B-B14F-4D97-AF65-F5344CB8AC3E}">
        <p14:creationId xmlns:p14="http://schemas.microsoft.com/office/powerpoint/2010/main" val="2614864012"/>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 id="2147483667" r:id="rId15"/>
    <p:sldLayoutId id="2147483668" r:id="rId16"/>
    <p:sldLayoutId id="2147483669" r:id="rId17"/>
    <p:sldLayoutId id="2147483670" r:id="rId18"/>
    <p:sldLayoutId id="2147483649" r:id="rId19"/>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2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836" y="5688349"/>
            <a:ext cx="4275785" cy="523220"/>
          </a:xfrm>
          <a:prstGeom prst="rect">
            <a:avLst/>
          </a:prstGeom>
          <a:noFill/>
        </p:spPr>
        <p:txBody>
          <a:bodyPr wrap="square" rtlCol="1">
            <a:spAutoFit/>
          </a:bodyPr>
          <a:lstStyle/>
          <a:p>
            <a:pPr rtl="0"/>
            <a:r>
              <a:rPr lang="he-IL" sz="2800" dirty="0">
                <a:solidFill>
                  <a:srgbClr val="00599D"/>
                </a:solidFill>
                <a:latin typeface="Calibri" panose="020F0502020204030204" pitchFamily="34" charset="0"/>
                <a:cs typeface="Calibri" panose="020F0502020204030204" pitchFamily="34" charset="0"/>
              </a:rPr>
              <a:t>אהוד ברזלי, עו"ד (רו"ח)</a:t>
            </a:r>
            <a:r>
              <a:rPr lang="en-US" sz="2800" dirty="0">
                <a:solidFill>
                  <a:srgbClr val="00599D"/>
                </a:solidFill>
                <a:latin typeface="Calibri" panose="020F0502020204030204" pitchFamily="34" charset="0"/>
                <a:cs typeface="Calibri" panose="020F0502020204030204" pitchFamily="34" charset="0"/>
              </a:rPr>
              <a:t>    </a:t>
            </a:r>
          </a:p>
        </p:txBody>
      </p:sp>
      <p:pic>
        <p:nvPicPr>
          <p:cNvPr id="6" name="תמונה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83065" y="0"/>
            <a:ext cx="2908935" cy="612775"/>
          </a:xfrm>
          <a:prstGeom prst="rect">
            <a:avLst/>
          </a:prstGeom>
          <a:noFill/>
          <a:ln>
            <a:noFill/>
          </a:ln>
        </p:spPr>
      </p:pic>
      <p:sp>
        <p:nvSpPr>
          <p:cNvPr id="8" name="מלבן 7">
            <a:extLst>
              <a:ext uri="{FF2B5EF4-FFF2-40B4-BE49-F238E27FC236}">
                <a16:creationId xmlns:a16="http://schemas.microsoft.com/office/drawing/2014/main" id="{39265843-A0C9-49EB-B742-71D2BCDD2853}"/>
              </a:ext>
            </a:extLst>
          </p:cNvPr>
          <p:cNvSpPr/>
          <p:nvPr/>
        </p:nvSpPr>
        <p:spPr>
          <a:xfrm>
            <a:off x="1535077" y="2535494"/>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4800" b="1" dirty="0">
                <a:solidFill>
                  <a:srgbClr val="00599D"/>
                </a:solidFill>
                <a:latin typeface="Calibri" panose="020F0502020204030204" pitchFamily="34" charset="0"/>
                <a:cs typeface="Calibri" panose="020F0502020204030204" pitchFamily="34" charset="0"/>
              </a:rPr>
              <a:t>כנס רואי חשבון באילת יולי 2023 – </a:t>
            </a:r>
          </a:p>
          <a:p>
            <a:pPr algn="ctr"/>
            <a:endParaRPr lang="he-IL" sz="4800" b="1" dirty="0">
              <a:solidFill>
                <a:srgbClr val="00599D"/>
              </a:solidFill>
              <a:latin typeface="Calibri" panose="020F0502020204030204" pitchFamily="34" charset="0"/>
              <a:cs typeface="Calibri" panose="020F0502020204030204" pitchFamily="34" charset="0"/>
            </a:endParaRPr>
          </a:p>
          <a:p>
            <a:pPr algn="ctr"/>
            <a:r>
              <a:rPr lang="he-IL" sz="4800" b="1" dirty="0">
                <a:solidFill>
                  <a:srgbClr val="00599D"/>
                </a:solidFill>
                <a:latin typeface="Calibri" panose="020F0502020204030204" pitchFamily="34" charset="0"/>
                <a:cs typeface="Calibri" panose="020F0502020204030204" pitchFamily="34" charset="0"/>
              </a:rPr>
              <a:t>גביית מס אמת – האמנם?</a:t>
            </a:r>
            <a:endParaRPr lang="aa-ET" sz="4800" b="1" dirty="0">
              <a:solidFill>
                <a:srgbClr val="00599D"/>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7149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10</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161626" y="136359"/>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4000" b="1" u="sng" dirty="0">
                <a:solidFill>
                  <a:srgbClr val="00599D"/>
                </a:solidFill>
                <a:latin typeface="Calibri" panose="020F0502020204030204" pitchFamily="34" charset="0"/>
                <a:cs typeface="Calibri" panose="020F0502020204030204" pitchFamily="34" charset="0"/>
              </a:rPr>
              <a:t>מניעת פטור בפירוק</a:t>
            </a:r>
            <a:endParaRPr lang="aa-ET" sz="40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854903" y="917927"/>
            <a:ext cx="11154217" cy="7201972"/>
          </a:xfrm>
          <a:prstGeom prst="rect">
            <a:avLst/>
          </a:prstGeom>
        </p:spPr>
        <p:txBody>
          <a:bodyPr wrap="square">
            <a:spAutoFit/>
          </a:bodyPr>
          <a:lstStyle/>
          <a:p>
            <a:pPr algn="just"/>
            <a:endParaRPr lang="he-IL" sz="1100" dirty="0"/>
          </a:p>
          <a:p>
            <a:pPr algn="just"/>
            <a:r>
              <a:rPr lang="he-IL" sz="1100" dirty="0"/>
              <a:t> </a:t>
            </a:r>
            <a:endParaRPr lang="he-IL" sz="500" dirty="0"/>
          </a:p>
          <a:p>
            <a:pPr algn="just"/>
            <a:r>
              <a:rPr lang="he-IL" sz="2800" dirty="0"/>
              <a:t>חוזר מיסוי מקרקעין 08/2017 – התייחסות להוראות המעבר לעניין דירה שהועמדה לשימוש בעל המניות המהותי -</a:t>
            </a:r>
          </a:p>
          <a:p>
            <a:pPr algn="just"/>
            <a:endParaRPr lang="he-IL" sz="2800" dirty="0"/>
          </a:p>
          <a:p>
            <a:pPr marL="457200" indent="-457200" algn="just">
              <a:buFont typeface="Arial" panose="020B0604020202020204" pitchFamily="34" charset="0"/>
              <a:buChar char="•"/>
            </a:pPr>
            <a:r>
              <a:rPr lang="he-IL" sz="2800" dirty="0"/>
              <a:t>בסעיף 3 לחוזר צוין באשר להמשך שימוש בעל המניות המהותי בדירה לאחר 31.12.2018: "במקרים אלו הדירה נותרה בבעלות החברה והדירה הועמדה לשימושו של בעל המניות המהותי בשנת 2015 ואילך, לא יוכל בעל המניות המהותי לקבל את הדירה לידיו בעתיד בדרך של פטור ממס בפירוק והוראות סעיף 71 לחוק מיסוי מקרקעין לא יחולו".</a:t>
            </a:r>
          </a:p>
          <a:p>
            <a:pPr algn="just"/>
            <a:endParaRPr lang="he-IL" sz="2800" dirty="0"/>
          </a:p>
          <a:p>
            <a:pPr marL="457200" indent="-457200" algn="just">
              <a:buFont typeface="Arial" panose="020B0604020202020204" pitchFamily="34" charset="0"/>
              <a:buChar char="•"/>
            </a:pPr>
            <a:r>
              <a:rPr lang="he-IL" sz="2800" dirty="0"/>
              <a:t>היעדר עיגון בדין.  </a:t>
            </a:r>
            <a:endParaRPr lang="he-IL" sz="3200" dirty="0"/>
          </a:p>
          <a:p>
            <a:pPr marL="457200" indent="-457200" algn="just">
              <a:buFont typeface="Arial" panose="020B0604020202020204" pitchFamily="34" charset="0"/>
              <a:buChar char="•"/>
            </a:pPr>
            <a:endParaRPr lang="he-IL" sz="3200" dirty="0"/>
          </a:p>
          <a:p>
            <a:pPr marL="457200" indent="-457200" algn="just">
              <a:buFont typeface="Arial" panose="020B0604020202020204" pitchFamily="34" charset="0"/>
              <a:buChar char="•"/>
            </a:pPr>
            <a:endParaRPr lang="he-IL" sz="3200" dirty="0"/>
          </a:p>
          <a:p>
            <a:pPr marL="457200" lvl="0" indent="-457200">
              <a:buFont typeface="Arial" panose="020B0604020202020204" pitchFamily="34" charset="0"/>
              <a:buChar char="•"/>
            </a:pPr>
            <a:endParaRPr lang="he-IL" sz="3200" dirty="0"/>
          </a:p>
          <a:p>
            <a:pPr lvl="0"/>
            <a:endParaRPr lang="en-US" sz="3200" dirty="0"/>
          </a:p>
          <a:p>
            <a:pPr marL="457200" lvl="0" indent="-457200" algn="just">
              <a:buFont typeface="Arial" panose="020B0604020202020204" pitchFamily="34" charset="0"/>
              <a:buChar char="•"/>
            </a:pPr>
            <a:endParaRPr lang="he-IL" sz="3200" dirty="0"/>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3361519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11</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161626" y="136359"/>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4000" b="1" u="sng" dirty="0">
                <a:solidFill>
                  <a:srgbClr val="00599D"/>
                </a:solidFill>
                <a:latin typeface="Calibri" panose="020F0502020204030204" pitchFamily="34" charset="0"/>
                <a:cs typeface="Calibri" panose="020F0502020204030204" pitchFamily="34" charset="0"/>
              </a:rPr>
              <a:t>פינוי הנכס לאחר יום 31.12.2018 – </a:t>
            </a:r>
          </a:p>
          <a:p>
            <a:pPr algn="ctr"/>
            <a:r>
              <a:rPr lang="he-IL" sz="4000" b="1" u="sng" dirty="0">
                <a:solidFill>
                  <a:srgbClr val="00599D"/>
                </a:solidFill>
                <a:latin typeface="Calibri" panose="020F0502020204030204" pitchFamily="34" charset="0"/>
                <a:cs typeface="Calibri" panose="020F0502020204030204" pitchFamily="34" charset="0"/>
              </a:rPr>
              <a:t>האם מייצר לבעל המניות יתרת זכות? </a:t>
            </a:r>
            <a:endParaRPr lang="aa-ET" sz="40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854903" y="917927"/>
            <a:ext cx="11154217" cy="8494633"/>
          </a:xfrm>
          <a:prstGeom prst="rect">
            <a:avLst/>
          </a:prstGeom>
        </p:spPr>
        <p:txBody>
          <a:bodyPr wrap="square">
            <a:spAutoFit/>
          </a:bodyPr>
          <a:lstStyle/>
          <a:p>
            <a:pPr algn="just"/>
            <a:endParaRPr lang="he-IL" sz="1100" dirty="0"/>
          </a:p>
          <a:p>
            <a:pPr algn="just"/>
            <a:r>
              <a:rPr lang="he-IL" sz="1100" dirty="0"/>
              <a:t> </a:t>
            </a:r>
            <a:endParaRPr lang="he-IL" sz="500" dirty="0"/>
          </a:p>
          <a:p>
            <a:pPr marL="457200" indent="-457200" algn="just">
              <a:buFont typeface="Arial" panose="020B0604020202020204" pitchFamily="34" charset="0"/>
              <a:buChar char="•"/>
            </a:pPr>
            <a:r>
              <a:rPr lang="he-IL" sz="2800" dirty="0"/>
              <a:t>בהתאם להוראת סעיף 3(ט1) לפקודה, בהוראת השעה ניתן פרק זמן של שנתיים ימים להשיב את הדירה לחברה/להעביר את הדירה ליחיד. ככל ולא נעשה בפרק הזמן האמור, הדירה "נתקעת" בידי החברה. </a:t>
            </a:r>
          </a:p>
          <a:p>
            <a:pPr algn="just"/>
            <a:endParaRPr lang="he-IL" sz="1200" dirty="0"/>
          </a:p>
          <a:p>
            <a:pPr marL="457200" indent="-457200" algn="just">
              <a:buFont typeface="Arial" panose="020B0604020202020204" pitchFamily="34" charset="0"/>
              <a:buChar char="•"/>
            </a:pPr>
            <a:r>
              <a:rPr lang="he-IL" sz="2800" dirty="0"/>
              <a:t>מה קורה במצב שבו בחלוף המועד שנקבע בהוראת השעה, בעל המניות או קרובו מפנים את ה-'נכס' (הדירה) – האם על רשויות המס להכיר ב- "החזר" הדירה כיצירת 'יתרת זכות' לבעל המניות המהותי?  </a:t>
            </a:r>
          </a:p>
          <a:p>
            <a:pPr algn="just"/>
            <a:r>
              <a:rPr lang="he-IL" sz="1200" dirty="0"/>
              <a:t> </a:t>
            </a:r>
          </a:p>
          <a:p>
            <a:pPr marL="457200" indent="-457200" algn="just">
              <a:buFont typeface="Arial" panose="020B0604020202020204" pitchFamily="34" charset="0"/>
              <a:buChar char="•"/>
            </a:pPr>
            <a:r>
              <a:rPr lang="he-IL" sz="2800" dirty="0"/>
              <a:t>נשווה המצב להלוואה כספית. ככל ובעל המניות היה מושך כספים מהחברה, לצורך הדוגמה 1 מיליון ₪ ולאחר יום 31.12.2018, היה משלם את הדיבידנד בגין הכספים שנמשכו, בהתאם להוראת סעיף 3(ט1) לפקודה ומייד לאחר מכן, היה מכניס לחברה 1 מיליון ₪. האם לא הייתה נזקפת עבורו יתרת זכות? מוסכם שכן.  </a:t>
            </a:r>
          </a:p>
          <a:p>
            <a:pPr marL="457200" indent="-457200" algn="just">
              <a:buFont typeface="Arial" panose="020B0604020202020204" pitchFamily="34" charset="0"/>
              <a:buChar char="•"/>
            </a:pPr>
            <a:endParaRPr lang="he-IL" sz="3200" dirty="0"/>
          </a:p>
          <a:p>
            <a:pPr marL="457200" indent="-457200" algn="just">
              <a:buFont typeface="Arial" panose="020B0604020202020204" pitchFamily="34" charset="0"/>
              <a:buChar char="•"/>
            </a:pPr>
            <a:endParaRPr lang="he-IL" sz="3200" dirty="0"/>
          </a:p>
          <a:p>
            <a:pPr marL="457200" indent="-457200" algn="just">
              <a:buFont typeface="Arial" panose="020B0604020202020204" pitchFamily="34" charset="0"/>
              <a:buChar char="•"/>
            </a:pPr>
            <a:endParaRPr lang="he-IL" sz="3200" dirty="0"/>
          </a:p>
          <a:p>
            <a:pPr marL="457200" lvl="0" indent="-457200">
              <a:buFont typeface="Arial" panose="020B0604020202020204" pitchFamily="34" charset="0"/>
              <a:buChar char="•"/>
            </a:pPr>
            <a:endParaRPr lang="he-IL" sz="3200" dirty="0"/>
          </a:p>
          <a:p>
            <a:pPr lvl="0"/>
            <a:endParaRPr lang="en-US" sz="3200" dirty="0"/>
          </a:p>
          <a:p>
            <a:pPr marL="457200" lvl="0" indent="-457200" algn="just">
              <a:buFont typeface="Arial" panose="020B0604020202020204" pitchFamily="34" charset="0"/>
              <a:buChar char="•"/>
            </a:pPr>
            <a:endParaRPr lang="he-IL" sz="3200" dirty="0"/>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1346376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12</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208120" y="102469"/>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4000" b="1" u="sng" dirty="0">
                <a:solidFill>
                  <a:srgbClr val="00599D"/>
                </a:solidFill>
                <a:latin typeface="Calibri" panose="020F0502020204030204" pitchFamily="34" charset="0"/>
                <a:cs typeface="Calibri" panose="020F0502020204030204" pitchFamily="34" charset="0"/>
              </a:rPr>
              <a:t>פינוי הנכס לאחר יום 31.12.2018 – </a:t>
            </a:r>
          </a:p>
          <a:p>
            <a:pPr algn="ctr"/>
            <a:r>
              <a:rPr lang="he-IL" sz="4000" b="1" u="sng" dirty="0">
                <a:solidFill>
                  <a:srgbClr val="00599D"/>
                </a:solidFill>
                <a:latin typeface="Calibri" panose="020F0502020204030204" pitchFamily="34" charset="0"/>
                <a:cs typeface="Calibri" panose="020F0502020204030204" pitchFamily="34" charset="0"/>
              </a:rPr>
              <a:t>עמדת רשויות המס – תשלום מס על אוויר</a:t>
            </a:r>
            <a:endParaRPr lang="aa-ET" sz="40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999322" y="778957"/>
            <a:ext cx="10993519" cy="9848850"/>
          </a:xfrm>
          <a:prstGeom prst="rect">
            <a:avLst/>
          </a:prstGeom>
        </p:spPr>
        <p:txBody>
          <a:bodyPr wrap="square">
            <a:spAutoFit/>
          </a:bodyPr>
          <a:lstStyle/>
          <a:p>
            <a:pPr algn="just"/>
            <a:endParaRPr lang="he-IL" sz="1100" dirty="0"/>
          </a:p>
          <a:p>
            <a:pPr algn="just"/>
            <a:r>
              <a:rPr lang="he-IL" sz="1100" dirty="0"/>
              <a:t> </a:t>
            </a:r>
            <a:endParaRPr lang="he-IL" sz="500" dirty="0"/>
          </a:p>
          <a:p>
            <a:pPr marL="457200" indent="-457200" algn="just">
              <a:buFont typeface="Arial" panose="020B0604020202020204" pitchFamily="34" charset="0"/>
              <a:buChar char="•"/>
            </a:pPr>
            <a:r>
              <a:rPr lang="he-IL" sz="2800" dirty="0"/>
              <a:t>לעמדת רשויות המס – ככל ובעל מניות משיב את הדירה לחברה לאחר יום 31.12.2018, מעבר למס בגין הדיבידנד, יש להמשיך לחייבו גם בדמי שימוש מידי שנה בגין הדירה. יתרה מכך, על אף שהשיב הדירה לחברה, אין לזקוף לזכותו יתרת זכות בחברה.  </a:t>
            </a:r>
          </a:p>
          <a:p>
            <a:pPr algn="just"/>
            <a:endParaRPr lang="he-IL" sz="1200" dirty="0"/>
          </a:p>
          <a:p>
            <a:pPr marL="457200" indent="-457200" algn="just">
              <a:buFont typeface="Arial" panose="020B0604020202020204" pitchFamily="34" charset="0"/>
              <a:buChar char="•"/>
            </a:pPr>
            <a:r>
              <a:rPr lang="he-IL" sz="2800" dirty="0"/>
              <a:t>למעשה, רשויות המס משתמשות בסעיף 3(ט1) לפקודה, </a:t>
            </a:r>
            <a:r>
              <a:rPr lang="he-IL" sz="2800" u="sng" dirty="0"/>
              <a:t>כסנקציה</a:t>
            </a:r>
            <a:r>
              <a:rPr lang="he-IL" sz="2800" dirty="0"/>
              <a:t> בלתי מידתית, עבור כל אותם בעלי מניות שלא קיימו את אחת מחלופות הוראת המעבר (ייתכן ואף שלא ידעו כלל על הוראת השעה וההטבה שניתנה מכוחה). </a:t>
            </a:r>
          </a:p>
          <a:p>
            <a:pPr algn="just"/>
            <a:endParaRPr lang="he-IL" sz="1200" dirty="0"/>
          </a:p>
          <a:p>
            <a:pPr marL="457200" indent="-457200" algn="just">
              <a:buFont typeface="Arial" panose="020B0604020202020204" pitchFamily="34" charset="0"/>
              <a:buChar char="•"/>
            </a:pPr>
            <a:r>
              <a:rPr lang="he-IL" sz="2800" dirty="0"/>
              <a:t>נדמה לרגע, שנשכח עקרון הבסיס לפיו יש לגבות 'מס אמת'. למעשה, נוצר מצב לפיו שולם מס דיבידנד עבור אוויר. מי אמר שבגין האוויר אין מס בישראל?</a:t>
            </a:r>
          </a:p>
          <a:p>
            <a:pPr algn="just"/>
            <a:endParaRPr lang="he-IL" sz="1200" dirty="0"/>
          </a:p>
          <a:p>
            <a:pPr marL="457200" indent="-457200" algn="just">
              <a:buFont typeface="Arial" panose="020B0604020202020204" pitchFamily="34" charset="0"/>
              <a:buChar char="•"/>
            </a:pPr>
            <a:r>
              <a:rPr lang="he-IL" sz="2800" dirty="0"/>
              <a:t>כל זאת בנוסף לסנקציה של דמי שימוש וסייג לפטור בפירוק.      </a:t>
            </a:r>
          </a:p>
          <a:p>
            <a:pPr algn="just"/>
            <a:endParaRPr lang="he-IL" sz="3200" dirty="0"/>
          </a:p>
          <a:p>
            <a:pPr marL="457200" indent="-457200" algn="just">
              <a:buFont typeface="Arial" panose="020B0604020202020204" pitchFamily="34" charset="0"/>
              <a:buChar char="•"/>
            </a:pPr>
            <a:endParaRPr lang="he-IL" sz="3200" dirty="0"/>
          </a:p>
          <a:p>
            <a:pPr marL="457200" indent="-457200" algn="just">
              <a:buFont typeface="Arial" panose="020B0604020202020204" pitchFamily="34" charset="0"/>
              <a:buChar char="•"/>
            </a:pPr>
            <a:endParaRPr lang="he-IL" sz="3200" dirty="0"/>
          </a:p>
          <a:p>
            <a:pPr marL="457200" indent="-457200" algn="just">
              <a:buFont typeface="Arial" panose="020B0604020202020204" pitchFamily="34" charset="0"/>
              <a:buChar char="•"/>
            </a:pPr>
            <a:endParaRPr lang="he-IL" sz="3200" dirty="0"/>
          </a:p>
          <a:p>
            <a:pPr marL="457200" lvl="0" indent="-457200">
              <a:buFont typeface="Arial" panose="020B0604020202020204" pitchFamily="34" charset="0"/>
              <a:buChar char="•"/>
            </a:pPr>
            <a:endParaRPr lang="he-IL" sz="3200" dirty="0"/>
          </a:p>
          <a:p>
            <a:pPr lvl="0"/>
            <a:endParaRPr lang="en-US" sz="3200" dirty="0"/>
          </a:p>
          <a:p>
            <a:pPr marL="457200" lvl="0" indent="-457200" algn="just">
              <a:buFont typeface="Arial" panose="020B0604020202020204" pitchFamily="34" charset="0"/>
              <a:buChar char="•"/>
            </a:pPr>
            <a:endParaRPr lang="he-IL" sz="3200" dirty="0"/>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754030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83065" y="0"/>
            <a:ext cx="2908935" cy="612775"/>
          </a:xfrm>
          <a:prstGeom prst="rect">
            <a:avLst/>
          </a:prstGeom>
          <a:noFill/>
          <a:ln>
            <a:noFill/>
          </a:ln>
        </p:spPr>
      </p:pic>
      <p:sp>
        <p:nvSpPr>
          <p:cNvPr id="8" name="מלבן 7">
            <a:extLst>
              <a:ext uri="{FF2B5EF4-FFF2-40B4-BE49-F238E27FC236}">
                <a16:creationId xmlns:a16="http://schemas.microsoft.com/office/drawing/2014/main" id="{39265843-A0C9-49EB-B742-71D2BCDD2853}"/>
              </a:ext>
            </a:extLst>
          </p:cNvPr>
          <p:cNvSpPr/>
          <p:nvPr/>
        </p:nvSpPr>
        <p:spPr>
          <a:xfrm>
            <a:off x="1535077" y="2535494"/>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sz="4800" b="1" dirty="0">
              <a:solidFill>
                <a:srgbClr val="00599D"/>
              </a:solidFill>
              <a:latin typeface="Calibri" panose="020F0502020204030204" pitchFamily="34" charset="0"/>
              <a:cs typeface="Calibri" panose="020F0502020204030204" pitchFamily="34" charset="0"/>
            </a:endParaRPr>
          </a:p>
          <a:p>
            <a:pPr algn="ctr"/>
            <a:r>
              <a:rPr lang="he-IL" sz="4800" b="1" dirty="0">
                <a:solidFill>
                  <a:srgbClr val="00599D"/>
                </a:solidFill>
                <a:latin typeface="Calibri" panose="020F0502020204030204" pitchFamily="34" charset="0"/>
                <a:cs typeface="Calibri" panose="020F0502020204030204" pitchFamily="34" charset="0"/>
              </a:rPr>
              <a:t>הקשחת עמדות רשות המיסים לעניין בסיס הדיווח לצרכי מס -</a:t>
            </a:r>
          </a:p>
          <a:p>
            <a:pPr algn="ctr"/>
            <a:r>
              <a:rPr lang="he-IL" sz="4800" b="1" dirty="0">
                <a:solidFill>
                  <a:srgbClr val="00599D"/>
                </a:solidFill>
                <a:latin typeface="Calibri" panose="020F0502020204030204" pitchFamily="34" charset="0"/>
                <a:cs typeface="Calibri" panose="020F0502020204030204" pitchFamily="34" charset="0"/>
              </a:rPr>
              <a:t>פסק הדין בעניין מיקוד ישראל אבטחה שירותים </a:t>
            </a:r>
            <a:r>
              <a:rPr lang="he-IL" sz="4800" b="1" dirty="0" err="1">
                <a:solidFill>
                  <a:srgbClr val="00599D"/>
                </a:solidFill>
                <a:latin typeface="Calibri" panose="020F0502020204030204" pitchFamily="34" charset="0"/>
                <a:cs typeface="Calibri" panose="020F0502020204030204" pitchFamily="34" charset="0"/>
              </a:rPr>
              <a:t>וכח</a:t>
            </a:r>
            <a:r>
              <a:rPr lang="he-IL" sz="4800" b="1" dirty="0">
                <a:solidFill>
                  <a:srgbClr val="00599D"/>
                </a:solidFill>
                <a:latin typeface="Calibri" panose="020F0502020204030204" pitchFamily="34" charset="0"/>
                <a:cs typeface="Calibri" panose="020F0502020204030204" pitchFamily="34" charset="0"/>
              </a:rPr>
              <a:t> אדם בע"מ </a:t>
            </a:r>
            <a:endParaRPr lang="aa-ET" sz="4800" b="1" dirty="0">
              <a:solidFill>
                <a:srgbClr val="00599D"/>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44082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14</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234830"/>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4000" b="1" u="sng" dirty="0">
                <a:solidFill>
                  <a:srgbClr val="00599D"/>
                </a:solidFill>
                <a:latin typeface="Calibri" panose="020F0502020204030204" pitchFamily="34" charset="0"/>
                <a:cs typeface="Calibri" panose="020F0502020204030204" pitchFamily="34" charset="0"/>
              </a:rPr>
              <a:t>הנחיות סותרות במהלך השנים</a:t>
            </a:r>
            <a:endParaRPr lang="aa-ET" sz="40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911021" y="611271"/>
            <a:ext cx="11192694" cy="6709529"/>
          </a:xfrm>
          <a:prstGeom prst="rect">
            <a:avLst/>
          </a:prstGeom>
        </p:spPr>
        <p:txBody>
          <a:bodyPr wrap="square">
            <a:spAutoFit/>
          </a:bodyPr>
          <a:lstStyle/>
          <a:p>
            <a:pPr lvl="0" algn="just"/>
            <a:r>
              <a:rPr lang="he-IL" sz="2800" u="sng" dirty="0"/>
              <a:t>גילוי נאות</a:t>
            </a:r>
            <a:r>
              <a:rPr lang="he-IL" sz="2800" dirty="0"/>
              <a:t> – משרדנו מייצג את חברת מיקוד ישראל אבטחה שירותים </a:t>
            </a:r>
            <a:r>
              <a:rPr lang="he-IL" sz="2800" dirty="0" err="1"/>
              <a:t>וכח</a:t>
            </a:r>
            <a:r>
              <a:rPr lang="he-IL" sz="2800" dirty="0"/>
              <a:t> אדם בע"מ. ביום 5.2.2023 ניתן פסק הדין של בימ"ש מחוזי ת"א, כב' השופטת ירדנה סרוסי בעניין בסיס הדיווח של חברת השירותים (ע"מ 63590-02-20). ערעור החברה נדחה, ללא צו להוצאות והחברה הגישה ערעור לבית המשפט העליון.</a:t>
            </a:r>
          </a:p>
          <a:p>
            <a:pPr lvl="0" algn="just"/>
            <a:r>
              <a:rPr lang="he-IL" sz="2800" u="sng" dirty="0"/>
              <a:t>תזכורת קצרה לעניין בסיס הדיווח</a:t>
            </a:r>
            <a:r>
              <a:rPr lang="he-IL" sz="2800" dirty="0"/>
              <a:t>:   </a:t>
            </a:r>
          </a:p>
          <a:p>
            <a:pPr lvl="0" algn="just"/>
            <a:endParaRPr lang="he-IL" sz="1000" dirty="0"/>
          </a:p>
          <a:p>
            <a:pPr marL="457200" lvl="0" indent="-457200" algn="just">
              <a:buFont typeface="Arial" panose="020B0604020202020204" pitchFamily="34" charset="0"/>
              <a:buChar char="•"/>
            </a:pPr>
            <a:r>
              <a:rPr lang="he-IL" sz="2800" u="sng" dirty="0"/>
              <a:t>פס"ד קבוצת השומרים</a:t>
            </a:r>
            <a:r>
              <a:rPr lang="he-IL" sz="2800" dirty="0"/>
              <a:t> – פסק דינו של בית המשפט העליון, לפיו חברה למתן שירותים, שאין לה מלאי עסקי, רשאית לדווח לצרכי מס, על בסיס מזומן.</a:t>
            </a:r>
          </a:p>
          <a:p>
            <a:pPr marL="457200" lvl="0" indent="-457200" algn="just">
              <a:buFont typeface="Arial" panose="020B0604020202020204" pitchFamily="34" charset="0"/>
              <a:buChar char="•"/>
            </a:pPr>
            <a:r>
              <a:rPr lang="he-IL" sz="2800" u="sng" dirty="0"/>
              <a:t>חוזר מס הכנסה 39/93</a:t>
            </a:r>
            <a:r>
              <a:rPr lang="he-IL" sz="2800" dirty="0"/>
              <a:t> – חוזר שבה בעקבות קבוצת השומרים, לפיו יש לאפשר לעסק שאין לו מלאי עסקי, לדווח לפי בסיס מזומנים, גם כאשר מדובר בדחיית הכנסות לפרק זמן של כחודשיים-שלושה. </a:t>
            </a:r>
          </a:p>
          <a:p>
            <a:pPr marL="457200" lvl="0" indent="-457200" algn="just">
              <a:buFont typeface="Arial" panose="020B0604020202020204" pitchFamily="34" charset="0"/>
              <a:buChar char="•"/>
            </a:pPr>
            <a:r>
              <a:rPr lang="he-IL" sz="2800" u="sng" dirty="0"/>
              <a:t>חוזר מס הכנסה 12/2003</a:t>
            </a:r>
            <a:r>
              <a:rPr lang="he-IL" sz="2800" dirty="0"/>
              <a:t> – חוזר שבה בעקבות דוחות ההתאמה שהגישו חברות רבות. בהתאם לעמדת רשות המסים, אם על פי כללי חשבונאות מקובלים יש לערוך דו"ח כספי חשבונאי על בסיס מצטבר, </a:t>
            </a:r>
            <a:r>
              <a:rPr lang="he-IL" sz="2800" u="sng" dirty="0"/>
              <a:t>לא ניתן לשנות את בסיס הדיווח בדו"ח ההתאמה לצרכי מס</a:t>
            </a:r>
            <a:r>
              <a:rPr lang="he-IL" sz="2800" dirty="0"/>
              <a:t>. </a:t>
            </a:r>
          </a:p>
          <a:p>
            <a:pPr marL="457200" lvl="0" indent="-457200" algn="just">
              <a:buFont typeface="Arial" panose="020B0604020202020204" pitchFamily="34" charset="0"/>
              <a:buChar char="•"/>
            </a:pPr>
            <a:endParaRPr lang="he-IL" sz="2800" dirty="0"/>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2063085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15</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75130"/>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4000" b="1" u="sng" dirty="0">
                <a:solidFill>
                  <a:srgbClr val="00599D"/>
                </a:solidFill>
                <a:latin typeface="Calibri" panose="020F0502020204030204" pitchFamily="34" charset="0"/>
                <a:cs typeface="Calibri" panose="020F0502020204030204" pitchFamily="34" charset="0"/>
              </a:rPr>
              <a:t>בסיס דיווח – הקשחת עמדות</a:t>
            </a:r>
            <a:endParaRPr lang="aa-ET" sz="40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911021" y="986934"/>
            <a:ext cx="11192694" cy="5309146"/>
          </a:xfrm>
          <a:prstGeom prst="rect">
            <a:avLst/>
          </a:prstGeom>
        </p:spPr>
        <p:txBody>
          <a:bodyPr wrap="square">
            <a:spAutoFit/>
          </a:bodyPr>
          <a:lstStyle/>
          <a:p>
            <a:pPr marL="457200" lvl="0" indent="-457200" algn="just">
              <a:buFont typeface="Arial" panose="020B0604020202020204" pitchFamily="34" charset="0"/>
              <a:buChar char="•"/>
            </a:pPr>
            <a:endParaRPr lang="he-IL" sz="1100" dirty="0"/>
          </a:p>
          <a:p>
            <a:pPr marL="457200" lvl="0" indent="-457200" algn="just">
              <a:buFont typeface="Arial" panose="020B0604020202020204" pitchFamily="34" charset="0"/>
              <a:buChar char="•"/>
            </a:pPr>
            <a:r>
              <a:rPr lang="he-IL" sz="2800" u="sng" dirty="0"/>
              <a:t>הודעה לעיתונות</a:t>
            </a:r>
            <a:r>
              <a:rPr lang="he-IL" sz="2800" dirty="0"/>
              <a:t> – פרסום מנהל רשות (מר איתן רוב), מיום 9.3.2005 (החלטה שבאה בעקבות פניית לשכת רואי החשבון): </a:t>
            </a:r>
          </a:p>
          <a:p>
            <a:pPr lvl="0" algn="just"/>
            <a:endParaRPr lang="he-IL" sz="2400" dirty="0"/>
          </a:p>
          <a:p>
            <a:pPr lvl="1" algn="just"/>
            <a:r>
              <a:rPr lang="he-IL" sz="2400" b="1" dirty="0"/>
              <a:t>"חברות שירותים תוכלנה להמשיך לדווח למס הכנסה לפי בסיס מזומן, כך החליטה היום ועדת הפסיקה של רשות המיסים, שבראשה עומד מנהל הרשות איתן רוב.</a:t>
            </a:r>
            <a:endParaRPr lang="en-US" sz="2400" dirty="0"/>
          </a:p>
          <a:p>
            <a:pPr lvl="1" algn="just"/>
            <a:r>
              <a:rPr lang="he-IL" sz="2400" b="1" u="sng" dirty="0"/>
              <a:t>בהתאם להחלטה, חברות במשק העוסקות במתן שירותים ואין להן מלאי עסקי, תוכלנה להמשיך לדווח לצורכי מס הכנסה לפי בסיס מזומן גם אם הדוחות הכספיים שלהן ערוכים לפי בסיס מצטבר</a:t>
            </a:r>
            <a:r>
              <a:rPr lang="he-IL" sz="2400" b="1" dirty="0"/>
              <a:t>.</a:t>
            </a:r>
            <a:endParaRPr lang="en-US" sz="2400" dirty="0"/>
          </a:p>
          <a:p>
            <a:pPr lvl="1" algn="just"/>
            <a:r>
              <a:rPr lang="he-IL" sz="2400" b="1" dirty="0"/>
              <a:t>לדברי איתן רוב, </a:t>
            </a:r>
            <a:r>
              <a:rPr lang="he-IL" sz="2400" b="1" u="sng" dirty="0"/>
              <a:t>יש בהחלטה זו משום התחשבות בחברות השירותים ומניעת הכבדה על תזרים המזומנים </a:t>
            </a:r>
            <a:r>
              <a:rPr lang="he-IL" sz="2400" b="1" u="sng" dirty="0" err="1"/>
              <a:t>שהיתה</a:t>
            </a:r>
            <a:r>
              <a:rPr lang="he-IL" sz="2400" b="1" u="sng" dirty="0"/>
              <a:t> עלולה להיגרם לאותן חברות</a:t>
            </a:r>
            <a:r>
              <a:rPr lang="he-IL" sz="2400" b="1" dirty="0"/>
              <a:t>..."</a:t>
            </a:r>
            <a:endParaRPr lang="en-US" sz="2400" dirty="0"/>
          </a:p>
          <a:p>
            <a:pPr algn="just"/>
            <a:r>
              <a:rPr lang="he-IL" sz="2800" dirty="0"/>
              <a:t>								      </a:t>
            </a:r>
            <a:r>
              <a:rPr lang="he-IL" sz="2400" b="1" dirty="0"/>
              <a:t>(ההדגשות אינן במקור)</a:t>
            </a:r>
            <a:endParaRPr lang="en-US" sz="2400" dirty="0"/>
          </a:p>
          <a:p>
            <a:pPr marL="457200" lvl="0" indent="-457200" algn="just">
              <a:buFont typeface="Arial" panose="020B0604020202020204" pitchFamily="34" charset="0"/>
              <a:buChar char="•"/>
            </a:pPr>
            <a:endParaRPr lang="he-IL" sz="2800" dirty="0"/>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2939268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16</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75130"/>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4000" b="1" u="sng" dirty="0">
                <a:solidFill>
                  <a:srgbClr val="00599D"/>
                </a:solidFill>
                <a:latin typeface="Calibri" panose="020F0502020204030204" pitchFamily="34" charset="0"/>
                <a:cs typeface="Calibri" panose="020F0502020204030204" pitchFamily="34" charset="0"/>
              </a:rPr>
              <a:t>בסיס דיווח – הקשחת עמדות</a:t>
            </a:r>
            <a:endParaRPr lang="aa-ET" sz="40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764282" y="1049174"/>
            <a:ext cx="11192694" cy="5555367"/>
          </a:xfrm>
          <a:prstGeom prst="rect">
            <a:avLst/>
          </a:prstGeom>
        </p:spPr>
        <p:txBody>
          <a:bodyPr wrap="square">
            <a:spAutoFit/>
          </a:bodyPr>
          <a:lstStyle/>
          <a:p>
            <a:pPr marL="457200" lvl="0" indent="-457200" algn="just">
              <a:buFont typeface="Arial" panose="020B0604020202020204" pitchFamily="34" charset="0"/>
              <a:buChar char="•"/>
            </a:pPr>
            <a:endParaRPr lang="he-IL" sz="1100" dirty="0"/>
          </a:p>
          <a:p>
            <a:pPr marL="457200" lvl="0" indent="-457200" algn="just">
              <a:buFont typeface="Arial" panose="020B0604020202020204" pitchFamily="34" charset="0"/>
              <a:buChar char="•"/>
            </a:pPr>
            <a:r>
              <a:rPr lang="he-IL" sz="2800" u="sng" dirty="0"/>
              <a:t>הוראת ביצוע 8/2012</a:t>
            </a:r>
            <a:r>
              <a:rPr lang="he-IL" sz="2800" dirty="0"/>
              <a:t> – כאשר על פי כללי החשבונאות מקובלים ערכה החברה דוח כספי חשבונאי על בסיס מצטבר, לא ניתן לשנות את בסיס הדיווח בדוח התאמה לצרכי מס לבסיס מזומן, אלא, ככל שקיימת הוראה מפורשת לעניין הכנסה מסוימת בדיני המס.</a:t>
            </a:r>
          </a:p>
          <a:p>
            <a:pPr marL="457200" lvl="0" indent="-457200" algn="just">
              <a:buFont typeface="Arial" panose="020B0604020202020204" pitchFamily="34" charset="0"/>
              <a:buChar char="•"/>
            </a:pPr>
            <a:endParaRPr lang="he-IL" sz="1200" dirty="0"/>
          </a:p>
          <a:p>
            <a:pPr marL="457200" lvl="0" indent="-457200" algn="just">
              <a:buFont typeface="Arial" panose="020B0604020202020204" pitchFamily="34" charset="0"/>
              <a:buChar char="•"/>
            </a:pPr>
            <a:r>
              <a:rPr lang="he-IL" sz="2800" dirty="0"/>
              <a:t>יחד עם זאת צוין, כי באשר לדוחות על ההכנסות המוגשים לגבי השנים שעד וכולל שנת המס 2011, תחול אותה מדיניות כפי שנקבעה בהודעה לעיתונות שפורסמה ביום 9.3.2005. </a:t>
            </a:r>
          </a:p>
          <a:p>
            <a:pPr marL="457200" lvl="0" indent="-457200" algn="just">
              <a:buFont typeface="Arial" panose="020B0604020202020204" pitchFamily="34" charset="0"/>
              <a:buChar char="•"/>
            </a:pPr>
            <a:endParaRPr lang="en-US" sz="2800" dirty="0"/>
          </a:p>
          <a:p>
            <a:pPr marL="457200" lvl="0" indent="-457200" algn="just">
              <a:buFont typeface="Arial" panose="020B0604020202020204" pitchFamily="34" charset="0"/>
              <a:buChar char="•"/>
            </a:pPr>
            <a:r>
              <a:rPr lang="he-IL" sz="2800" dirty="0"/>
              <a:t>הוראת הביצוע מפנה באורח מגמתי ל-"מסגרת המושגית" שפרסם המוסד הישראלי לתקינה ישראלית, בשנת 2005. </a:t>
            </a:r>
          </a:p>
          <a:p>
            <a:pPr lvl="0" algn="just"/>
            <a:endParaRPr lang="he-IL" sz="2400" dirty="0"/>
          </a:p>
          <a:p>
            <a:pPr marL="457200" lvl="0" indent="-457200" algn="just">
              <a:buFont typeface="Arial" panose="020B0604020202020204" pitchFamily="34" charset="0"/>
              <a:buChar char="•"/>
            </a:pPr>
            <a:endParaRPr lang="he-IL" sz="2800" dirty="0"/>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2146035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17</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75130"/>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4000" b="1" u="sng" dirty="0">
                <a:solidFill>
                  <a:srgbClr val="00599D"/>
                </a:solidFill>
                <a:latin typeface="Calibri" panose="020F0502020204030204" pitchFamily="34" charset="0"/>
                <a:cs typeface="Calibri" panose="020F0502020204030204" pitchFamily="34" charset="0"/>
              </a:rPr>
              <a:t>מתוך הוראת ביצוע 8/2012</a:t>
            </a:r>
            <a:endParaRPr lang="aa-ET" sz="40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531812" y="1049174"/>
            <a:ext cx="11192694" cy="1061829"/>
          </a:xfrm>
          <a:prstGeom prst="rect">
            <a:avLst/>
          </a:prstGeom>
        </p:spPr>
        <p:txBody>
          <a:bodyPr wrap="square">
            <a:spAutoFit/>
          </a:bodyPr>
          <a:lstStyle/>
          <a:p>
            <a:pPr marL="457200" lvl="0" indent="-457200" algn="just">
              <a:buFont typeface="Arial" panose="020B0604020202020204" pitchFamily="34" charset="0"/>
              <a:buChar char="•"/>
            </a:pPr>
            <a:endParaRPr lang="he-IL" sz="1100" dirty="0"/>
          </a:p>
          <a:p>
            <a:pPr lvl="0" algn="just"/>
            <a:endParaRPr lang="he-IL" sz="2400" dirty="0"/>
          </a:p>
          <a:p>
            <a:pPr marL="457200" lvl="0" indent="-457200" algn="just">
              <a:buFont typeface="Arial" panose="020B0604020202020204" pitchFamily="34" charset="0"/>
              <a:buChar char="•"/>
            </a:pPr>
            <a:endParaRPr lang="he-IL" sz="2800" dirty="0"/>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pic>
        <p:nvPicPr>
          <p:cNvPr id="10" name="תמונה 9"/>
          <p:cNvPicPr>
            <a:picLocks noChangeAspect="1"/>
          </p:cNvPicPr>
          <p:nvPr/>
        </p:nvPicPr>
        <p:blipFill>
          <a:blip r:embed="rId5"/>
          <a:stretch>
            <a:fillRect/>
          </a:stretch>
        </p:blipFill>
        <p:spPr>
          <a:xfrm>
            <a:off x="3000585" y="859982"/>
            <a:ext cx="6772244" cy="2556250"/>
          </a:xfrm>
          <a:prstGeom prst="rect">
            <a:avLst/>
          </a:prstGeom>
        </p:spPr>
      </p:pic>
      <p:pic>
        <p:nvPicPr>
          <p:cNvPr id="12" name="תמונה 11"/>
          <p:cNvPicPr>
            <a:picLocks noChangeAspect="1"/>
          </p:cNvPicPr>
          <p:nvPr/>
        </p:nvPicPr>
        <p:blipFill rotWithShape="1">
          <a:blip r:embed="rId6"/>
          <a:srcRect t="12371" r="-76" b="8330"/>
          <a:stretch/>
        </p:blipFill>
        <p:spPr>
          <a:xfrm>
            <a:off x="2204051" y="4020207"/>
            <a:ext cx="8642625" cy="2490952"/>
          </a:xfrm>
          <a:prstGeom prst="rect">
            <a:avLst/>
          </a:prstGeom>
        </p:spPr>
      </p:pic>
      <p:sp>
        <p:nvSpPr>
          <p:cNvPr id="9" name="אליפסה 8"/>
          <p:cNvSpPr/>
          <p:nvPr/>
        </p:nvSpPr>
        <p:spPr>
          <a:xfrm>
            <a:off x="7629525" y="2686050"/>
            <a:ext cx="123825" cy="1333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אליפסה 12"/>
          <p:cNvSpPr/>
          <p:nvPr/>
        </p:nvSpPr>
        <p:spPr>
          <a:xfrm>
            <a:off x="10239375" y="4752975"/>
            <a:ext cx="123825" cy="1333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9906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18</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264320"/>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4000" b="1" u="sng" dirty="0">
                <a:solidFill>
                  <a:srgbClr val="00599D"/>
                </a:solidFill>
                <a:latin typeface="Calibri" panose="020F0502020204030204" pitchFamily="34" charset="0"/>
                <a:cs typeface="Calibri" panose="020F0502020204030204" pitchFamily="34" charset="0"/>
              </a:rPr>
              <a:t>תקן חשבונאי 34 (לאחר התוספת של לשכת רו"ח)</a:t>
            </a:r>
            <a:endParaRPr lang="aa-ET" sz="40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911021" y="1223423"/>
            <a:ext cx="11192694" cy="4139595"/>
          </a:xfrm>
          <a:prstGeom prst="rect">
            <a:avLst/>
          </a:prstGeom>
        </p:spPr>
        <p:txBody>
          <a:bodyPr wrap="square">
            <a:spAutoFit/>
          </a:bodyPr>
          <a:lstStyle/>
          <a:p>
            <a:pPr marL="457200" lvl="0" indent="-457200" algn="just">
              <a:buFont typeface="Arial" panose="020B0604020202020204" pitchFamily="34" charset="0"/>
              <a:buChar char="•"/>
            </a:pPr>
            <a:endParaRPr lang="he-IL" sz="1100" dirty="0"/>
          </a:p>
          <a:p>
            <a:pPr marL="457200" lvl="0" indent="-457200" algn="just">
              <a:buFont typeface="Arial" panose="020B0604020202020204" pitchFamily="34" charset="0"/>
              <a:buChar char="•"/>
            </a:pPr>
            <a:r>
              <a:rPr lang="he-IL" sz="2800" u="sng" dirty="0"/>
              <a:t>מתוך תקן חשבונאי 34</a:t>
            </a:r>
            <a:r>
              <a:rPr lang="he-IL" sz="2800" dirty="0"/>
              <a:t> (פורסם בחודש ינואר 2014):</a:t>
            </a:r>
          </a:p>
          <a:p>
            <a:pPr marL="457200" lvl="0" indent="-457200" algn="just">
              <a:buFont typeface="Arial" panose="020B0604020202020204" pitchFamily="34" charset="0"/>
              <a:buChar char="•"/>
            </a:pPr>
            <a:endParaRPr lang="he-IL" sz="2800" u="sng" dirty="0"/>
          </a:p>
          <a:p>
            <a:pPr lvl="1" algn="just"/>
            <a:r>
              <a:rPr lang="he-IL" sz="2800" b="1" u="sng" dirty="0"/>
              <a:t>חשבונאות לפי בסיס צבירה</a:t>
            </a:r>
          </a:p>
          <a:p>
            <a:pPr lvl="1" algn="just"/>
            <a:r>
              <a:rPr lang="he-IL" sz="2800" b="1" dirty="0"/>
              <a:t>16. ישות תכין את דוחותיה הכספיים, למעט מידע על תזרים מזומנים, תוך שימוש בחשבונאות לפי בסיס צבירה. </a:t>
            </a:r>
            <a:r>
              <a:rPr lang="he-IL" sz="2800" b="1" u="sng" dirty="0"/>
              <a:t>על אף האמור לעיל, ישות הפועלת בתחום שבו הפרקטיקה המקובלת מאפשרת דיווח על בסיס מזומן או מזומן מעורב, רשאית לערוך את דוחותיה הכספיים לפי בסיס כזה, ובלבד שבדוחות הכספיים </a:t>
            </a:r>
            <a:r>
              <a:rPr lang="he-IL" sz="2800" b="1" u="sng" dirty="0" err="1"/>
              <a:t>ינתן</a:t>
            </a:r>
            <a:r>
              <a:rPr lang="he-IL" sz="2800" b="1" u="sng" dirty="0"/>
              <a:t> גילוי לגבי בסיס הדיווח שיושם</a:t>
            </a:r>
            <a:r>
              <a:rPr lang="he-IL" sz="2800" b="1" dirty="0"/>
              <a:t>. </a:t>
            </a:r>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3967645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19</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47347"/>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3200" b="1" u="sng" dirty="0">
                <a:solidFill>
                  <a:srgbClr val="00599D"/>
                </a:solidFill>
                <a:latin typeface="Calibri" panose="020F0502020204030204" pitchFamily="34" charset="0"/>
                <a:cs typeface="Calibri" panose="020F0502020204030204" pitchFamily="34" charset="0"/>
              </a:rPr>
              <a:t>פסק הדין של בימ"ש מחוזי </a:t>
            </a:r>
          </a:p>
          <a:p>
            <a:pPr algn="ctr"/>
            <a:r>
              <a:rPr lang="he-IL" sz="3200" b="1" u="sng" dirty="0">
                <a:solidFill>
                  <a:srgbClr val="00599D"/>
                </a:solidFill>
                <a:latin typeface="Calibri" panose="020F0502020204030204" pitchFamily="34" charset="0"/>
                <a:cs typeface="Calibri" panose="020F0502020204030204" pitchFamily="34" charset="0"/>
              </a:rPr>
              <a:t>בעניין חברת מיקוד ישראל אבטחה שירותים </a:t>
            </a:r>
            <a:r>
              <a:rPr lang="he-IL" sz="3200" b="1" u="sng" dirty="0" err="1">
                <a:solidFill>
                  <a:srgbClr val="00599D"/>
                </a:solidFill>
                <a:latin typeface="Calibri" panose="020F0502020204030204" pitchFamily="34" charset="0"/>
                <a:cs typeface="Calibri" panose="020F0502020204030204" pitchFamily="34" charset="0"/>
              </a:rPr>
              <a:t>וכח</a:t>
            </a:r>
            <a:r>
              <a:rPr lang="he-IL" sz="3200" b="1" u="sng" dirty="0">
                <a:solidFill>
                  <a:srgbClr val="00599D"/>
                </a:solidFill>
                <a:latin typeface="Calibri" panose="020F0502020204030204" pitchFamily="34" charset="0"/>
                <a:cs typeface="Calibri" panose="020F0502020204030204" pitchFamily="34" charset="0"/>
              </a:rPr>
              <a:t> אדם</a:t>
            </a:r>
            <a:endParaRPr lang="aa-ET" sz="32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947123" y="1176928"/>
            <a:ext cx="11559540" cy="5232202"/>
          </a:xfrm>
          <a:prstGeom prst="rect">
            <a:avLst/>
          </a:prstGeom>
        </p:spPr>
        <p:txBody>
          <a:bodyPr wrap="square">
            <a:spAutoFit/>
          </a:bodyPr>
          <a:lstStyle/>
          <a:p>
            <a:pPr marL="457200" lvl="0" indent="-457200" algn="just">
              <a:buFont typeface="Arial" panose="020B0604020202020204" pitchFamily="34" charset="0"/>
              <a:buChar char="•"/>
            </a:pPr>
            <a:endParaRPr lang="he-IL" sz="1100" dirty="0"/>
          </a:p>
          <a:p>
            <a:pPr marL="800100" marR="0" lvl="1" indent="-342900" algn="just" rtl="1">
              <a:spcBef>
                <a:spcPts val="0"/>
              </a:spcBef>
              <a:spcAft>
                <a:spcPts val="600"/>
              </a:spcAft>
              <a:buFont typeface="Arial" panose="020B0604020202020204" pitchFamily="34" charset="0"/>
              <a:buChar char="•"/>
            </a:pPr>
            <a:r>
              <a:rPr lang="he-IL" sz="2800" dirty="0">
                <a:effectLst/>
                <a:latin typeface="Times New Roman" panose="02020603050405020304" pitchFamily="18" charset="0"/>
                <a:ea typeface="Times New Roman" panose="02020603050405020304" pitchFamily="18" charset="0"/>
              </a:rPr>
              <a:t>מדובר בחברת שמירה, ללא מלאי, שהכנסותיה מתקבלות בין חודשיים לשלושה חודשים. </a:t>
            </a:r>
          </a:p>
          <a:p>
            <a:pPr marL="800100" marR="0" lvl="1" indent="-342900" algn="just" rtl="1">
              <a:spcBef>
                <a:spcPts val="0"/>
              </a:spcBef>
              <a:spcAft>
                <a:spcPts val="600"/>
              </a:spcAft>
              <a:buFont typeface="Arial" panose="020B0604020202020204" pitchFamily="34" charset="0"/>
              <a:buChar char="•"/>
            </a:pPr>
            <a:r>
              <a:rPr lang="he-IL" sz="2800" dirty="0">
                <a:effectLst/>
                <a:latin typeface="Times New Roman" panose="02020603050405020304" pitchFamily="18" charset="0"/>
                <a:ea typeface="Times New Roman" panose="02020603050405020304" pitchFamily="18" charset="0"/>
              </a:rPr>
              <a:t>עד לשנת 2012, בהתאם להנחיות הרשות, הגישה החברה דוחות כספיים על בסיס מצטבר, עם דו"ח התאמה לצרכי מס על בסיס מזומן. </a:t>
            </a:r>
          </a:p>
          <a:p>
            <a:pPr marL="800100" marR="0" lvl="1" indent="-342900" algn="just" rtl="1">
              <a:spcBef>
                <a:spcPts val="0"/>
              </a:spcBef>
              <a:spcAft>
                <a:spcPts val="600"/>
              </a:spcAft>
              <a:buFont typeface="Arial" panose="020B0604020202020204" pitchFamily="34" charset="0"/>
              <a:buChar char="•"/>
            </a:pPr>
            <a:r>
              <a:rPr lang="he-IL" sz="2800" dirty="0">
                <a:effectLst/>
                <a:latin typeface="Times New Roman" panose="02020603050405020304" pitchFamily="18" charset="0"/>
                <a:ea typeface="Times New Roman" panose="02020603050405020304" pitchFamily="18" charset="0"/>
              </a:rPr>
              <a:t>לאור עמדת רשות המיסים בהוראת ביצוע 08/2012, בין השנים 2013-2017 (שנות המס שבערעור), ערכה החברה שני סטים של דוחות כספיים, כדלקמן: האחד – דו"ח על בסיס מזומן, שהוגש למס הכנסה. השני – דו"ח על בסיס מצטבר, שהוגש לבנקים, לצורך קבלת אשראי.  </a:t>
            </a:r>
          </a:p>
          <a:p>
            <a:pPr marL="800100" marR="0" lvl="1" indent="-342900" algn="just" rtl="1">
              <a:spcBef>
                <a:spcPts val="0"/>
              </a:spcBef>
              <a:spcAft>
                <a:spcPts val="600"/>
              </a:spcAft>
              <a:buFont typeface="Arial" panose="020B0604020202020204" pitchFamily="34" charset="0"/>
              <a:buChar char="•"/>
            </a:pPr>
            <a:r>
              <a:rPr lang="he-IL" sz="2800" dirty="0">
                <a:effectLst/>
                <a:latin typeface="Times New Roman" panose="02020603050405020304" pitchFamily="18" charset="0"/>
                <a:ea typeface="Times New Roman" panose="02020603050405020304" pitchFamily="18" charset="0"/>
              </a:rPr>
              <a:t>יובהר, כי בשום שלב, רשות המיסים לא אמרה שלא ניתן לערוך שני סטים של דוחות כספיים, אלא, עמדת רשות המיסים הייתה, לחדול עם הגשת דו"ח התאמה לצרכי מס על בסיס מזומן.  </a:t>
            </a:r>
            <a:endParaRPr lang="en-US" sz="2800" dirty="0">
              <a:effectLst/>
              <a:latin typeface="Times New Roman" panose="02020603050405020304" pitchFamily="18" charset="0"/>
              <a:ea typeface="Times New Roman" panose="02020603050405020304" pitchFamily="18" charset="0"/>
            </a:endParaRPr>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2374147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83065" y="0"/>
            <a:ext cx="2908935" cy="612775"/>
          </a:xfrm>
          <a:prstGeom prst="rect">
            <a:avLst/>
          </a:prstGeom>
          <a:noFill/>
          <a:ln>
            <a:noFill/>
          </a:ln>
        </p:spPr>
      </p:pic>
      <p:sp>
        <p:nvSpPr>
          <p:cNvPr id="8" name="מלבן 7">
            <a:extLst>
              <a:ext uri="{FF2B5EF4-FFF2-40B4-BE49-F238E27FC236}">
                <a16:creationId xmlns:a16="http://schemas.microsoft.com/office/drawing/2014/main" id="{39265843-A0C9-49EB-B742-71D2BCDD2853}"/>
              </a:ext>
            </a:extLst>
          </p:cNvPr>
          <p:cNvSpPr/>
          <p:nvPr/>
        </p:nvSpPr>
        <p:spPr>
          <a:xfrm>
            <a:off x="1535077" y="2535494"/>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sz="4800" b="1" dirty="0">
              <a:solidFill>
                <a:srgbClr val="00599D"/>
              </a:solidFill>
              <a:latin typeface="Calibri" panose="020F0502020204030204" pitchFamily="34" charset="0"/>
              <a:cs typeface="Calibri" panose="020F0502020204030204" pitchFamily="34" charset="0"/>
            </a:endParaRPr>
          </a:p>
          <a:p>
            <a:pPr algn="ctr"/>
            <a:r>
              <a:rPr lang="he-IL" sz="4800" b="1" dirty="0">
                <a:solidFill>
                  <a:srgbClr val="00599D"/>
                </a:solidFill>
                <a:latin typeface="Calibri" panose="020F0502020204030204" pitchFamily="34" charset="0"/>
                <a:cs typeface="Calibri" panose="020F0502020204030204" pitchFamily="34" charset="0"/>
              </a:rPr>
              <a:t>הוראת סעיף 3(ט1) לפקודת מס הכנסה – הפסקת שימוש בדירת מגורים</a:t>
            </a:r>
            <a:endParaRPr lang="aa-ET" sz="4800" b="1" dirty="0">
              <a:solidFill>
                <a:srgbClr val="00599D"/>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08103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20</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47347"/>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3200" b="1" u="sng" dirty="0">
                <a:solidFill>
                  <a:srgbClr val="00599D"/>
                </a:solidFill>
                <a:latin typeface="Calibri" panose="020F0502020204030204" pitchFamily="34" charset="0"/>
                <a:cs typeface="Calibri" panose="020F0502020204030204" pitchFamily="34" charset="0"/>
              </a:rPr>
              <a:t>פסק הדין של בימ"ש מחוזי </a:t>
            </a:r>
          </a:p>
          <a:p>
            <a:pPr algn="ctr"/>
            <a:r>
              <a:rPr lang="he-IL" sz="3200" b="1" u="sng" dirty="0">
                <a:solidFill>
                  <a:srgbClr val="00599D"/>
                </a:solidFill>
                <a:latin typeface="Calibri" panose="020F0502020204030204" pitchFamily="34" charset="0"/>
                <a:cs typeface="Calibri" panose="020F0502020204030204" pitchFamily="34" charset="0"/>
              </a:rPr>
              <a:t>בעניין חברת מיקוד ישראל אבטחה שירותים </a:t>
            </a:r>
            <a:r>
              <a:rPr lang="he-IL" sz="3200" b="1" u="sng" dirty="0" err="1">
                <a:solidFill>
                  <a:srgbClr val="00599D"/>
                </a:solidFill>
                <a:latin typeface="Calibri" panose="020F0502020204030204" pitchFamily="34" charset="0"/>
                <a:cs typeface="Calibri" panose="020F0502020204030204" pitchFamily="34" charset="0"/>
              </a:rPr>
              <a:t>וכח</a:t>
            </a:r>
            <a:r>
              <a:rPr lang="he-IL" sz="3200" b="1" u="sng" dirty="0">
                <a:solidFill>
                  <a:srgbClr val="00599D"/>
                </a:solidFill>
                <a:latin typeface="Calibri" panose="020F0502020204030204" pitchFamily="34" charset="0"/>
                <a:cs typeface="Calibri" panose="020F0502020204030204" pitchFamily="34" charset="0"/>
              </a:rPr>
              <a:t> אדם</a:t>
            </a:r>
            <a:endParaRPr lang="aa-ET" sz="32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947123" y="1176928"/>
            <a:ext cx="11559540" cy="4804392"/>
          </a:xfrm>
          <a:prstGeom prst="rect">
            <a:avLst/>
          </a:prstGeom>
        </p:spPr>
        <p:txBody>
          <a:bodyPr wrap="square">
            <a:spAutoFit/>
          </a:bodyPr>
          <a:lstStyle/>
          <a:p>
            <a:pPr marL="457200" lvl="0" indent="-457200" algn="just">
              <a:buFont typeface="Arial" panose="020B0604020202020204" pitchFamily="34" charset="0"/>
              <a:buChar char="•"/>
            </a:pPr>
            <a:endParaRPr lang="he-IL" sz="1100" dirty="0"/>
          </a:p>
          <a:p>
            <a:pPr marL="800100" lvl="1" indent="-342900" algn="just">
              <a:lnSpc>
                <a:spcPct val="150000"/>
              </a:lnSpc>
              <a:spcAft>
                <a:spcPts val="600"/>
              </a:spcAft>
              <a:buFont typeface="Arial" panose="020B0604020202020204" pitchFamily="34" charset="0"/>
              <a:buChar char="•"/>
            </a:pPr>
            <a:r>
              <a:rPr lang="he-IL" sz="2800" dirty="0">
                <a:latin typeface="Times New Roman" panose="02020603050405020304" pitchFamily="18" charset="0"/>
              </a:rPr>
              <a:t>למרות הדמיון הרב בין החברה לבין קבוצת השומרים, פקיד השומה ביקש בהזדמנות הצווים להפוך את הלכת ביהמ"ש העליון, אשר אפשרה לחברות שמירה דיווח על בסיס מזומן לצרכי מס. </a:t>
            </a:r>
            <a:endParaRPr lang="en-US" sz="2800" dirty="0">
              <a:latin typeface="Times New Roman" panose="02020603050405020304" pitchFamily="18" charset="0"/>
            </a:endParaRPr>
          </a:p>
          <a:p>
            <a:pPr marL="800100" lvl="1" indent="-342900" algn="just">
              <a:lnSpc>
                <a:spcPct val="150000"/>
              </a:lnSpc>
              <a:spcAft>
                <a:spcPts val="600"/>
              </a:spcAft>
              <a:buFont typeface="Arial" panose="020B0604020202020204" pitchFamily="34" charset="0"/>
              <a:buChar char="•"/>
            </a:pPr>
            <a:r>
              <a:rPr lang="he-IL" sz="2800" dirty="0">
                <a:latin typeface="Times New Roman" panose="02020603050405020304" pitchFamily="18" charset="0"/>
              </a:rPr>
              <a:t>במסגרת ההליך בבית המשפט המחוזי בתל אביב, בניסיון לסתור את החלטת בית המשפט העליון, טען פקיד השומה בין השאר בעדות מומחה חשבונאי, כי תורת החשבונאות התפתחה מאז הלכת קבוצת השומרים וכי נקודת המוצא החשבונאית אשר שימשה את הבסיס לכל פסק הדין "אינה רלוונטית עוד". </a:t>
            </a:r>
            <a:endParaRPr lang="en-US" sz="2800" dirty="0">
              <a:latin typeface="Times New Roman" panose="02020603050405020304" pitchFamily="18" charset="0"/>
            </a:endParaRPr>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3414848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21</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47347"/>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3200" b="1" u="sng" dirty="0">
                <a:solidFill>
                  <a:srgbClr val="00599D"/>
                </a:solidFill>
                <a:latin typeface="Calibri" panose="020F0502020204030204" pitchFamily="34" charset="0"/>
                <a:cs typeface="Calibri" panose="020F0502020204030204" pitchFamily="34" charset="0"/>
              </a:rPr>
              <a:t>פסק הדין של בימ"ש מחוזי </a:t>
            </a:r>
          </a:p>
          <a:p>
            <a:pPr algn="ctr"/>
            <a:r>
              <a:rPr lang="he-IL" sz="3200" b="1" u="sng" dirty="0">
                <a:solidFill>
                  <a:srgbClr val="00599D"/>
                </a:solidFill>
                <a:latin typeface="Calibri" panose="020F0502020204030204" pitchFamily="34" charset="0"/>
                <a:cs typeface="Calibri" panose="020F0502020204030204" pitchFamily="34" charset="0"/>
              </a:rPr>
              <a:t>בעניין חברת מיקוד ישראל אבטחה שירותים </a:t>
            </a:r>
            <a:r>
              <a:rPr lang="he-IL" sz="3200" b="1" u="sng" dirty="0" err="1">
                <a:solidFill>
                  <a:srgbClr val="00599D"/>
                </a:solidFill>
                <a:latin typeface="Calibri" panose="020F0502020204030204" pitchFamily="34" charset="0"/>
                <a:cs typeface="Calibri" panose="020F0502020204030204" pitchFamily="34" charset="0"/>
              </a:rPr>
              <a:t>וכח</a:t>
            </a:r>
            <a:r>
              <a:rPr lang="he-IL" sz="3200" b="1" u="sng" dirty="0">
                <a:solidFill>
                  <a:srgbClr val="00599D"/>
                </a:solidFill>
                <a:latin typeface="Calibri" panose="020F0502020204030204" pitchFamily="34" charset="0"/>
                <a:cs typeface="Calibri" panose="020F0502020204030204" pitchFamily="34" charset="0"/>
              </a:rPr>
              <a:t> אדם</a:t>
            </a:r>
            <a:endParaRPr lang="aa-ET" sz="32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947123" y="1037444"/>
            <a:ext cx="11559540" cy="5724644"/>
          </a:xfrm>
          <a:prstGeom prst="rect">
            <a:avLst/>
          </a:prstGeom>
        </p:spPr>
        <p:txBody>
          <a:bodyPr wrap="square">
            <a:spAutoFit/>
          </a:bodyPr>
          <a:lstStyle/>
          <a:p>
            <a:pPr marR="0" lvl="1" algn="just" rtl="1">
              <a:lnSpc>
                <a:spcPct val="150000"/>
              </a:lnSpc>
              <a:spcBef>
                <a:spcPts val="0"/>
              </a:spcBef>
              <a:spcAft>
                <a:spcPts val="600"/>
              </a:spcAft>
            </a:pPr>
            <a:r>
              <a:rPr lang="he-IL" sz="2000" dirty="0">
                <a:effectLst/>
                <a:latin typeface="Times New Roman" panose="02020603050405020304" pitchFamily="18" charset="0"/>
                <a:ea typeface="Times New Roman" panose="02020603050405020304" pitchFamily="18" charset="0"/>
              </a:rPr>
              <a:t>כבוד השופטת ירדנה סרוסי קיבלה במסגרת פסק הדין את טענות המערערת, במישור העקרוני, תוך אימוץ חוות דעתו של המומחה מטעם החברה והותרת הלכת השומרים על כנה. בין השאר קבע בית המשפט, כדלקמן:</a:t>
            </a:r>
          </a:p>
          <a:p>
            <a:pPr marR="0" lvl="1" algn="just" rtl="1">
              <a:lnSpc>
                <a:spcPct val="150000"/>
              </a:lnSpc>
              <a:spcBef>
                <a:spcPts val="0"/>
              </a:spcBef>
              <a:spcAft>
                <a:spcPts val="600"/>
              </a:spcAft>
            </a:pPr>
            <a:r>
              <a:rPr lang="he-IL" sz="12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628650" lvl="1" indent="-171450" algn="just">
              <a:spcAft>
                <a:spcPts val="600"/>
              </a:spcAft>
              <a:buSzPts val="1200"/>
              <a:buFont typeface="Arial" panose="020B0604020202020204" pitchFamily="34" charset="0"/>
              <a:buChar char="•"/>
            </a:pPr>
            <a:r>
              <a:rPr lang="he-IL" sz="2000" dirty="0">
                <a:effectLst/>
                <a:latin typeface="Times New Roman" panose="02020603050405020304" pitchFamily="18" charset="0"/>
                <a:ea typeface="Times New Roman" panose="02020603050405020304" pitchFamily="18" charset="0"/>
              </a:rPr>
              <a:t>הלכת קבוצת השומרים שרירה וקיימת גם היום וחברות מסוגה של החברה יכולות לדווח על בסיס מזומן – </a:t>
            </a:r>
            <a:r>
              <a:rPr lang="he-IL" sz="2000" b="1" dirty="0">
                <a:effectLst/>
                <a:latin typeface="Times New Roman" panose="02020603050405020304" pitchFamily="18" charset="0"/>
                <a:ea typeface="Times New Roman" panose="02020603050405020304" pitchFamily="18" charset="0"/>
              </a:rPr>
              <a:t>"בכל הנוגע לדיני המס, בהלכת קבוצת השומרים, נקבע במפורש כי חברות מסוגה של המערערת יכולות לדווח על בסיס מזומן, בהתאם לכללי החשבונאות המקובלים. הלכה זו שרירה וקיימת, וכל עוד בית המשפט העליון לא שינה מפסיקתו, לא נחקקה הוראת חוק הקובעת אחרת או לא שונו כללי החשבונאות, הרי שמדובר בדין"</a:t>
            </a:r>
            <a:r>
              <a:rPr lang="he-IL" sz="2000" dirty="0">
                <a:effectLst/>
                <a:latin typeface="Times New Roman" panose="02020603050405020304" pitchFamily="18" charset="0"/>
                <a:ea typeface="Times New Roman" panose="02020603050405020304" pitchFamily="18" charset="0"/>
              </a:rPr>
              <a:t> (פסקה 32 לפס"ד). </a:t>
            </a:r>
          </a:p>
          <a:p>
            <a:pPr lvl="1" algn="just">
              <a:spcAft>
                <a:spcPts val="600"/>
              </a:spcAft>
              <a:buSzPts val="1200"/>
            </a:pPr>
            <a:endParaRPr lang="en-US" sz="2000" dirty="0">
              <a:effectLst/>
              <a:latin typeface="Times New Roman" panose="02020603050405020304" pitchFamily="18" charset="0"/>
              <a:ea typeface="Times New Roman" panose="02020603050405020304" pitchFamily="18" charset="0"/>
            </a:endParaRPr>
          </a:p>
          <a:p>
            <a:pPr marL="633413" lvl="1" indent="-176213" algn="just">
              <a:spcAft>
                <a:spcPts val="600"/>
              </a:spcAft>
              <a:buSzPts val="1200"/>
              <a:buFont typeface="Arial" panose="020B0604020202020204" pitchFamily="34" charset="0"/>
              <a:buChar char="•"/>
            </a:pPr>
            <a:r>
              <a:rPr lang="he-IL" sz="2000" dirty="0">
                <a:effectLst/>
                <a:latin typeface="Times New Roman" panose="02020603050405020304" pitchFamily="18" charset="0"/>
                <a:ea typeface="Times New Roman" panose="02020603050405020304" pitchFamily="18" charset="0"/>
              </a:rPr>
              <a:t>תקן חשבונאי 34 המאפשר לישות הפועלת </a:t>
            </a:r>
            <a:r>
              <a:rPr lang="he-IL" sz="2000" spc="-30" dirty="0">
                <a:effectLst/>
                <a:latin typeface="Times New Roman" panose="02020603050405020304" pitchFamily="18" charset="0"/>
                <a:ea typeface="Times New Roman" panose="02020603050405020304" pitchFamily="18" charset="0"/>
              </a:rPr>
              <a:t>בתחום בו הפרקטיקה המקובלת מאפשרת דיווח כספי על בסיס מזומן או מזומן מעורב, לערוך דוחותיה הכספיים לפי בסיס זה, אינו מתייחס ל- 'קבוצה ריקה' – </a:t>
            </a:r>
            <a:r>
              <a:rPr lang="he-IL" sz="2000" b="1" spc="-30" dirty="0">
                <a:effectLst/>
                <a:latin typeface="Times New Roman" panose="02020603050405020304" pitchFamily="18" charset="0"/>
                <a:ea typeface="Times New Roman" panose="02020603050405020304" pitchFamily="18" charset="0"/>
              </a:rPr>
              <a:t>"גם נציגי המשיב בחקירתם אישרו כי מדובר בפרקטיקה נוהגת המקובלת על ידם.. והמומחה מטעם המשיב אף לא ידע לספר במהלך חקירתו האם החברה שבבעלותו מגישה דוחות כספיים על בסיס מזומן או מצטבר (עמ' 164, ש' 20-28 לפרוטוקול). אילו היה מדובר ב"קבוצה ריקה" כטענתו, הרי שבהכרח היה יודע לספר כי החברה שבבעלותו מגישה על בסיס מצטבר, ללא כל התלבטות בעניין" </a:t>
            </a:r>
            <a:r>
              <a:rPr lang="he-IL" sz="2000" spc="-30" dirty="0">
                <a:effectLst/>
                <a:latin typeface="Times New Roman" panose="02020603050405020304" pitchFamily="18" charset="0"/>
                <a:ea typeface="Times New Roman" panose="02020603050405020304" pitchFamily="18" charset="0"/>
              </a:rPr>
              <a:t>(פסקה 35 לפס"ד). </a:t>
            </a:r>
            <a:endParaRPr lang="en-US" sz="2000" dirty="0">
              <a:effectLst/>
              <a:latin typeface="Times New Roman" panose="02020603050405020304" pitchFamily="18" charset="0"/>
              <a:ea typeface="Times New Roman" panose="02020603050405020304" pitchFamily="18" charset="0"/>
            </a:endParaRPr>
          </a:p>
          <a:p>
            <a:pPr marL="457200" lvl="0" indent="-457200" algn="just">
              <a:buFont typeface="Arial" panose="020B0604020202020204" pitchFamily="34" charset="0"/>
              <a:buChar char="•"/>
            </a:pPr>
            <a:endParaRPr lang="he-IL" sz="1100" dirty="0"/>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628445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22</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47347"/>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3200" b="1" u="sng" dirty="0">
                <a:solidFill>
                  <a:srgbClr val="00599D"/>
                </a:solidFill>
                <a:latin typeface="Calibri" panose="020F0502020204030204" pitchFamily="34" charset="0"/>
                <a:cs typeface="Calibri" panose="020F0502020204030204" pitchFamily="34" charset="0"/>
              </a:rPr>
              <a:t>פסק הדין של בימ"ש מחוזי </a:t>
            </a:r>
          </a:p>
          <a:p>
            <a:pPr algn="ctr"/>
            <a:r>
              <a:rPr lang="he-IL" sz="3200" b="1" u="sng" dirty="0">
                <a:solidFill>
                  <a:srgbClr val="00599D"/>
                </a:solidFill>
                <a:latin typeface="Calibri" panose="020F0502020204030204" pitchFamily="34" charset="0"/>
                <a:cs typeface="Calibri" panose="020F0502020204030204" pitchFamily="34" charset="0"/>
              </a:rPr>
              <a:t>בעניין חברת מיקוד ישראל אבטחה שירותים </a:t>
            </a:r>
            <a:r>
              <a:rPr lang="he-IL" sz="3200" b="1" u="sng" dirty="0" err="1">
                <a:solidFill>
                  <a:srgbClr val="00599D"/>
                </a:solidFill>
                <a:latin typeface="Calibri" panose="020F0502020204030204" pitchFamily="34" charset="0"/>
                <a:cs typeface="Calibri" panose="020F0502020204030204" pitchFamily="34" charset="0"/>
              </a:rPr>
              <a:t>וכח</a:t>
            </a:r>
            <a:r>
              <a:rPr lang="he-IL" sz="3200" b="1" u="sng" dirty="0">
                <a:solidFill>
                  <a:srgbClr val="00599D"/>
                </a:solidFill>
                <a:latin typeface="Calibri" panose="020F0502020204030204" pitchFamily="34" charset="0"/>
                <a:cs typeface="Calibri" panose="020F0502020204030204" pitchFamily="34" charset="0"/>
              </a:rPr>
              <a:t> אדם</a:t>
            </a:r>
            <a:endParaRPr lang="aa-ET" sz="32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947123" y="1037444"/>
            <a:ext cx="11559540" cy="4324261"/>
          </a:xfrm>
          <a:prstGeom prst="rect">
            <a:avLst/>
          </a:prstGeom>
        </p:spPr>
        <p:txBody>
          <a:bodyPr wrap="square">
            <a:spAutoFit/>
          </a:bodyPr>
          <a:lstStyle/>
          <a:p>
            <a:pPr marL="742950" marR="0" lvl="2" indent="-280988" algn="just" rtl="1">
              <a:spcBef>
                <a:spcPts val="0"/>
              </a:spcBef>
              <a:spcAft>
                <a:spcPts val="600"/>
              </a:spcAft>
              <a:buSzPts val="1200"/>
              <a:buFont typeface="Arial" panose="020B0604020202020204" pitchFamily="34" charset="0"/>
              <a:buChar char="•"/>
            </a:pPr>
            <a:endParaRPr lang="he-IL" sz="2000" dirty="0">
              <a:effectLst/>
              <a:latin typeface="Times New Roman" panose="02020603050405020304" pitchFamily="18" charset="0"/>
              <a:ea typeface="Times New Roman" panose="02020603050405020304" pitchFamily="18" charset="0"/>
            </a:endParaRPr>
          </a:p>
          <a:p>
            <a:pPr marL="742950" marR="0" lvl="2" indent="-280988" algn="just" rtl="1">
              <a:spcBef>
                <a:spcPts val="0"/>
              </a:spcBef>
              <a:spcAft>
                <a:spcPts val="600"/>
              </a:spcAft>
              <a:buSzPts val="1200"/>
              <a:buFont typeface="Arial" panose="020B0604020202020204" pitchFamily="34" charset="0"/>
              <a:buChar char="•"/>
            </a:pPr>
            <a:r>
              <a:rPr lang="he-IL" sz="2000" dirty="0">
                <a:effectLst/>
                <a:latin typeface="Times New Roman" panose="02020603050405020304" pitchFamily="18" charset="0"/>
                <a:ea typeface="Times New Roman" panose="02020603050405020304" pitchFamily="18" charset="0"/>
              </a:rPr>
              <a:t>מבחינה חשבונאית אין מניעה לחברה לערוך שני סטים של דוחות כספיים – </a:t>
            </a:r>
            <a:r>
              <a:rPr lang="he-IL" sz="2000" b="1" dirty="0">
                <a:effectLst/>
                <a:latin typeface="Times New Roman" panose="02020603050405020304" pitchFamily="18" charset="0"/>
                <a:ea typeface="Times New Roman" panose="02020603050405020304" pitchFamily="18" charset="0"/>
              </a:rPr>
              <a:t>"אכן, אין מניעה להכין שני סטים של דיווחים חשבונאיים כאשר הדבר נדרש מסיבה כזו או אחרת כמובא בדוגמאות </a:t>
            </a:r>
            <a:r>
              <a:rPr lang="he-IL" sz="2000" b="1" dirty="0" err="1">
                <a:effectLst/>
                <a:latin typeface="Times New Roman" panose="02020603050405020304" pitchFamily="18" charset="0"/>
                <a:ea typeface="Times New Roman" panose="02020603050405020304" pitchFamily="18" charset="0"/>
              </a:rPr>
              <a:t>בחוו"ד</a:t>
            </a:r>
            <a:r>
              <a:rPr lang="he-IL" sz="2000" b="1" dirty="0">
                <a:effectLst/>
                <a:latin typeface="Times New Roman" panose="02020603050405020304" pitchFamily="18" charset="0"/>
                <a:ea typeface="Times New Roman" panose="02020603050405020304" pitchFamily="18" charset="0"/>
              </a:rPr>
              <a:t> </a:t>
            </a:r>
            <a:r>
              <a:rPr lang="he-IL" sz="2000" b="1" dirty="0" err="1">
                <a:effectLst/>
                <a:latin typeface="Times New Roman" panose="02020603050405020304" pitchFamily="18" charset="0"/>
                <a:ea typeface="Times New Roman" panose="02020603050405020304" pitchFamily="18" charset="0"/>
              </a:rPr>
              <a:t>אסיאג</a:t>
            </a:r>
            <a:r>
              <a:rPr lang="he-IL" sz="2000" b="1" dirty="0">
                <a:effectLst/>
                <a:latin typeface="Times New Roman" panose="02020603050405020304" pitchFamily="18" charset="0"/>
                <a:ea typeface="Times New Roman" panose="02020603050405020304" pitchFamily="18" charset="0"/>
              </a:rPr>
              <a:t>"</a:t>
            </a:r>
            <a:r>
              <a:rPr lang="he-IL" sz="2000" dirty="0">
                <a:effectLst/>
                <a:latin typeface="Times New Roman" panose="02020603050405020304" pitchFamily="18" charset="0"/>
                <a:ea typeface="Times New Roman" panose="02020603050405020304" pitchFamily="18" charset="0"/>
              </a:rPr>
              <a:t> (פסקה 60 לפס"ד).  </a:t>
            </a:r>
          </a:p>
          <a:p>
            <a:pPr marL="461962" marR="0" lvl="2" algn="just" rtl="1">
              <a:spcBef>
                <a:spcPts val="0"/>
              </a:spcBef>
              <a:spcAft>
                <a:spcPts val="600"/>
              </a:spcAft>
              <a:buSzPts val="1200"/>
            </a:pPr>
            <a:endParaRPr lang="en-US" sz="2000" dirty="0">
              <a:effectLst/>
              <a:latin typeface="Times New Roman" panose="02020603050405020304" pitchFamily="18" charset="0"/>
              <a:ea typeface="Times New Roman" panose="02020603050405020304" pitchFamily="18" charset="0"/>
            </a:endParaRPr>
          </a:p>
          <a:p>
            <a:pPr marL="742950" marR="0" lvl="2" indent="-280988" algn="just" rtl="1">
              <a:spcBef>
                <a:spcPts val="0"/>
              </a:spcBef>
              <a:spcAft>
                <a:spcPts val="600"/>
              </a:spcAft>
              <a:buSzPts val="1200"/>
              <a:buFont typeface="Arial" panose="020B0604020202020204" pitchFamily="34" charset="0"/>
              <a:buChar char="•"/>
            </a:pPr>
            <a:r>
              <a:rPr lang="he-IL" sz="2000" dirty="0">
                <a:effectLst/>
                <a:latin typeface="Times New Roman" panose="02020603050405020304" pitchFamily="18" charset="0"/>
                <a:ea typeface="Times New Roman" panose="02020603050405020304" pitchFamily="18" charset="0"/>
              </a:rPr>
              <a:t>על רשות המיסים מוטלת החובה לנהוג בהגינות – רשות המיסים לא הבהירה הוראותיה – </a:t>
            </a:r>
            <a:r>
              <a:rPr lang="he-IL" sz="2000" b="1" dirty="0">
                <a:effectLst/>
                <a:latin typeface="Times New Roman" panose="02020603050405020304" pitchFamily="18" charset="0"/>
                <a:ea typeface="Times New Roman" panose="02020603050405020304" pitchFamily="18" charset="0"/>
              </a:rPr>
              <a:t>"לאחר שהייתה קיימת במשך שנים פרקטיקה מסוימת של התנהלות על בסיס מצטבר ודיווח על בסיס מזומן, מבלי שהיא נחשבה אסורה או מלאכותית, לו המשיב היה מעוניין לאסור על הפרקטיקה בכללותה, היה מקום להבהיר זאת במפורש</a:t>
            </a:r>
            <a:r>
              <a:rPr lang="he-IL" sz="2000" dirty="0">
                <a:effectLst/>
                <a:latin typeface="Times New Roman" panose="02020603050405020304" pitchFamily="18" charset="0"/>
                <a:ea typeface="Times New Roman" panose="02020603050405020304" pitchFamily="18" charset="0"/>
              </a:rPr>
              <a:t>" (פסקה 69 לפס"ד). בהמשך, בפסקה 70 הוסיפה כב' השופטת, כדלקמן: </a:t>
            </a:r>
            <a:r>
              <a:rPr lang="he-IL" sz="2000" b="1" dirty="0">
                <a:effectLst/>
                <a:latin typeface="Times New Roman" panose="02020603050405020304" pitchFamily="18" charset="0"/>
                <a:ea typeface="Times New Roman" panose="02020603050405020304" pitchFamily="18" charset="0"/>
              </a:rPr>
              <a:t>"ראוי כי רשות מנהלית תבהיר ככל הניתן את הוראותיה על מנת להקל על הציבור ועל מנת שיהיה לו ברור כיצד עליו להתנהל... ביחס שבין חובות הציבור ובין חובות הרשות, על הרשות מוטלת החובה המוגברת לנהוג בהגינות ולסייע ככל הניתן לציבור לעמוד בחובותיו"</a:t>
            </a:r>
            <a:r>
              <a:rPr lang="he-IL" sz="2000" dirty="0">
                <a:effectLst/>
                <a:latin typeface="Times New Roman" panose="02020603050405020304" pitchFamily="18" charset="0"/>
                <a:ea typeface="Times New Roman" panose="02020603050405020304" pitchFamily="18" charset="0"/>
              </a:rPr>
              <a:t>.  </a:t>
            </a:r>
            <a:r>
              <a:rPr lang="he-IL" sz="24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lvl="0" indent="-457200" algn="just">
              <a:buFont typeface="Arial" panose="020B0604020202020204" pitchFamily="34" charset="0"/>
              <a:buChar char="•"/>
            </a:pPr>
            <a:endParaRPr lang="he-IL" sz="1100" dirty="0"/>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3353159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23</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287977"/>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3200" b="1" u="sng" dirty="0">
                <a:solidFill>
                  <a:srgbClr val="00599D"/>
                </a:solidFill>
                <a:latin typeface="Calibri" panose="020F0502020204030204" pitchFamily="34" charset="0"/>
                <a:cs typeface="Calibri" panose="020F0502020204030204" pitchFamily="34" charset="0"/>
              </a:rPr>
              <a:t>פסק הדין: שני דו"חות = יצירת "טריק" וניסיון "להתחכם"</a:t>
            </a:r>
            <a:endParaRPr lang="aa-ET" sz="32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947123" y="1470578"/>
            <a:ext cx="11559540" cy="4016484"/>
          </a:xfrm>
          <a:prstGeom prst="rect">
            <a:avLst/>
          </a:prstGeom>
        </p:spPr>
        <p:txBody>
          <a:bodyPr wrap="square">
            <a:spAutoFit/>
          </a:bodyPr>
          <a:lstStyle/>
          <a:p>
            <a:pPr marL="742950" marR="0" lvl="2" indent="-280988" algn="just" rtl="1">
              <a:spcBef>
                <a:spcPts val="0"/>
              </a:spcBef>
              <a:spcAft>
                <a:spcPts val="600"/>
              </a:spcAft>
              <a:buSzPts val="1200"/>
              <a:buFont typeface="Arial" panose="020B0604020202020204" pitchFamily="34" charset="0"/>
              <a:buChar char="•"/>
            </a:pPr>
            <a:r>
              <a:rPr lang="he-IL" sz="2000" dirty="0">
                <a:effectLst/>
                <a:ea typeface="Calibri" panose="020F0502020204030204" pitchFamily="34" charset="0"/>
              </a:rPr>
              <a:t>בסעיף 68 לפסק הדין, קבעה כב' השופטת ירדנה סרוסי, כי </a:t>
            </a:r>
            <a:r>
              <a:rPr lang="he-IL" sz="2000" b="1" dirty="0">
                <a:effectLst/>
                <a:ea typeface="Calibri" panose="020F0502020204030204" pitchFamily="34" charset="0"/>
              </a:rPr>
              <a:t>"המערערת המציאה "טריק" חדש – אם לא ניתן לשנות את בסיס הדיווח בדוח התאמה, היא תכין שני סטים מקבילים והיא תגיש את הדוח שעל בסיס מזומן"</a:t>
            </a:r>
            <a:r>
              <a:rPr lang="he-IL" sz="2000" dirty="0">
                <a:effectLst/>
                <a:ea typeface="Calibri" panose="020F0502020204030204" pitchFamily="34" charset="0"/>
              </a:rPr>
              <a:t>. </a:t>
            </a:r>
          </a:p>
          <a:p>
            <a:pPr marL="742950" marR="0" lvl="2" indent="-280988" algn="just" rtl="1">
              <a:spcBef>
                <a:spcPts val="0"/>
              </a:spcBef>
              <a:spcAft>
                <a:spcPts val="600"/>
              </a:spcAft>
              <a:buSzPts val="1200"/>
              <a:buFont typeface="Arial" panose="020B0604020202020204" pitchFamily="34" charset="0"/>
              <a:buChar char="•"/>
            </a:pPr>
            <a:r>
              <a:rPr lang="he-IL" sz="2000" dirty="0">
                <a:ea typeface="Calibri" panose="020F0502020204030204" pitchFamily="34" charset="0"/>
              </a:rPr>
              <a:t>על אף ש</a:t>
            </a:r>
            <a:r>
              <a:rPr lang="he-IL" sz="2000" dirty="0">
                <a:effectLst/>
                <a:ea typeface="Calibri" panose="020F0502020204030204" pitchFamily="34" charset="0"/>
              </a:rPr>
              <a:t>כב' השופטת סרוסי קיבלה את עמדת החברה, לפיה, אין כל הנחייה המונעת הגשת דו"ח חשבונאי על בסיס מזומן, במקום לתת לאזרח את ההגנה מחוסר ההבהרה של הרשות, קבעה כב' השופטת, כי </a:t>
            </a:r>
            <a:r>
              <a:rPr lang="he-IL" sz="2000" b="1" dirty="0">
                <a:effectLst/>
                <a:ea typeface="Calibri" panose="020F0502020204030204" pitchFamily="34" charset="0"/>
              </a:rPr>
              <a:t>"האמור אינו גורע מחובתו של הציבור לנהוג בתום לב ולא לנסות "להתחכם" ולעקוף הוראות כאלו ואחרות, אולם, ביחס שבין חובות הציבור ובין חובות הרשות, על הרשות מוטלת החובה המוגברת לנהוג בהגינות ולסייע ככל הניתן לציבור לעמוד בחובותיו"</a:t>
            </a:r>
            <a:r>
              <a:rPr lang="he-IL" sz="2000" dirty="0">
                <a:effectLst/>
                <a:ea typeface="Calibri" panose="020F0502020204030204" pitchFamily="34" charset="0"/>
              </a:rPr>
              <a:t>. </a:t>
            </a:r>
          </a:p>
          <a:p>
            <a:pPr marL="742950" marR="0" lvl="2" indent="-280988" algn="just" rtl="1">
              <a:spcBef>
                <a:spcPts val="0"/>
              </a:spcBef>
              <a:spcAft>
                <a:spcPts val="600"/>
              </a:spcAft>
              <a:buSzPts val="1200"/>
              <a:buFont typeface="Arial" panose="020B0604020202020204" pitchFamily="34" charset="0"/>
              <a:buChar char="•"/>
            </a:pPr>
            <a:r>
              <a:rPr lang="he-IL" sz="2000" dirty="0">
                <a:effectLst/>
                <a:ea typeface="Calibri" panose="020F0502020204030204" pitchFamily="34" charset="0"/>
              </a:rPr>
              <a:t>טענת "הטריק" כלל לא נטענה על ידי רשות המיסים במהלך </a:t>
            </a:r>
            <a:r>
              <a:rPr lang="he-IL" sz="2000" dirty="0">
                <a:ea typeface="Calibri" panose="020F0502020204030204" pitchFamily="34" charset="0"/>
              </a:rPr>
              <a:t>ערעור המס </a:t>
            </a:r>
            <a:r>
              <a:rPr lang="he-IL" sz="2000" dirty="0">
                <a:effectLst/>
                <a:ea typeface="Calibri" panose="020F0502020204030204" pitchFamily="34" charset="0"/>
              </a:rPr>
              <a:t>והיא הועלתה לראשונה במסגרת פסק הדין, אמירה זו מטילה דופי סרק בחברה וברואי החשבון, שכך נהגו לגבי כלל לקוחותיהם, כמו גם, רואי חשבון אחרים. </a:t>
            </a:r>
          </a:p>
          <a:p>
            <a:pPr marL="742950" marR="0" lvl="2" indent="-280988" algn="just" rtl="1">
              <a:spcBef>
                <a:spcPts val="0"/>
              </a:spcBef>
              <a:spcAft>
                <a:spcPts val="600"/>
              </a:spcAft>
              <a:buSzPts val="1200"/>
              <a:buFont typeface="Arial" panose="020B0604020202020204" pitchFamily="34" charset="0"/>
              <a:buChar char="•"/>
            </a:pPr>
            <a:r>
              <a:rPr lang="he-IL" sz="2000" dirty="0">
                <a:ea typeface="Calibri" panose="020F0502020204030204" pitchFamily="34" charset="0"/>
              </a:rPr>
              <a:t>גם על קביעת ה- "טריק" הוגש ערעור. </a:t>
            </a:r>
            <a:endParaRPr lang="he-IL" sz="2000" dirty="0">
              <a:effectLst/>
              <a:ea typeface="Calibri" panose="020F0502020204030204" pitchFamily="34" charset="0"/>
            </a:endParaRPr>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1304082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24</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143599"/>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3200" b="1" u="sng" dirty="0">
                <a:solidFill>
                  <a:srgbClr val="00599D"/>
                </a:solidFill>
                <a:latin typeface="Calibri" panose="020F0502020204030204" pitchFamily="34" charset="0"/>
                <a:cs typeface="Calibri" panose="020F0502020204030204" pitchFamily="34" charset="0"/>
              </a:rPr>
              <a:t>פסק הדין של בימ"ש מחוזי </a:t>
            </a:r>
          </a:p>
          <a:p>
            <a:pPr algn="ctr"/>
            <a:r>
              <a:rPr lang="he-IL" sz="3200" b="1" u="sng" dirty="0">
                <a:solidFill>
                  <a:srgbClr val="00599D"/>
                </a:solidFill>
                <a:latin typeface="Calibri" panose="020F0502020204030204" pitchFamily="34" charset="0"/>
                <a:cs typeface="Calibri" panose="020F0502020204030204" pitchFamily="34" charset="0"/>
              </a:rPr>
              <a:t>בעניין חברת מיקוד ישראל אבטחה שירותים </a:t>
            </a:r>
            <a:r>
              <a:rPr lang="he-IL" sz="3200" b="1" u="sng" dirty="0" err="1">
                <a:solidFill>
                  <a:srgbClr val="00599D"/>
                </a:solidFill>
                <a:latin typeface="Calibri" panose="020F0502020204030204" pitchFamily="34" charset="0"/>
                <a:cs typeface="Calibri" panose="020F0502020204030204" pitchFamily="34" charset="0"/>
              </a:rPr>
              <a:t>וכח</a:t>
            </a:r>
            <a:r>
              <a:rPr lang="he-IL" sz="3200" b="1" u="sng" dirty="0">
                <a:solidFill>
                  <a:srgbClr val="00599D"/>
                </a:solidFill>
                <a:latin typeface="Calibri" panose="020F0502020204030204" pitchFamily="34" charset="0"/>
                <a:cs typeface="Calibri" panose="020F0502020204030204" pitchFamily="34" charset="0"/>
              </a:rPr>
              <a:t> אדם</a:t>
            </a:r>
            <a:endParaRPr lang="aa-ET" sz="32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1037558" y="1380320"/>
            <a:ext cx="11559540" cy="4416594"/>
          </a:xfrm>
          <a:prstGeom prst="rect">
            <a:avLst/>
          </a:prstGeom>
        </p:spPr>
        <p:txBody>
          <a:bodyPr wrap="square">
            <a:spAutoFit/>
          </a:bodyPr>
          <a:lstStyle/>
          <a:p>
            <a:pPr marR="0" lvl="1" algn="just" rtl="1">
              <a:lnSpc>
                <a:spcPct val="150000"/>
              </a:lnSpc>
              <a:spcBef>
                <a:spcPts val="0"/>
              </a:spcBef>
              <a:spcAft>
                <a:spcPts val="600"/>
              </a:spcAft>
            </a:pPr>
            <a:r>
              <a:rPr lang="he-IL" sz="2000" dirty="0">
                <a:effectLst/>
                <a:latin typeface="Times New Roman" panose="02020603050405020304" pitchFamily="18" charset="0"/>
                <a:ea typeface="Times New Roman" panose="02020603050405020304" pitchFamily="18" charset="0"/>
              </a:rPr>
              <a:t>הערעור בבימ"ש המחוזי נדחה בהתייחס לאירועים מסוימים בדבר התנהלות החברה בשנות המס שבערעור. </a:t>
            </a:r>
            <a:endParaRPr lang="en-US" sz="2000" dirty="0">
              <a:effectLst/>
              <a:latin typeface="Times New Roman" panose="02020603050405020304" pitchFamily="18" charset="0"/>
              <a:ea typeface="Times New Roman" panose="02020603050405020304" pitchFamily="18" charset="0"/>
            </a:endParaRPr>
          </a:p>
          <a:p>
            <a:pPr marL="742950" marR="0" lvl="2" indent="-280988" algn="just" rtl="1">
              <a:lnSpc>
                <a:spcPct val="150000"/>
              </a:lnSpc>
              <a:spcBef>
                <a:spcPts val="0"/>
              </a:spcBef>
              <a:spcAft>
                <a:spcPts val="600"/>
              </a:spcAft>
              <a:buSzPts val="1200"/>
              <a:buFont typeface="Arial" panose="020B0604020202020204" pitchFamily="34" charset="0"/>
              <a:buChar char="•"/>
            </a:pPr>
            <a:r>
              <a:rPr lang="he-IL" sz="2000" dirty="0">
                <a:effectLst/>
                <a:latin typeface="Times New Roman" panose="02020603050405020304" pitchFamily="18" charset="0"/>
                <a:ea typeface="Times New Roman" panose="02020603050405020304" pitchFamily="18" charset="0"/>
              </a:rPr>
              <a:t>בית המשפט קבע במסגרת פסק הדין, כדלקמן:</a:t>
            </a:r>
          </a:p>
          <a:p>
            <a:pPr marL="919162" lvl="3" algn="just">
              <a:lnSpc>
                <a:spcPct val="150000"/>
              </a:lnSpc>
              <a:spcAft>
                <a:spcPts val="600"/>
              </a:spcAft>
              <a:buSzPts val="1200"/>
            </a:pPr>
            <a:r>
              <a:rPr lang="he-IL" sz="2000" dirty="0">
                <a:effectLst/>
                <a:latin typeface="Times New Roman" panose="02020603050405020304" pitchFamily="18" charset="0"/>
                <a:ea typeface="Times New Roman" panose="02020603050405020304" pitchFamily="18" charset="0"/>
              </a:rPr>
              <a:t> </a:t>
            </a:r>
            <a:r>
              <a:rPr lang="he-IL" sz="2000" b="1" dirty="0">
                <a:effectLst/>
                <a:ea typeface="Calibri" panose="020F0502020204030204" pitchFamily="34" charset="0"/>
              </a:rPr>
              <a:t>"התנהלות המערערת הייתה על בסיס מצטבר והדוח על בסיס מצטבר, או למצער, הנתונים מתוכו, שימשו לצרכים רבים יותר, מאשר הדוח המזומן, שנועד לדחיית המס"</a:t>
            </a:r>
            <a:r>
              <a:rPr lang="he-IL" sz="2000" dirty="0">
                <a:effectLst/>
                <a:ea typeface="Calibri" panose="020F0502020204030204" pitchFamily="34" charset="0"/>
              </a:rPr>
              <a:t>. כך, בסעיף 51לפס"ד קבעה כב' השופטת קמא, כי </a:t>
            </a:r>
            <a:r>
              <a:rPr lang="he-IL" sz="2000" b="1" dirty="0">
                <a:effectLst/>
                <a:ea typeface="Calibri" panose="020F0502020204030204" pitchFamily="34" charset="0"/>
              </a:rPr>
              <a:t>"אני סבורה, כי מבחינה אובייקטיבית, הגשת הדוח על בסיס מזומן אך ורק למשיב נועדה אך להפחית את חבות המס של המערערת"</a:t>
            </a:r>
            <a:r>
              <a:rPr lang="he-IL" sz="2000" b="1" dirty="0">
                <a:ea typeface="Calibri" panose="020F0502020204030204" pitchFamily="34" charset="0"/>
              </a:rPr>
              <a:t> </a:t>
            </a:r>
            <a:r>
              <a:rPr lang="he-IL" sz="2000" dirty="0">
                <a:ea typeface="Calibri" panose="020F0502020204030204" pitchFamily="34" charset="0"/>
              </a:rPr>
              <a:t>(פסקה 59 לפס"ד).</a:t>
            </a:r>
            <a:r>
              <a:rPr lang="he-IL" sz="2000" b="1" dirty="0">
                <a:ea typeface="Calibri" panose="020F0502020204030204" pitchFamily="34" charset="0"/>
              </a:rPr>
              <a:t> </a:t>
            </a:r>
          </a:p>
          <a:p>
            <a:pPr marL="461962" marR="0" lvl="2" algn="just" rtl="1">
              <a:lnSpc>
                <a:spcPct val="150000"/>
              </a:lnSpc>
              <a:spcBef>
                <a:spcPts val="0"/>
              </a:spcBef>
              <a:spcAft>
                <a:spcPts val="600"/>
              </a:spcAft>
              <a:buSzPts val="1200"/>
            </a:pPr>
            <a:endParaRPr lang="he-IL" sz="1200" dirty="0">
              <a:effectLst/>
              <a:latin typeface="Times New Roman" panose="02020603050405020304" pitchFamily="18" charset="0"/>
              <a:ea typeface="Times New Roman" panose="02020603050405020304" pitchFamily="18" charset="0"/>
            </a:endParaRPr>
          </a:p>
          <a:p>
            <a:pPr marL="742950" marR="0" lvl="2" indent="-280988" algn="just" rtl="1">
              <a:lnSpc>
                <a:spcPct val="150000"/>
              </a:lnSpc>
              <a:spcBef>
                <a:spcPts val="0"/>
              </a:spcBef>
              <a:spcAft>
                <a:spcPts val="600"/>
              </a:spcAft>
              <a:buSzPts val="1200"/>
              <a:buFont typeface="Arial" panose="020B0604020202020204" pitchFamily="34" charset="0"/>
              <a:buChar char="•"/>
            </a:pPr>
            <a:r>
              <a:rPr lang="he-IL" sz="2000" dirty="0">
                <a:effectLst/>
                <a:latin typeface="Times New Roman" panose="02020603050405020304" pitchFamily="18" charset="0"/>
                <a:ea typeface="Times New Roman" panose="02020603050405020304" pitchFamily="18" charset="0"/>
              </a:rPr>
              <a:t>החברה חולקת על קביעת </a:t>
            </a:r>
            <a:r>
              <a:rPr lang="he-IL" sz="2000" dirty="0">
                <a:latin typeface="Times New Roman" panose="02020603050405020304" pitchFamily="18" charset="0"/>
                <a:ea typeface="Times New Roman" panose="02020603050405020304" pitchFamily="18" charset="0"/>
              </a:rPr>
              <a:t>כבוד בית המשפט המחוזי ו</a:t>
            </a:r>
            <a:r>
              <a:rPr lang="he-IL" sz="2000" dirty="0">
                <a:effectLst/>
                <a:latin typeface="Times New Roman" panose="02020603050405020304" pitchFamily="18" charset="0"/>
                <a:ea typeface="Times New Roman" panose="02020603050405020304" pitchFamily="18" charset="0"/>
              </a:rPr>
              <a:t>הגישה באמצעות משרדנו ערעור לבית המשפט העליון. </a:t>
            </a:r>
          </a:p>
          <a:p>
            <a:pPr marL="461962" marR="0" lvl="2" algn="ctr" rtl="1">
              <a:lnSpc>
                <a:spcPct val="150000"/>
              </a:lnSpc>
              <a:spcBef>
                <a:spcPts val="0"/>
              </a:spcBef>
              <a:spcAft>
                <a:spcPts val="600"/>
              </a:spcAft>
              <a:buSzPts val="1200"/>
            </a:pPr>
            <a:r>
              <a:rPr lang="he-IL" sz="800" dirty="0">
                <a:latin typeface="Times New Roman" panose="02020603050405020304" pitchFamily="18" charset="0"/>
                <a:ea typeface="Times New Roman" panose="02020603050405020304" pitchFamily="18" charset="0"/>
              </a:rPr>
              <a:t>	</a:t>
            </a:r>
          </a:p>
          <a:p>
            <a:pPr marL="457200" lvl="0" indent="-457200" algn="just">
              <a:buFont typeface="Arial" panose="020B0604020202020204" pitchFamily="34" charset="0"/>
              <a:buChar char="•"/>
            </a:pPr>
            <a:endParaRPr lang="he-IL" sz="1100" dirty="0"/>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2595921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Font typeface="Arial" panose="020B0604020202020204" pitchFamily="34" charset="0"/>
              <a:buChar char="•"/>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25</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465567" y="3073057"/>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4000" b="1" dirty="0">
                <a:solidFill>
                  <a:srgbClr val="00599D"/>
                </a:solidFill>
                <a:latin typeface="Calibri" panose="020F0502020204030204" pitchFamily="34" charset="0"/>
                <a:cs typeface="Calibri" panose="020F0502020204030204" pitchFamily="34" charset="0"/>
              </a:rPr>
              <a:t>תודה על ההקשבה!</a:t>
            </a:r>
            <a:endParaRPr lang="aa-ET" sz="4000" b="1"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884837" y="1747704"/>
            <a:ext cx="10993519" cy="2677656"/>
          </a:xfrm>
          <a:prstGeom prst="rect">
            <a:avLst/>
          </a:prstGeom>
        </p:spPr>
        <p:txBody>
          <a:bodyPr wrap="square">
            <a:spAutoFit/>
          </a:bodyPr>
          <a:lstStyle/>
          <a:p>
            <a:pPr lvl="0" algn="just"/>
            <a:endParaRPr lang="en-US" sz="800" dirty="0"/>
          </a:p>
          <a:p>
            <a:pPr lvl="0" algn="just"/>
            <a:endParaRPr lang="he-IL" sz="800" dirty="0"/>
          </a:p>
          <a:p>
            <a:pPr lvl="0" algn="just"/>
            <a:endParaRPr lang="he-IL" sz="800" dirty="0"/>
          </a:p>
          <a:p>
            <a:pPr lvl="0" algn="just"/>
            <a:endParaRPr lang="en-US" sz="2800" dirty="0"/>
          </a:p>
          <a:p>
            <a:pPr marL="457200" lvl="0" indent="-457200" algn="just">
              <a:buFont typeface="Arial" panose="020B0604020202020204" pitchFamily="34" charset="0"/>
              <a:buChar char="•"/>
            </a:pPr>
            <a:endParaRPr lang="en-US" sz="2800" dirty="0"/>
          </a:p>
          <a:p>
            <a:pPr marL="457200" lvl="0" indent="-457200" algn="just">
              <a:buFont typeface="Arial" panose="020B0604020202020204" pitchFamily="34" charset="0"/>
              <a:buChar char="•"/>
            </a:pPr>
            <a:endParaRPr lang="he-IL" sz="2800" dirty="0"/>
          </a:p>
          <a:p>
            <a:pPr lvl="0" algn="just"/>
            <a:endParaRPr lang="he-IL" sz="2800" dirty="0"/>
          </a:p>
          <a:p>
            <a:pPr marL="457200" lvl="0" indent="-457200" algn="just">
              <a:buFont typeface="Arial" panose="020B0604020202020204" pitchFamily="34" charset="0"/>
              <a:buChar char="•"/>
            </a:pPr>
            <a:endParaRPr lang="he-IL" sz="3200" dirty="0"/>
          </a:p>
        </p:txBody>
      </p:sp>
      <p:pic>
        <p:nvPicPr>
          <p:cNvPr id="8" name="תמונה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
        <p:nvSpPr>
          <p:cNvPr id="12" name="Rectangle 5"/>
          <p:cNvSpPr>
            <a:spLocks noChangeArrowheads="1"/>
          </p:cNvSpPr>
          <p:nvPr/>
        </p:nvSpPr>
        <p:spPr bwMode="auto">
          <a:xfrm>
            <a:off x="-390072" y="131960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39801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3</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353331"/>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4000" b="1" u="sng" dirty="0">
                <a:solidFill>
                  <a:srgbClr val="00599D"/>
                </a:solidFill>
                <a:latin typeface="Calibri" panose="020F0502020204030204" pitchFamily="34" charset="0"/>
                <a:cs typeface="Calibri" panose="020F0502020204030204" pitchFamily="34" charset="0"/>
              </a:rPr>
              <a:t>הוראת סעיף 3(ט1) לפקודה</a:t>
            </a:r>
            <a:endParaRPr lang="aa-ET" sz="40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816426" y="1135732"/>
            <a:ext cx="10993519" cy="4708981"/>
          </a:xfrm>
          <a:prstGeom prst="rect">
            <a:avLst/>
          </a:prstGeom>
        </p:spPr>
        <p:txBody>
          <a:bodyPr wrap="square">
            <a:spAutoFit/>
          </a:bodyPr>
          <a:lstStyle/>
          <a:p>
            <a:pPr marL="457200" indent="-457200">
              <a:buFont typeface="Arial" panose="020B0604020202020204" pitchFamily="34" charset="0"/>
              <a:buChar char="•"/>
            </a:pPr>
            <a:endParaRPr lang="he-IL" sz="3200" dirty="0"/>
          </a:p>
          <a:p>
            <a:pPr marL="457200" indent="-457200" algn="just">
              <a:buFont typeface="Arial" panose="020B0604020202020204" pitchFamily="34" charset="0"/>
              <a:buChar char="•"/>
            </a:pPr>
            <a:r>
              <a:rPr lang="he-IL" sz="2800" dirty="0"/>
              <a:t>הוראת הסעיף נקבעה במסגרת תיקון 235 לפקודת מס הכנסה – מדובר בסעיף אנטי תכנוני, שנועד להסדיר את אופן הטיפול </a:t>
            </a:r>
            <a:r>
              <a:rPr lang="he-IL" sz="2800" dirty="0" err="1"/>
              <a:t>המיסויי</a:t>
            </a:r>
            <a:r>
              <a:rPr lang="he-IL" sz="2800" dirty="0"/>
              <a:t> במשיכות כספים על ידי בעל המניות המהותי. </a:t>
            </a:r>
          </a:p>
          <a:p>
            <a:pPr marL="457200" indent="-457200" algn="just">
              <a:buFont typeface="Arial" panose="020B0604020202020204" pitchFamily="34" charset="0"/>
              <a:buChar char="•"/>
            </a:pPr>
            <a:endParaRPr lang="he-IL" sz="2800" dirty="0"/>
          </a:p>
          <a:p>
            <a:pPr marL="457200" indent="-457200" algn="just">
              <a:buFont typeface="Arial" panose="020B0604020202020204" pitchFamily="34" charset="0"/>
              <a:buChar char="•"/>
            </a:pPr>
            <a:r>
              <a:rPr lang="he-IL" sz="2800" dirty="0"/>
              <a:t>התייחסות מחמירה למייצגים.</a:t>
            </a:r>
          </a:p>
          <a:p>
            <a:pPr marL="457200" indent="-457200" algn="just">
              <a:buFont typeface="Arial" panose="020B0604020202020204" pitchFamily="34" charset="0"/>
              <a:buChar char="•"/>
            </a:pPr>
            <a:endParaRPr lang="he-IL" sz="3200" dirty="0"/>
          </a:p>
          <a:p>
            <a:pPr marL="457200" lvl="0" indent="-457200">
              <a:buFont typeface="Arial" panose="020B0604020202020204" pitchFamily="34" charset="0"/>
              <a:buChar char="•"/>
            </a:pPr>
            <a:endParaRPr lang="he-IL" sz="3200" dirty="0"/>
          </a:p>
          <a:p>
            <a:pPr lvl="0"/>
            <a:endParaRPr lang="en-US" sz="3200" dirty="0"/>
          </a:p>
          <a:p>
            <a:pPr marL="457200" lvl="0" indent="-457200" algn="just">
              <a:buFont typeface="Arial" panose="020B0604020202020204" pitchFamily="34" charset="0"/>
              <a:buChar char="•"/>
            </a:pPr>
            <a:endParaRPr lang="he-IL" sz="3200" dirty="0"/>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3131286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4</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353331"/>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4000" b="1" u="sng" dirty="0">
                <a:solidFill>
                  <a:srgbClr val="00599D"/>
                </a:solidFill>
                <a:latin typeface="Calibri" panose="020F0502020204030204" pitchFamily="34" charset="0"/>
                <a:cs typeface="Calibri" panose="020F0502020204030204" pitchFamily="34" charset="0"/>
              </a:rPr>
              <a:t>הוראת סעיף 3(ט1) לפקודה</a:t>
            </a:r>
            <a:endParaRPr lang="aa-ET" sz="40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816426" y="1135732"/>
            <a:ext cx="10993519" cy="6494085"/>
          </a:xfrm>
          <a:prstGeom prst="rect">
            <a:avLst/>
          </a:prstGeom>
        </p:spPr>
        <p:txBody>
          <a:bodyPr wrap="square">
            <a:spAutoFit/>
          </a:bodyPr>
          <a:lstStyle/>
          <a:p>
            <a:pPr marL="457200" indent="-457200" algn="just">
              <a:buFont typeface="Arial" panose="020B0604020202020204" pitchFamily="34" charset="0"/>
              <a:buChar char="•"/>
            </a:pPr>
            <a:endParaRPr lang="he-IL" sz="3200" dirty="0"/>
          </a:p>
          <a:p>
            <a:pPr marL="457200" indent="-457200" algn="just">
              <a:buFont typeface="Arial" panose="020B0604020202020204" pitchFamily="34" charset="0"/>
              <a:buChar char="•"/>
            </a:pPr>
            <a:r>
              <a:rPr lang="he-IL" sz="2800" dirty="0"/>
              <a:t>"משיכה מחברה" – משיכה של כספים מחברה על ידי בעל מניות מהותי או קרובו, </a:t>
            </a:r>
            <a:r>
              <a:rPr lang="he-IL" sz="2800" b="1" u="sng" dirty="0"/>
              <a:t>או העמדת נכס של חברה לשימושם</a:t>
            </a:r>
            <a:r>
              <a:rPr lang="he-IL" sz="2800" dirty="0"/>
              <a:t>, והכל במישרין או בעקיפין, למעט משיכה או העמדה לשימוש כאמור המהווה הכנסה אשר חויבה המלוא המס; </a:t>
            </a:r>
          </a:p>
          <a:p>
            <a:pPr algn="just"/>
            <a:endParaRPr lang="he-IL" sz="2800" dirty="0"/>
          </a:p>
          <a:p>
            <a:pPr marL="457200" indent="-457200" algn="just">
              <a:buFont typeface="Arial" panose="020B0604020202020204" pitchFamily="34" charset="0"/>
              <a:buChar char="•"/>
            </a:pPr>
            <a:r>
              <a:rPr lang="he-IL" sz="2800" dirty="0"/>
              <a:t>מהי 'העמדה לשימוש'? לעמדת רשויות המס, כפי שאנו נתקלים לא מעט, גם אם שולמו דמי השכירות על ידי בעל המניות או קרובו, עדיין לעמדתם יש לראות בנכס ככזה שהועמד לשימושם. </a:t>
            </a:r>
          </a:p>
          <a:p>
            <a:pPr algn="just"/>
            <a:endParaRPr lang="he-IL" sz="3200" dirty="0"/>
          </a:p>
          <a:p>
            <a:pPr algn="just"/>
            <a:endParaRPr lang="he-IL" sz="3200" dirty="0"/>
          </a:p>
          <a:p>
            <a:pPr marL="457200" lvl="0" indent="-457200">
              <a:buFont typeface="Arial" panose="020B0604020202020204" pitchFamily="34" charset="0"/>
              <a:buChar char="•"/>
            </a:pPr>
            <a:endParaRPr lang="he-IL" sz="3200" dirty="0"/>
          </a:p>
          <a:p>
            <a:pPr lvl="0"/>
            <a:endParaRPr lang="en-US" sz="3200" dirty="0"/>
          </a:p>
          <a:p>
            <a:pPr marL="457200" lvl="0" indent="-457200" algn="just">
              <a:buFont typeface="Arial" panose="020B0604020202020204" pitchFamily="34" charset="0"/>
              <a:buChar char="•"/>
            </a:pPr>
            <a:endParaRPr lang="he-IL" sz="3200" dirty="0"/>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361359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5</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477156"/>
            <a:ext cx="938254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3200" b="1" u="sng" dirty="0">
                <a:solidFill>
                  <a:srgbClr val="00599D"/>
                </a:solidFill>
                <a:latin typeface="Calibri" panose="020F0502020204030204" pitchFamily="34" charset="0"/>
                <a:cs typeface="Calibri" panose="020F0502020204030204" pitchFamily="34" charset="0"/>
              </a:rPr>
              <a:t>סעיף 3(ט1) לפקודה – חוזר מס הכנסה 'מבחן עיקר השימוש' </a:t>
            </a:r>
            <a:endParaRPr lang="aa-ET" sz="32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531812" y="1246094"/>
            <a:ext cx="11477308" cy="4770537"/>
          </a:xfrm>
          <a:prstGeom prst="rect">
            <a:avLst/>
          </a:prstGeom>
        </p:spPr>
        <p:txBody>
          <a:bodyPr wrap="square">
            <a:spAutoFit/>
          </a:bodyPr>
          <a:lstStyle/>
          <a:p>
            <a:pPr marL="457200" indent="-457200" algn="just">
              <a:buFont typeface="Arial" panose="020B0604020202020204" pitchFamily="34" charset="0"/>
              <a:buChar char="•"/>
            </a:pPr>
            <a:endParaRPr lang="he-IL" sz="3200" dirty="0"/>
          </a:p>
          <a:p>
            <a:pPr algn="just"/>
            <a:r>
              <a:rPr lang="he-IL" sz="2800" dirty="0"/>
              <a:t>חוזר מס הכנסה מס' 07/2017 עוסק בהוראת סעיף 3(ט1) לפקודה. </a:t>
            </a:r>
          </a:p>
          <a:p>
            <a:pPr algn="just"/>
            <a:endParaRPr lang="he-IL" sz="2800" dirty="0"/>
          </a:p>
          <a:p>
            <a:pPr marL="457200" indent="-457200" algn="just">
              <a:buFont typeface="Arial" panose="020B0604020202020204" pitchFamily="34" charset="0"/>
              <a:buChar char="•"/>
            </a:pPr>
            <a:r>
              <a:rPr lang="he-IL" sz="2800" dirty="0"/>
              <a:t>מבחן 'עיקר השימוש' לבחינה האם הדירה משמשת לצרכי בעל המניות המהותי לגישת רשויות המס – יראו כדירה ש – 51% משטחה משמש לצרכיו הפרטיים של בעל המניות המהותי.</a:t>
            </a:r>
          </a:p>
          <a:p>
            <a:pPr marL="457200" indent="-457200" algn="just">
              <a:buFont typeface="Arial" panose="020B0604020202020204" pitchFamily="34" charset="0"/>
              <a:buChar char="•"/>
            </a:pPr>
            <a:r>
              <a:rPr lang="he-IL" sz="2800" dirty="0"/>
              <a:t>בנוסף צוין בחוזר, כי דירה שמשמשת את בעל המניות וקרוביו כדירת נופש בארץ או בחוץ לארץ, ועומדת ריקה ברוב ימות השנה, עדיין תחשב כדירה שעיקר השימוש בה הוא לצרכיו הפרטיים של בעל המניות. </a:t>
            </a:r>
          </a:p>
          <a:p>
            <a:pPr algn="just"/>
            <a:endParaRPr lang="he-IL" sz="2400" dirty="0"/>
          </a:p>
          <a:p>
            <a:pPr marL="457200" lvl="0" indent="-457200" algn="just">
              <a:buFont typeface="Arial" panose="020B0604020202020204" pitchFamily="34" charset="0"/>
              <a:buChar char="•"/>
            </a:pPr>
            <a:endParaRPr lang="he-IL" sz="2400" dirty="0"/>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1958335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6</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353331"/>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4000" b="1" u="sng" dirty="0">
                <a:solidFill>
                  <a:srgbClr val="00599D"/>
                </a:solidFill>
                <a:latin typeface="Calibri" panose="020F0502020204030204" pitchFamily="34" charset="0"/>
                <a:cs typeface="Calibri" panose="020F0502020204030204" pitchFamily="34" charset="0"/>
              </a:rPr>
              <a:t>הוראת סעיף 3(ט1) לפקודה – הוראת שעה קצרה</a:t>
            </a:r>
            <a:endParaRPr lang="aa-ET" sz="40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816426" y="1135732"/>
            <a:ext cx="10993519" cy="5139869"/>
          </a:xfrm>
          <a:prstGeom prst="rect">
            <a:avLst/>
          </a:prstGeom>
        </p:spPr>
        <p:txBody>
          <a:bodyPr wrap="square">
            <a:spAutoFit/>
          </a:bodyPr>
          <a:lstStyle/>
          <a:p>
            <a:pPr marL="457200" indent="-457200">
              <a:buFont typeface="Arial" panose="020B0604020202020204" pitchFamily="34" charset="0"/>
              <a:buChar char="•"/>
            </a:pPr>
            <a:endParaRPr lang="he-IL" sz="3200" dirty="0"/>
          </a:p>
          <a:p>
            <a:pPr marL="457200" indent="-457200" algn="just">
              <a:buFont typeface="Arial" panose="020B0604020202020204" pitchFamily="34" charset="0"/>
              <a:buChar char="•"/>
            </a:pPr>
            <a:r>
              <a:rPr lang="he-IL" sz="2800" dirty="0"/>
              <a:t>נזכיר, כי מדובר בסעיף חקיקה שנכנס לתוקף רק ביום 1.1.2017, כאשר ניתנה הוראת שעה קצרה, עד ליום 31.12.2018. </a:t>
            </a:r>
          </a:p>
          <a:p>
            <a:pPr algn="just"/>
            <a:endParaRPr lang="he-IL" sz="2800" dirty="0"/>
          </a:p>
          <a:p>
            <a:pPr marL="457200" indent="-457200" algn="just">
              <a:buFont typeface="Arial" panose="020B0604020202020204" pitchFamily="34" charset="0"/>
              <a:buChar char="•"/>
            </a:pPr>
            <a:r>
              <a:rPr lang="he-IL" sz="2800" dirty="0"/>
              <a:t>רבים מהמייצגים לא הכירו את האפשרות במסגרת הוראת השעה ולא יידעו את הנישומים, שכעת, נדרשים להתמודד עם חשיפה אזרחית ולעיתים חמור מכך, זימון לחקירה פלילית (יחד עם רו"ח המייצג). </a:t>
            </a:r>
          </a:p>
          <a:p>
            <a:pPr marL="457200" indent="-457200" algn="just">
              <a:buFont typeface="Arial" panose="020B0604020202020204" pitchFamily="34" charset="0"/>
              <a:buChar char="•"/>
            </a:pPr>
            <a:endParaRPr lang="he-IL" sz="3200" dirty="0"/>
          </a:p>
          <a:p>
            <a:pPr marL="457200" lvl="0" indent="-457200">
              <a:buFont typeface="Arial" panose="020B0604020202020204" pitchFamily="34" charset="0"/>
              <a:buChar char="•"/>
            </a:pPr>
            <a:endParaRPr lang="he-IL" sz="3200" dirty="0"/>
          </a:p>
          <a:p>
            <a:pPr lvl="0"/>
            <a:endParaRPr lang="en-US" sz="3200" dirty="0"/>
          </a:p>
          <a:p>
            <a:pPr marL="457200" lvl="0" indent="-457200" algn="just">
              <a:buFont typeface="Arial" panose="020B0604020202020204" pitchFamily="34" charset="0"/>
              <a:buChar char="•"/>
            </a:pPr>
            <a:endParaRPr lang="he-IL" sz="3200" dirty="0"/>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2943391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7</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534200"/>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4000" b="1" u="sng" dirty="0">
                <a:solidFill>
                  <a:srgbClr val="00599D"/>
                </a:solidFill>
                <a:latin typeface="Calibri" panose="020F0502020204030204" pitchFamily="34" charset="0"/>
                <a:cs typeface="Calibri" panose="020F0502020204030204" pitchFamily="34" charset="0"/>
              </a:rPr>
              <a:t>הוראת סעיף 3(ט1) לפקודה – 3 אפשרויות בהוראת השעה לפני 31.12.2018</a:t>
            </a:r>
            <a:endParaRPr lang="aa-ET" sz="40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816426" y="1135732"/>
            <a:ext cx="11323320" cy="8156079"/>
          </a:xfrm>
          <a:prstGeom prst="rect">
            <a:avLst/>
          </a:prstGeom>
        </p:spPr>
        <p:txBody>
          <a:bodyPr wrap="square">
            <a:spAutoFit/>
          </a:bodyPr>
          <a:lstStyle/>
          <a:p>
            <a:pPr marL="457200" indent="-457200">
              <a:buFont typeface="Arial" panose="020B0604020202020204" pitchFamily="34" charset="0"/>
              <a:buChar char="•"/>
            </a:pPr>
            <a:endParaRPr lang="he-IL" sz="3200" dirty="0"/>
          </a:p>
          <a:p>
            <a:pPr marL="457200" indent="-457200" algn="just">
              <a:buFont typeface="Arial" panose="020B0604020202020204" pitchFamily="34" charset="0"/>
              <a:buChar char="•"/>
            </a:pPr>
            <a:r>
              <a:rPr lang="he-IL" sz="2800" u="sng" dirty="0"/>
              <a:t>השבת הדירה לחברה</a:t>
            </a:r>
            <a:r>
              <a:rPr lang="he-IL" sz="2800" dirty="0"/>
              <a:t> – דירה שהועמדה לשימוש בעל המניות והושבה לחברה עד ליום 31.12.2018, לא יחולו הוראות סעיף 3(ט1) לפקודה. אך, בעל המניות יחויב בשווי שימוש מיום 1.1.2017 ועד למועד השבת הדירה לחברה. </a:t>
            </a:r>
          </a:p>
          <a:p>
            <a:pPr algn="just"/>
            <a:endParaRPr lang="he-IL" sz="2800" dirty="0"/>
          </a:p>
          <a:p>
            <a:pPr marL="457200" indent="-457200" algn="just">
              <a:buFont typeface="Arial" panose="020B0604020202020204" pitchFamily="34" charset="0"/>
              <a:buChar char="•"/>
            </a:pPr>
            <a:r>
              <a:rPr lang="he-IL" sz="2800" u="sng" dirty="0"/>
              <a:t>העברת הדירה לבעל המניות עד יום 31.12.2018 ודחיית מס השבח עד מועד מכירת הדירה</a:t>
            </a:r>
            <a:r>
              <a:rPr lang="he-IL" sz="2800" dirty="0"/>
              <a:t> – אפשרות להעביר הדירה תוך דחיית מס השבח וללא מס רכישה בידי בעל המניות.  </a:t>
            </a:r>
          </a:p>
          <a:p>
            <a:pPr algn="just"/>
            <a:endParaRPr lang="he-IL" sz="2800" dirty="0"/>
          </a:p>
          <a:p>
            <a:pPr marL="457200" indent="-457200" algn="just">
              <a:buFont typeface="Arial" panose="020B0604020202020204" pitchFamily="34" charset="0"/>
              <a:buChar char="•"/>
            </a:pPr>
            <a:r>
              <a:rPr lang="he-IL" sz="2800" u="sng" dirty="0"/>
              <a:t>העברת הדירה לבעל המניות עד ליום 31.12.2018 תוך תשלום מס השבח</a:t>
            </a:r>
            <a:r>
              <a:rPr lang="he-IL" sz="2800" dirty="0"/>
              <a:t> – העברת הדירה מבעלות החברה לבעל המניות ותשלום מס השבח בגין ההפרש בין שווי השוק לבין העלות המופחתת של הדירה המועברת בספרי החברה במועד העברתה. העברה פטורה ממס רכישה. </a:t>
            </a:r>
          </a:p>
          <a:p>
            <a:pPr marL="457200" indent="-457200" algn="just">
              <a:buFont typeface="Arial" panose="020B0604020202020204" pitchFamily="34" charset="0"/>
              <a:buChar char="•"/>
            </a:pPr>
            <a:endParaRPr lang="he-IL" sz="2800" dirty="0"/>
          </a:p>
          <a:p>
            <a:pPr marL="457200" indent="-457200" algn="just">
              <a:buFont typeface="Arial" panose="020B0604020202020204" pitchFamily="34" charset="0"/>
              <a:buChar char="•"/>
            </a:pPr>
            <a:endParaRPr lang="he-IL" sz="3200" dirty="0"/>
          </a:p>
          <a:p>
            <a:pPr marL="457200" lvl="0" indent="-457200">
              <a:buFont typeface="Arial" panose="020B0604020202020204" pitchFamily="34" charset="0"/>
              <a:buChar char="•"/>
            </a:pPr>
            <a:endParaRPr lang="he-IL" sz="3200" dirty="0"/>
          </a:p>
          <a:p>
            <a:pPr lvl="0"/>
            <a:endParaRPr lang="en-US" sz="3200" dirty="0"/>
          </a:p>
          <a:p>
            <a:pPr marL="457200" lvl="0" indent="-457200" algn="just">
              <a:buFont typeface="Arial" panose="020B0604020202020204" pitchFamily="34" charset="0"/>
              <a:buChar char="•"/>
            </a:pPr>
            <a:endParaRPr lang="he-IL" sz="3200" dirty="0"/>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3251977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8</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564574" y="534200"/>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4000" b="1" u="sng" dirty="0">
                <a:solidFill>
                  <a:srgbClr val="00599D"/>
                </a:solidFill>
                <a:latin typeface="Calibri" panose="020F0502020204030204" pitchFamily="34" charset="0"/>
                <a:cs typeface="Calibri" panose="020F0502020204030204" pitchFamily="34" charset="0"/>
              </a:rPr>
              <a:t>המשך שימוש בדירת החברה גם לאחר 31.12.2018 </a:t>
            </a:r>
            <a:endParaRPr lang="aa-ET" sz="40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816426" y="924720"/>
            <a:ext cx="10993519" cy="4524315"/>
          </a:xfrm>
          <a:prstGeom prst="rect">
            <a:avLst/>
          </a:prstGeom>
        </p:spPr>
        <p:txBody>
          <a:bodyPr wrap="square">
            <a:spAutoFit/>
          </a:bodyPr>
          <a:lstStyle/>
          <a:p>
            <a:endParaRPr lang="he-IL" sz="3200" dirty="0"/>
          </a:p>
          <a:p>
            <a:pPr marL="457200" lvl="0" indent="-457200" algn="just">
              <a:buFont typeface="Arial" panose="020B0604020202020204" pitchFamily="34" charset="0"/>
              <a:buChar char="•"/>
            </a:pPr>
            <a:endParaRPr lang="he-IL" sz="3200" dirty="0"/>
          </a:p>
          <a:p>
            <a:pPr marL="457200" lvl="0" indent="-457200" algn="just">
              <a:buFont typeface="Arial" panose="020B0604020202020204" pitchFamily="34" charset="0"/>
              <a:buChar char="•"/>
            </a:pPr>
            <a:r>
              <a:rPr lang="he-IL" sz="3200" dirty="0"/>
              <a:t>תשלום מס עלות הדירה כדיבידנד.</a:t>
            </a:r>
          </a:p>
          <a:p>
            <a:pPr lvl="0" algn="just"/>
            <a:endParaRPr lang="he-IL" sz="3200" dirty="0"/>
          </a:p>
          <a:p>
            <a:pPr marL="457200" lvl="0" indent="-457200" algn="just">
              <a:buFont typeface="Arial" panose="020B0604020202020204" pitchFamily="34" charset="0"/>
              <a:buChar char="•"/>
            </a:pPr>
            <a:r>
              <a:rPr lang="he-IL" sz="3200" dirty="0"/>
              <a:t>הדירה איננה מועברת לבעל המניות.</a:t>
            </a:r>
          </a:p>
          <a:p>
            <a:pPr lvl="0" algn="just"/>
            <a:endParaRPr lang="he-IL" sz="3200" dirty="0"/>
          </a:p>
          <a:p>
            <a:pPr marL="457200" lvl="0" indent="-457200" algn="just">
              <a:buFont typeface="Arial" panose="020B0604020202020204" pitchFamily="34" charset="0"/>
              <a:buChar char="•"/>
            </a:pPr>
            <a:r>
              <a:rPr lang="he-IL" sz="3200" dirty="0"/>
              <a:t>המשך חיוב בדמי שימוש עד לפינוי הדירה.</a:t>
            </a:r>
          </a:p>
          <a:p>
            <a:pPr lvl="0" algn="just"/>
            <a:endParaRPr lang="he-IL" sz="3200" dirty="0"/>
          </a:p>
          <a:p>
            <a:pPr marL="457200" lvl="0" indent="-457200" algn="just">
              <a:buFont typeface="Arial" panose="020B0604020202020204" pitchFamily="34" charset="0"/>
              <a:buChar char="•"/>
            </a:pPr>
            <a:r>
              <a:rPr lang="he-IL" sz="3200" dirty="0"/>
              <a:t>מניעת פטור בפירוק.</a:t>
            </a:r>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1911599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2FA8619-CDE1-4814-8694-12D5769BE323}"/>
              </a:ext>
            </a:extLst>
          </p:cNvPr>
          <p:cNvSpPr/>
          <p:nvPr/>
        </p:nvSpPr>
        <p:spPr>
          <a:xfrm>
            <a:off x="685800" y="-19050"/>
            <a:ext cx="1132332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sz="4000" b="1" dirty="0">
              <a:solidFill>
                <a:srgbClr val="00599D"/>
              </a:solidFill>
              <a:latin typeface="Calibri" panose="020F0502020204030204" pitchFamily="34" charset="0"/>
              <a:cs typeface="Calibri" panose="020F0502020204030204" pitchFamily="34" charset="0"/>
            </a:endParaRPr>
          </a:p>
        </p:txBody>
      </p:sp>
      <p:sp>
        <p:nvSpPr>
          <p:cNvPr id="4" name="מלבן 3">
            <a:extLst>
              <a:ext uri="{FF2B5EF4-FFF2-40B4-BE49-F238E27FC236}">
                <a16:creationId xmlns:a16="http://schemas.microsoft.com/office/drawing/2014/main" id="{082B0874-9A1C-4DD8-808B-0A0B89D1BB46}"/>
              </a:ext>
            </a:extLst>
          </p:cNvPr>
          <p:cNvSpPr/>
          <p:nvPr/>
        </p:nvSpPr>
        <p:spPr>
          <a:xfrm>
            <a:off x="242388" y="1504948"/>
            <a:ext cx="11559540" cy="405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Clr>
                <a:srgbClr val="00599D"/>
              </a:buClr>
              <a:buBlip>
                <a:blip r:embed="rId3"/>
              </a:buBlip>
            </a:pPr>
            <a:endParaRPr lang="he-IL" sz="2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מציין מיקום של מספר שקופית 5">
            <a:extLst>
              <a:ext uri="{FF2B5EF4-FFF2-40B4-BE49-F238E27FC236}">
                <a16:creationId xmlns:a16="http://schemas.microsoft.com/office/drawing/2014/main" id="{D2D5E385-EAD3-425E-B34F-762B14DDFDED}"/>
              </a:ext>
            </a:extLst>
          </p:cNvPr>
          <p:cNvSpPr>
            <a:spLocks noGrp="1"/>
          </p:cNvSpPr>
          <p:nvPr>
            <p:ph type="sldNum" sz="quarter" idx="12"/>
          </p:nvPr>
        </p:nvSpPr>
        <p:spPr/>
        <p:txBody>
          <a:bodyPr/>
          <a:lstStyle/>
          <a:p>
            <a:fld id="{18A1157E-26D9-4162-BD50-D17CAF9A408B}" type="slidenum">
              <a:rPr lang="aa-ET" smtClean="0"/>
              <a:pPr/>
              <a:t>9</a:t>
            </a:fld>
            <a:endParaRPr lang="aa-ET"/>
          </a:p>
        </p:txBody>
      </p:sp>
      <p:sp>
        <p:nvSpPr>
          <p:cNvPr id="5" name="מלבן 4">
            <a:extLst>
              <a:ext uri="{FF2B5EF4-FFF2-40B4-BE49-F238E27FC236}">
                <a16:creationId xmlns:a16="http://schemas.microsoft.com/office/drawing/2014/main" id="{39265843-A0C9-49EB-B742-71D2BCDD2853}"/>
              </a:ext>
            </a:extLst>
          </p:cNvPr>
          <p:cNvSpPr/>
          <p:nvPr/>
        </p:nvSpPr>
        <p:spPr>
          <a:xfrm>
            <a:off x="1161626" y="136359"/>
            <a:ext cx="9478108"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4000" b="1" u="sng" dirty="0">
                <a:solidFill>
                  <a:srgbClr val="00599D"/>
                </a:solidFill>
                <a:latin typeface="Calibri" panose="020F0502020204030204" pitchFamily="34" charset="0"/>
                <a:cs typeface="Calibri" panose="020F0502020204030204" pitchFamily="34" charset="0"/>
              </a:rPr>
              <a:t>חיוב בעל המניות בגין "שווי שימוש"</a:t>
            </a:r>
            <a:endParaRPr lang="aa-ET" sz="4000" b="1" u="sng" dirty="0">
              <a:solidFill>
                <a:srgbClr val="00599D"/>
              </a:solidFill>
              <a:latin typeface="Calibri" panose="020F0502020204030204" pitchFamily="34" charset="0"/>
              <a:cs typeface="Calibri" panose="020F0502020204030204" pitchFamily="34" charset="0"/>
            </a:endParaRPr>
          </a:p>
        </p:txBody>
      </p:sp>
      <p:sp>
        <p:nvSpPr>
          <p:cNvPr id="7" name="מלבן 6">
            <a:extLst>
              <a:ext uri="{FF2B5EF4-FFF2-40B4-BE49-F238E27FC236}">
                <a16:creationId xmlns:a16="http://schemas.microsoft.com/office/drawing/2014/main" id="{4086F8B2-4312-46B1-B8CE-A5DC53988ACF}"/>
              </a:ext>
            </a:extLst>
          </p:cNvPr>
          <p:cNvSpPr/>
          <p:nvPr/>
        </p:nvSpPr>
        <p:spPr>
          <a:xfrm>
            <a:off x="1300766" y="1318565"/>
            <a:ext cx="9646356" cy="5111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e-IL" sz="3200" dirty="0">
                <a:solidFill>
                  <a:srgbClr val="00599D"/>
                </a:solidFill>
                <a:latin typeface="Calibri" panose="020F0502020204030204" pitchFamily="34" charset="0"/>
                <a:cs typeface="Calibri" panose="020F0502020204030204" pitchFamily="34" charset="0"/>
              </a:rPr>
              <a:t> </a:t>
            </a:r>
            <a:endParaRPr lang="aa-ET" sz="3200" dirty="0">
              <a:solidFill>
                <a:srgbClr val="00599D"/>
              </a:solidFill>
              <a:latin typeface="Calibri" panose="020F0502020204030204" pitchFamily="34" charset="0"/>
              <a:cs typeface="Calibri" panose="020F0502020204030204" pitchFamily="34" charset="0"/>
            </a:endParaRPr>
          </a:p>
        </p:txBody>
      </p:sp>
      <p:sp>
        <p:nvSpPr>
          <p:cNvPr id="3" name="מלבן 2"/>
          <p:cNvSpPr/>
          <p:nvPr/>
        </p:nvSpPr>
        <p:spPr>
          <a:xfrm>
            <a:off x="854903" y="917927"/>
            <a:ext cx="11154217" cy="7632859"/>
          </a:xfrm>
          <a:prstGeom prst="rect">
            <a:avLst/>
          </a:prstGeom>
        </p:spPr>
        <p:txBody>
          <a:bodyPr wrap="square">
            <a:spAutoFit/>
          </a:bodyPr>
          <a:lstStyle/>
          <a:p>
            <a:pPr algn="just"/>
            <a:endParaRPr lang="he-IL" sz="1100" dirty="0"/>
          </a:p>
          <a:p>
            <a:pPr algn="just"/>
            <a:r>
              <a:rPr lang="he-IL" sz="1100" dirty="0"/>
              <a:t> </a:t>
            </a:r>
            <a:endParaRPr lang="he-IL" sz="500" dirty="0"/>
          </a:p>
          <a:p>
            <a:pPr marL="457200" indent="-457200" algn="just">
              <a:buFont typeface="Arial" panose="020B0604020202020204" pitchFamily="34" charset="0"/>
              <a:buChar char="•"/>
            </a:pPr>
            <a:r>
              <a:rPr lang="he-IL" sz="2800" dirty="0"/>
              <a:t>סעיף 3(ט1)(7) לפקודה קובע, כי בגין שווי השימוש בנכס עד למועד השבתו לחברה, יחויב בעל המניות ב- "שווי שימוש" בנכס.</a:t>
            </a:r>
          </a:p>
          <a:p>
            <a:pPr algn="just"/>
            <a:endParaRPr lang="he-IL" sz="2800" dirty="0"/>
          </a:p>
          <a:p>
            <a:pPr marL="457200" indent="-457200" algn="just">
              <a:buFont typeface="Arial" panose="020B0604020202020204" pitchFamily="34" charset="0"/>
              <a:buChar char="•"/>
            </a:pPr>
            <a:r>
              <a:rPr lang="he-IL" sz="2800" dirty="0"/>
              <a:t>שווי השימוש יהיה הגבוה מבין שווי השוק של השימוש בנכס או שיעור הריבית שנקבע בסעיף 3(ט) לעניין הלוואה מוכפל בעלות הנכס כהגדרתו בסעיף 3(ט1)(1) לפקודה.</a:t>
            </a:r>
          </a:p>
          <a:p>
            <a:pPr algn="just"/>
            <a:endParaRPr lang="he-IL" sz="2800" dirty="0"/>
          </a:p>
          <a:p>
            <a:pPr marL="457200" indent="-457200" algn="just">
              <a:buFont typeface="Arial" panose="020B0604020202020204" pitchFamily="34" charset="0"/>
              <a:buChar char="•"/>
            </a:pPr>
            <a:r>
              <a:rPr lang="he-IL" sz="2800" dirty="0"/>
              <a:t>משווי השימוש יש להפחית תשלומים ששילם בעל המניות לחברה בגין השימוש בנכס והיתרה תחויב כהכנסה בידי בעל המניות על פי סעיף 2(2) במקרה בו מתקיימים יחסי עובד מעביד בין בעל המניות לבין החברה או על פי 2(10) במקרים אחרים. </a:t>
            </a:r>
            <a:endParaRPr lang="he-IL" sz="3200" dirty="0"/>
          </a:p>
          <a:p>
            <a:pPr marL="457200" indent="-457200" algn="just">
              <a:buFont typeface="Arial" panose="020B0604020202020204" pitchFamily="34" charset="0"/>
              <a:buChar char="•"/>
            </a:pPr>
            <a:endParaRPr lang="he-IL" sz="3200" dirty="0"/>
          </a:p>
          <a:p>
            <a:pPr marL="457200" indent="-457200" algn="just">
              <a:buFont typeface="Arial" panose="020B0604020202020204" pitchFamily="34" charset="0"/>
              <a:buChar char="•"/>
            </a:pPr>
            <a:endParaRPr lang="he-IL" sz="3200" dirty="0"/>
          </a:p>
          <a:p>
            <a:pPr marL="457200" lvl="0" indent="-457200">
              <a:buFont typeface="Arial" panose="020B0604020202020204" pitchFamily="34" charset="0"/>
              <a:buChar char="•"/>
            </a:pPr>
            <a:endParaRPr lang="he-IL" sz="3200" dirty="0"/>
          </a:p>
          <a:p>
            <a:pPr lvl="0"/>
            <a:endParaRPr lang="en-US" sz="3200" dirty="0"/>
          </a:p>
          <a:p>
            <a:pPr marL="457200" lvl="0" indent="-457200" algn="just">
              <a:buFont typeface="Arial" panose="020B0604020202020204" pitchFamily="34" charset="0"/>
              <a:buChar char="•"/>
            </a:pPr>
            <a:endParaRPr lang="he-IL" sz="3200" dirty="0"/>
          </a:p>
        </p:txBody>
      </p:sp>
      <p:pic>
        <p:nvPicPr>
          <p:cNvPr id="8" name="תמונה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83065" y="-31750"/>
            <a:ext cx="2908935" cy="612775"/>
          </a:xfrm>
          <a:prstGeom prst="rect">
            <a:avLst/>
          </a:prstGeom>
          <a:noFill/>
          <a:ln>
            <a:noFill/>
          </a:ln>
        </p:spPr>
      </p:pic>
    </p:spTree>
    <p:extLst>
      <p:ext uri="{BB962C8B-B14F-4D97-AF65-F5344CB8AC3E}">
        <p14:creationId xmlns:p14="http://schemas.microsoft.com/office/powerpoint/2010/main" val="2200034271"/>
      </p:ext>
    </p:extLst>
  </p:cSld>
  <p:clrMapOvr>
    <a:masterClrMapping/>
  </p:clrMapOvr>
</p:sld>
</file>

<file path=ppt/theme/theme1.xml><?xml version="1.0" encoding="utf-8"?>
<a:theme xmlns:a="http://schemas.openxmlformats.org/drawingml/2006/main" name="עשן מתפתל">
  <a:themeElements>
    <a:clrScheme name="עשן מתפתל">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עשן מתפתל">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עשן מתפתל">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99852A9A9453A2468E4537C5C46B16AA" ma:contentTypeVersion="16" ma:contentTypeDescription="צור מסמך חדש." ma:contentTypeScope="" ma:versionID="baaea39580e21f408ecabc61adcd1a7b">
  <xsd:schema xmlns:xsd="http://www.w3.org/2001/XMLSchema" xmlns:xs="http://www.w3.org/2001/XMLSchema" xmlns:p="http://schemas.microsoft.com/office/2006/metadata/properties" xmlns:ns2="c5ca38a0-009a-47fa-81a2-a434c9798fad" xmlns:ns3="089bf5db-4f96-4433-bd8f-c3328add686a" targetNamespace="http://schemas.microsoft.com/office/2006/metadata/properties" ma:root="true" ma:fieldsID="bb0760d9f9d4073f58450fe4ebc3d18e" ns2:_="" ns3:_="">
    <xsd:import namespace="c5ca38a0-009a-47fa-81a2-a434c9798fad"/>
    <xsd:import namespace="089bf5db-4f96-4433-bd8f-c3328add686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ca38a0-009a-47fa-81a2-a434c9798f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תגיות תמונה" ma:readOnly="false" ma:fieldId="{5cf76f15-5ced-4ddc-b409-7134ff3c332f}" ma:taxonomyMulti="true" ma:sspId="e3080ada-79c6-462f-84c5-a1a7227f0b6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89bf5db-4f96-4433-bd8f-c3328add686a" elementFormDefault="qualified">
    <xsd:import namespace="http://schemas.microsoft.com/office/2006/documentManagement/types"/>
    <xsd:import namespace="http://schemas.microsoft.com/office/infopath/2007/PartnerControls"/>
    <xsd:element name="SharedWithUsers" ma:index="13"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משותף עם פרטים" ma:internalName="SharedWithDetails" ma:readOnly="true">
      <xsd:simpleType>
        <xsd:restriction base="dms:Note">
          <xsd:maxLength value="255"/>
        </xsd:restriction>
      </xsd:simpleType>
    </xsd:element>
    <xsd:element name="TaxCatchAll" ma:index="23" nillable="true" ma:displayName="Taxonomy Catch All Column" ma:hidden="true" ma:list="{48f777f9-6b3c-469b-888b-7b5857eecfdb}" ma:internalName="TaxCatchAll" ma:showField="CatchAllData" ma:web="089bf5db-4f96-4433-bd8f-c3328add686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DD7F94-A33A-4193-8BE3-0BFDA56E372A}"/>
</file>

<file path=customXml/itemProps2.xml><?xml version="1.0" encoding="utf-8"?>
<ds:datastoreItem xmlns:ds="http://schemas.openxmlformats.org/officeDocument/2006/customXml" ds:itemID="{9670E86D-6481-4061-829F-4EC9AAF832B9}"/>
</file>

<file path=docProps/app.xml><?xml version="1.0" encoding="utf-8"?>
<Properties xmlns="http://schemas.openxmlformats.org/officeDocument/2006/extended-properties" xmlns:vt="http://schemas.openxmlformats.org/officeDocument/2006/docPropsVTypes">
  <Template>Wisp</Template>
  <TotalTime>3326</TotalTime>
  <Words>2513</Words>
  <Application>Microsoft Office PowerPoint</Application>
  <PresentationFormat>מסך רחב</PresentationFormat>
  <Paragraphs>252</Paragraphs>
  <Slides>25</Slides>
  <Notes>25</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25</vt:i4>
      </vt:variant>
    </vt:vector>
  </HeadingPairs>
  <TitlesOfParts>
    <vt:vector size="31" baseType="lpstr">
      <vt:lpstr>Arial</vt:lpstr>
      <vt:lpstr>Calibri</vt:lpstr>
      <vt:lpstr>Century Gothic</vt:lpstr>
      <vt:lpstr>Times New Roman</vt:lpstr>
      <vt:lpstr>Wingdings 3</vt:lpstr>
      <vt:lpstr>עשן מתפתל</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Moran Nahor</dc:creator>
  <cp:lastModifiedBy>Liron ben Mayor</cp:lastModifiedBy>
  <cp:revision>371</cp:revision>
  <cp:lastPrinted>2023-06-29T13:25:33Z</cp:lastPrinted>
  <dcterms:created xsi:type="dcterms:W3CDTF">2020-02-19T06:55:43Z</dcterms:created>
  <dcterms:modified xsi:type="dcterms:W3CDTF">2023-06-29T13:43:40Z</dcterms:modified>
</cp:coreProperties>
</file>