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trictFirstAndLastChars="0" saveSubsetFonts="1">
  <p:sldMasterIdLst>
    <p:sldMasterId id="2147483672" r:id="rId1"/>
    <p:sldMasterId id="2147483676" r:id="rId2"/>
  </p:sldMasterIdLst>
  <p:notesMasterIdLst>
    <p:notesMasterId r:id="rId21"/>
  </p:notesMasterIdLst>
  <p:handoutMasterIdLst>
    <p:handoutMasterId r:id="rId22"/>
  </p:handoutMasterIdLst>
  <p:sldIdLst>
    <p:sldId id="422" r:id="rId3"/>
    <p:sldId id="423" r:id="rId4"/>
    <p:sldId id="474" r:id="rId5"/>
    <p:sldId id="475" r:id="rId6"/>
    <p:sldId id="557" r:id="rId7"/>
    <p:sldId id="545" r:id="rId8"/>
    <p:sldId id="558" r:id="rId9"/>
    <p:sldId id="559" r:id="rId10"/>
    <p:sldId id="560" r:id="rId11"/>
    <p:sldId id="538" r:id="rId12"/>
    <p:sldId id="511" r:id="rId13"/>
    <p:sldId id="543" r:id="rId14"/>
    <p:sldId id="504" r:id="rId15"/>
    <p:sldId id="561" r:id="rId16"/>
    <p:sldId id="510" r:id="rId17"/>
    <p:sldId id="492" r:id="rId18"/>
    <p:sldId id="547" r:id="rId19"/>
    <p:sldId id="437" r:id="rId20"/>
  </p:sldIdLst>
  <p:sldSz cx="9144000" cy="6858000" type="screen4x3"/>
  <p:notesSz cx="6662738" cy="98329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FF66"/>
    <a:srgbClr val="FF3300"/>
    <a:srgbClr val="FFFF00"/>
    <a:srgbClr val="000099"/>
    <a:srgbClr val="66FF33"/>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4380" autoAdjust="0"/>
    <p:restoredTop sz="91222" autoAdjust="0"/>
  </p:normalViewPr>
  <p:slideViewPr>
    <p:cSldViewPr>
      <p:cViewPr varScale="1">
        <p:scale>
          <a:sx n="112" d="100"/>
          <a:sy n="112" d="100"/>
        </p:scale>
        <p:origin x="21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40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66563" name="Rectangle 3"/>
          <p:cNvSpPr>
            <a:spLocks noGrp="1" noChangeArrowheads="1"/>
          </p:cNvSpPr>
          <p:nvPr>
            <p:ph type="dt" sz="quarter" idx="1"/>
          </p:nvPr>
        </p:nvSpPr>
        <p:spPr bwMode="auto">
          <a:xfrm>
            <a:off x="15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smtClean="0">
                <a:latin typeface="Times New Roman" pitchFamily="18" charset="0"/>
              </a:defRPr>
            </a:lvl1pPr>
          </a:lstStyle>
          <a:p>
            <a:pPr>
              <a:defRPr/>
            </a:pPr>
            <a:endParaRPr lang="en-US"/>
          </a:p>
        </p:txBody>
      </p:sp>
      <p:sp>
        <p:nvSpPr>
          <p:cNvPr id="66564" name="Rectangle 4"/>
          <p:cNvSpPr>
            <a:spLocks noGrp="1" noChangeArrowheads="1"/>
          </p:cNvSpPr>
          <p:nvPr>
            <p:ph type="ftr" sz="quarter" idx="2"/>
          </p:nvPr>
        </p:nvSpPr>
        <p:spPr bwMode="auto">
          <a:xfrm>
            <a:off x="3775075"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66565" name="Rectangle 5"/>
          <p:cNvSpPr>
            <a:spLocks noGrp="1" noChangeArrowheads="1"/>
          </p:cNvSpPr>
          <p:nvPr>
            <p:ph type="sldNum" sz="quarter" idx="3"/>
          </p:nvPr>
        </p:nvSpPr>
        <p:spPr bwMode="auto">
          <a:xfrm>
            <a:off x="15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smtClean="0">
                <a:latin typeface="Times New Roman" pitchFamily="18" charset="0"/>
                <a:cs typeface="Times New Roman" pitchFamily="18" charset="0"/>
              </a:defRPr>
            </a:lvl1pPr>
          </a:lstStyle>
          <a:p>
            <a:pPr>
              <a:defRPr/>
            </a:pPr>
            <a:fld id="{E7B77954-F299-45CA-ABC5-30F0AF7C1AAD}" type="slidenum">
              <a:rPr lang="he-IL"/>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3775075" y="0"/>
            <a:ext cx="2887663"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64515" name="Rectangle 3"/>
          <p:cNvSpPr>
            <a:spLocks noGrp="1" noChangeArrowheads="1"/>
          </p:cNvSpPr>
          <p:nvPr>
            <p:ph type="dt" idx="1"/>
          </p:nvPr>
        </p:nvSpPr>
        <p:spPr bwMode="auto">
          <a:xfrm>
            <a:off x="1588" y="0"/>
            <a:ext cx="2887662"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smtClean="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874713" y="738188"/>
            <a:ext cx="4914900" cy="3686175"/>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66750" y="4670425"/>
            <a:ext cx="5329238" cy="442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64518" name="Rectangle 6"/>
          <p:cNvSpPr>
            <a:spLocks noGrp="1" noChangeArrowheads="1"/>
          </p:cNvSpPr>
          <p:nvPr>
            <p:ph type="ftr" sz="quarter" idx="4"/>
          </p:nvPr>
        </p:nvSpPr>
        <p:spPr bwMode="auto">
          <a:xfrm>
            <a:off x="3775075" y="9339263"/>
            <a:ext cx="2887663"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64519" name="Rectangle 7"/>
          <p:cNvSpPr>
            <a:spLocks noGrp="1" noChangeArrowheads="1"/>
          </p:cNvSpPr>
          <p:nvPr>
            <p:ph type="sldNum" sz="quarter" idx="5"/>
          </p:nvPr>
        </p:nvSpPr>
        <p:spPr bwMode="auto">
          <a:xfrm>
            <a:off x="1588" y="9339263"/>
            <a:ext cx="2887662"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smtClean="0">
                <a:latin typeface="Times New Roman" pitchFamily="18" charset="0"/>
                <a:cs typeface="Times New Roman" pitchFamily="18" charset="0"/>
              </a:defRPr>
            </a:lvl1pPr>
          </a:lstStyle>
          <a:p>
            <a:pPr>
              <a:defRPr/>
            </a:pPr>
            <a:fld id="{41FC6400-163A-402D-B9CB-8FA6E8573065}" type="slidenum">
              <a:rPr lang="he-IL"/>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E0E0B1D9-6E99-4826-91B7-11CED675D7D8}" type="slidenum">
              <a:rPr lang="he-IL"/>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889000" y="4670425"/>
            <a:ext cx="4884738" cy="4424363"/>
          </a:xfrm>
          <a:noFill/>
          <a:ln/>
        </p:spPr>
        <p:txBody>
          <a:bodyPr/>
          <a:lstStyle/>
          <a:p>
            <a:pPr eaLnBrk="1" hangingPunct="1"/>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של תמונת שקופית 1"/>
          <p:cNvSpPr>
            <a:spLocks noGrp="1" noRot="1" noChangeAspect="1" noTextEdit="1"/>
          </p:cNvSpPr>
          <p:nvPr>
            <p:ph type="sldImg"/>
          </p:nvPr>
        </p:nvSpPr>
        <p:spPr>
          <a:ln/>
        </p:spPr>
      </p:sp>
      <p:sp>
        <p:nvSpPr>
          <p:cNvPr id="62467" name="מציין מיקום של הערות 2"/>
          <p:cNvSpPr>
            <a:spLocks noGrp="1"/>
          </p:cNvSpPr>
          <p:nvPr>
            <p:ph type="body" idx="1"/>
          </p:nvPr>
        </p:nvSpPr>
        <p:spPr>
          <a:noFill/>
          <a:ln/>
        </p:spPr>
        <p:txBody>
          <a:bodyPr/>
          <a:lstStyle/>
          <a:p>
            <a:pPr eaLnBrk="1" hangingPunct="1"/>
            <a:endParaRPr lang="he-IL"/>
          </a:p>
        </p:txBody>
      </p:sp>
      <p:sp>
        <p:nvSpPr>
          <p:cNvPr id="62468" name="מציין מיקום של מספר שקופית 3"/>
          <p:cNvSpPr>
            <a:spLocks noGrp="1"/>
          </p:cNvSpPr>
          <p:nvPr>
            <p:ph type="sldNum" sz="quarter" idx="5"/>
          </p:nvPr>
        </p:nvSpPr>
        <p:spPr>
          <a:noFill/>
        </p:spPr>
        <p:txBody>
          <a:bodyPr/>
          <a:lstStyle/>
          <a:p>
            <a:fld id="{077D6F87-1EC3-42FC-8106-B384A2D65B59}" type="slidenum">
              <a:rPr lang="he-IL"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של תמונת שקופית 1"/>
          <p:cNvSpPr>
            <a:spLocks noGrp="1" noRot="1" noChangeAspect="1" noTextEdit="1"/>
          </p:cNvSpPr>
          <p:nvPr>
            <p:ph type="sldImg"/>
          </p:nvPr>
        </p:nvSpPr>
        <p:spPr>
          <a:ln/>
        </p:spPr>
      </p:sp>
      <p:sp>
        <p:nvSpPr>
          <p:cNvPr id="62467" name="מציין מיקום של הערות 2"/>
          <p:cNvSpPr>
            <a:spLocks noGrp="1"/>
          </p:cNvSpPr>
          <p:nvPr>
            <p:ph type="body" idx="1"/>
          </p:nvPr>
        </p:nvSpPr>
        <p:spPr>
          <a:noFill/>
          <a:ln/>
        </p:spPr>
        <p:txBody>
          <a:bodyPr/>
          <a:lstStyle/>
          <a:p>
            <a:pPr eaLnBrk="1" hangingPunct="1"/>
            <a:endParaRPr lang="he-IL"/>
          </a:p>
        </p:txBody>
      </p:sp>
      <p:sp>
        <p:nvSpPr>
          <p:cNvPr id="62468" name="מציין מיקום של מספר שקופית 3"/>
          <p:cNvSpPr>
            <a:spLocks noGrp="1"/>
          </p:cNvSpPr>
          <p:nvPr>
            <p:ph type="sldNum" sz="quarter" idx="5"/>
          </p:nvPr>
        </p:nvSpPr>
        <p:spPr>
          <a:noFill/>
        </p:spPr>
        <p:txBody>
          <a:bodyPr/>
          <a:lstStyle/>
          <a:p>
            <a:fld id="{077D6F87-1EC3-42FC-8106-B384A2D65B59}" type="slidenum">
              <a:rPr lang="he-IL"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של תמונת שקופית 1"/>
          <p:cNvSpPr>
            <a:spLocks noGrp="1" noRot="1" noChangeAspect="1" noTextEdit="1"/>
          </p:cNvSpPr>
          <p:nvPr>
            <p:ph type="sldImg"/>
          </p:nvPr>
        </p:nvSpPr>
        <p:spPr>
          <a:ln/>
        </p:spPr>
      </p:sp>
      <p:sp>
        <p:nvSpPr>
          <p:cNvPr id="62467" name="מציין מיקום של הערות 2"/>
          <p:cNvSpPr>
            <a:spLocks noGrp="1"/>
          </p:cNvSpPr>
          <p:nvPr>
            <p:ph type="body" idx="1"/>
          </p:nvPr>
        </p:nvSpPr>
        <p:spPr>
          <a:noFill/>
          <a:ln/>
        </p:spPr>
        <p:txBody>
          <a:bodyPr/>
          <a:lstStyle/>
          <a:p>
            <a:pPr eaLnBrk="1" hangingPunct="1"/>
            <a:endParaRPr lang="he-IL"/>
          </a:p>
        </p:txBody>
      </p:sp>
      <p:sp>
        <p:nvSpPr>
          <p:cNvPr id="62468" name="מציין מיקום של מספר שקופית 3"/>
          <p:cNvSpPr>
            <a:spLocks noGrp="1"/>
          </p:cNvSpPr>
          <p:nvPr>
            <p:ph type="sldNum" sz="quarter" idx="5"/>
          </p:nvPr>
        </p:nvSpPr>
        <p:spPr>
          <a:noFill/>
        </p:spPr>
        <p:txBody>
          <a:bodyPr/>
          <a:lstStyle/>
          <a:p>
            <a:fld id="{077D6F87-1EC3-42FC-8106-B384A2D65B59}" type="slidenum">
              <a:rPr lang="he-IL"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מציין מיקום של תמונת שקופית 1"/>
          <p:cNvSpPr>
            <a:spLocks noGrp="1" noRot="1" noChangeAspect="1" noTextEdit="1"/>
          </p:cNvSpPr>
          <p:nvPr>
            <p:ph type="sldImg"/>
          </p:nvPr>
        </p:nvSpPr>
        <p:spPr>
          <a:ln/>
        </p:spPr>
      </p:sp>
      <p:sp>
        <p:nvSpPr>
          <p:cNvPr id="62467" name="מציין מיקום של הערות 2"/>
          <p:cNvSpPr>
            <a:spLocks noGrp="1"/>
          </p:cNvSpPr>
          <p:nvPr>
            <p:ph type="body" idx="1"/>
          </p:nvPr>
        </p:nvSpPr>
        <p:spPr>
          <a:noFill/>
          <a:ln/>
        </p:spPr>
        <p:txBody>
          <a:bodyPr/>
          <a:lstStyle/>
          <a:p>
            <a:pPr eaLnBrk="1" hangingPunct="1"/>
            <a:endParaRPr lang="he-IL"/>
          </a:p>
        </p:txBody>
      </p:sp>
      <p:sp>
        <p:nvSpPr>
          <p:cNvPr id="62468" name="מציין מיקום של מספר שקופית 3"/>
          <p:cNvSpPr>
            <a:spLocks noGrp="1"/>
          </p:cNvSpPr>
          <p:nvPr>
            <p:ph type="sldNum" sz="quarter" idx="5"/>
          </p:nvPr>
        </p:nvSpPr>
        <p:spPr>
          <a:noFill/>
        </p:spPr>
        <p:txBody>
          <a:bodyPr/>
          <a:lstStyle/>
          <a:p>
            <a:fld id="{077D6F87-1EC3-42FC-8106-B384A2D65B59}" type="slidenum">
              <a:rPr lang="he-IL"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A006401-1EFB-498A-86FA-17819D1CDBC6}" type="slidenum">
              <a:rPr lang="he-IL"/>
              <a:pPr/>
              <a:t>18</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889000" y="4670425"/>
            <a:ext cx="4884738" cy="4424363"/>
          </a:xfrm>
          <a:noFill/>
          <a:ln/>
        </p:spPr>
        <p:txBody>
          <a:bodyPr/>
          <a:lstStyle/>
          <a:p>
            <a:pPr eaLnBrk="1" hangingPunct="1"/>
            <a:endParaRPr lang="he-I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4747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he-IL"/>
              <a:t>לחץ כדי לערוך סגנון כותרת משנה של תבנית בסיס</a:t>
            </a:r>
          </a:p>
        </p:txBody>
      </p:sp>
      <p:sp>
        <p:nvSpPr>
          <p:cNvPr id="3"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4" name="Rectangle 17"/>
          <p:cNvSpPr>
            <a:spLocks noGrp="1" noChangeArrowheads="1"/>
          </p:cNvSpPr>
          <p:nvPr>
            <p:ph type="ftr" sz="quarter" idx="11"/>
          </p:nvPr>
        </p:nvSpPr>
        <p:spPr/>
        <p:txBody>
          <a:bodyPr/>
          <a:lstStyle>
            <a:lvl1pPr>
              <a:defRPr smtClean="0"/>
            </a:lvl1pPr>
          </a:lstStyle>
          <a:p>
            <a:pPr>
              <a:defRPr/>
            </a:pPr>
            <a:endParaRPr lang="en-US"/>
          </a:p>
        </p:txBody>
      </p:sp>
      <p:sp>
        <p:nvSpPr>
          <p:cNvPr id="5" name="Rectangle 18"/>
          <p:cNvSpPr>
            <a:spLocks noGrp="1" noChangeArrowheads="1"/>
          </p:cNvSpPr>
          <p:nvPr>
            <p:ph type="sldNum" sz="quarter" idx="12"/>
          </p:nvPr>
        </p:nvSpPr>
        <p:spPr/>
        <p:txBody>
          <a:bodyPr/>
          <a:lstStyle>
            <a:lvl1pPr>
              <a:defRPr smtClean="0"/>
            </a:lvl1pPr>
          </a:lstStyle>
          <a:p>
            <a:pPr>
              <a:defRPr/>
            </a:pPr>
            <a:fld id="{2F5D5342-2345-4879-A8E9-13B9EF32286D}" type="slidenum">
              <a:rPr lang="he-IL"/>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61E606D-F793-4B31-8E2C-C3C838E3B3F6}" type="slidenum">
              <a:rPr lang="he-IL"/>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457200"/>
            <a:ext cx="2057400" cy="5410200"/>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457200"/>
            <a:ext cx="6019800" cy="5410200"/>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DCAE65A-5B11-48AD-AF6C-A7ACC0CA4A46}" type="slidenum">
              <a:rPr lang="he-IL"/>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תוכן">
    <p:spTree>
      <p:nvGrpSpPr>
        <p:cNvPr id="1" name=""/>
        <p:cNvGrpSpPr/>
        <p:nvPr/>
      </p:nvGrpSpPr>
      <p:grpSpPr>
        <a:xfrm>
          <a:off x="0" y="0"/>
          <a:ext cx="0" cy="0"/>
          <a:chOff x="0" y="0"/>
          <a:chExt cx="0" cy="0"/>
        </a:xfrm>
      </p:grpSpPr>
      <p:sp>
        <p:nvSpPr>
          <p:cNvPr id="2" name="מציין מיקום תוכן 1"/>
          <p:cNvSpPr>
            <a:spLocks noGrp="1"/>
          </p:cNvSpPr>
          <p:nvPr>
            <p:ph/>
          </p:nvPr>
        </p:nvSpPr>
        <p:spPr>
          <a:xfrm>
            <a:off x="457200" y="457200"/>
            <a:ext cx="8229600" cy="5410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C820398-774B-4694-B6CA-17E4B0EF60B5}" type="slidenum">
              <a:rPr lang="he-IL"/>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981200"/>
            <a:ext cx="4038600" cy="3886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quarter" idx="2"/>
          </p:nvPr>
        </p:nvSpPr>
        <p:spPr>
          <a:xfrm>
            <a:off x="4648200" y="1981200"/>
            <a:ext cx="4038600" cy="18669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תוכן 4"/>
          <p:cNvSpPr>
            <a:spLocks noGrp="1"/>
          </p:cNvSpPr>
          <p:nvPr>
            <p:ph sz="quarter" idx="3"/>
          </p:nvPr>
        </p:nvSpPr>
        <p:spPr>
          <a:xfrm>
            <a:off x="4648200" y="4000500"/>
            <a:ext cx="4038600" cy="18669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Rectangle 2"/>
          <p:cNvSpPr>
            <a:spLocks noGrp="1" noChangeArrowheads="1"/>
          </p:cNvSpPr>
          <p:nvPr>
            <p:ph type="ftr" sz="quarter"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15004603-A4D4-4E6D-8DB2-8BEC17DEBF49}" type="slidenum">
              <a:rPr lang="he-IL"/>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כותרת, פריט אוסף תמונות ו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457200" y="1981200"/>
            <a:ext cx="4038600" cy="3886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אוסף תמונות 3"/>
          <p:cNvSpPr>
            <a:spLocks noGrp="1"/>
          </p:cNvSpPr>
          <p:nvPr>
            <p:ph type="clipArt" sz="half" idx="2"/>
          </p:nvPr>
        </p:nvSpPr>
        <p:spPr>
          <a:xfrm>
            <a:off x="4648200" y="1981200"/>
            <a:ext cx="4038600" cy="3886200"/>
          </a:xfrm>
        </p:spPr>
        <p:txBody>
          <a:bodyPr/>
          <a:lstStyle/>
          <a:p>
            <a:pPr lvl="0"/>
            <a:endParaRPr lang="he-IL" noProof="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39D5C8A-FAFE-4A5A-816F-7EC28201A75D}"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57200"/>
            <a:ext cx="8229600" cy="1371600"/>
          </a:xfrm>
        </p:spPr>
        <p:txBody>
          <a:bodyPr/>
          <a:lstStyle/>
          <a:p>
            <a:r>
              <a:rPr lang="he-IL"/>
              <a:t>לחץ כדי לערוך סגנון כותרת של תבנית בסיס</a:t>
            </a:r>
          </a:p>
        </p:txBody>
      </p:sp>
      <p:sp>
        <p:nvSpPr>
          <p:cNvPr id="3" name="מציין מיקום טקסט 2"/>
          <p:cNvSpPr>
            <a:spLocks noGrp="1"/>
          </p:cNvSpPr>
          <p:nvPr>
            <p:ph type="body" sz="half" idx="1"/>
          </p:nvPr>
        </p:nvSpPr>
        <p:spPr>
          <a:xfrm>
            <a:off x="457200" y="1981200"/>
            <a:ext cx="4038600" cy="3886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981200"/>
            <a:ext cx="4038600" cy="3886200"/>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E1D6814-8D76-419F-B1A7-0DC4F3DD0D26}"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a:t>לחץ כדי לערוך סגנון כותרת משנה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38A437-0C9F-4728-8DEF-564DC7138D14}" type="slidenum">
              <a:rPr lang="he-IL"/>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74885D-455C-4DD0-A412-930C3F5E0702}" type="slidenum">
              <a:rPr lang="he-IL"/>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0C7013-D08A-406A-A5CE-1C4CA52140EE}" type="slidenum">
              <a:rPr lang="he-IL"/>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E21168-FC54-475E-B735-498F1ED67D4C}" type="slidenum">
              <a:rPr lang="he-IL"/>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FED0567-08FF-45D6-8297-3CF19F93E259}" type="slidenum">
              <a:rPr lang="he-IL"/>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F7A221B-D315-464A-A6E9-192328B9EA35}" type="slidenum">
              <a:rPr lang="he-IL"/>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8627D36-52F2-491B-A4FC-70B2E2A95DB5}" type="slidenum">
              <a:rPr lang="he-IL"/>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2FE3635-88E1-4E91-A6D3-AA703083FEEC}" type="slidenum">
              <a:rPr lang="he-IL"/>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384B765-06AE-4C68-86A6-CD6CF8B82AB0}" type="slidenum">
              <a:rPr lang="he-IL"/>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7F72F29-B2DC-4E17-80C2-E8E3342B291D}" type="slidenum">
              <a:rPr lang="he-IL"/>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96FE4E-4EF8-4C4A-88A6-4D4A2CBAB2D8}" type="slidenum">
              <a:rPr lang="he-IL"/>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DB7E7E-7354-477D-8B0E-91F3A173160D}" type="slidenum">
              <a:rPr lang="he-IL"/>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a:t>לחץ כדי לערוך סגנונות טקסט של תבנית בסיס</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00EEBD6-063F-4ECF-9449-AF6CB98577BD}" type="slidenum">
              <a:rPr lang="he-IL"/>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71F9029-14AA-4318-AA2F-FA6A00B38E70}"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1143000"/>
          </a:xfrm>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EA4648DE-BE9D-477D-87CF-F4E345FF88F5}" type="slidenum">
              <a:rPr lang="he-IL"/>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6F4F2276-9D06-4E05-9088-99914365786F}" type="slidenum">
              <a:rPr lang="he-IL"/>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BB39689-5694-4B9A-91AA-AD6B5B8C4AC1}" type="slidenum">
              <a:rPr lang="he-IL"/>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01C9EF2-33F4-4BC8-8D45-19B590BF6A69}"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017F4A4-5848-4EAD-A28C-8E5545238255}" type="slidenum">
              <a:rPr lang="he-IL"/>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smtClean="0"/>
            </a:lvl1pPr>
          </a:lstStyle>
          <a:p>
            <a:pPr>
              <a:defRPr/>
            </a:pPr>
            <a:endParaRPr lang="en-US"/>
          </a:p>
        </p:txBody>
      </p:sp>
      <p:sp>
        <p:nvSpPr>
          <p:cNvPr id="14643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smtClean="0">
                <a:latin typeface="Arial Black" pitchFamily="34" charset="0"/>
              </a:defRPr>
            </a:lvl1pPr>
          </a:lstStyle>
          <a:p>
            <a:pPr>
              <a:defRPr/>
            </a:pPr>
            <a:fld id="{98CDCE73-638B-4C54-820A-E61E0D08770E}" type="slidenum">
              <a:rPr lang="he-IL"/>
              <a:pPr>
                <a:defRPr/>
              </a:pPr>
              <a:t>‹#›</a:t>
            </a:fld>
            <a:endParaRPr lang="en-US"/>
          </a:p>
        </p:txBody>
      </p:sp>
      <p:sp>
        <p:nvSpPr>
          <p:cNvPr id="205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t>לחץ כדי לערוך סגנון כותרת של תבנית בסיס</a:t>
            </a:r>
          </a:p>
        </p:txBody>
      </p:sp>
      <p:sp>
        <p:nvSpPr>
          <p:cNvPr id="205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14644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smtClean="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28"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Lst>
  <p:hf hdr="0" ftr="0" dt="0"/>
  <p:txStyles>
    <p:title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r" rtl="1"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r" rtl="1"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a:t>לחץ כדי לערוך סגנון כותרת של תבנית בסיס</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332804"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smtClean="0">
                <a:latin typeface="Times New Roman" pitchFamily="18" charset="0"/>
              </a:defRPr>
            </a:lvl1pPr>
          </a:lstStyle>
          <a:p>
            <a:pPr>
              <a:defRPr/>
            </a:pPr>
            <a:endParaRPr lang="en-US"/>
          </a:p>
        </p:txBody>
      </p:sp>
      <p:sp>
        <p:nvSpPr>
          <p:cNvPr id="3328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smtClean="0">
                <a:latin typeface="Times New Roman" pitchFamily="18" charset="0"/>
              </a:defRPr>
            </a:lvl1pPr>
          </a:lstStyle>
          <a:p>
            <a:pPr>
              <a:defRPr/>
            </a:pPr>
            <a:endParaRPr lang="en-US"/>
          </a:p>
        </p:txBody>
      </p:sp>
      <p:sp>
        <p:nvSpPr>
          <p:cNvPr id="332806"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400" smtClean="0">
                <a:latin typeface="Times New Roman" pitchFamily="18" charset="0"/>
                <a:cs typeface="Times New Roman" pitchFamily="18" charset="0"/>
              </a:defRPr>
            </a:lvl1pPr>
          </a:lstStyle>
          <a:p>
            <a:pPr>
              <a:defRPr/>
            </a:pPr>
            <a:fld id="{57A887C2-B12C-4A49-9DB2-C131FE628B25}" type="slidenum">
              <a:rPr lang="he-IL"/>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e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www.ran-cohen.co.i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מציין מיקום של מספר שקופית 3"/>
          <p:cNvSpPr>
            <a:spLocks noGrp="1"/>
          </p:cNvSpPr>
          <p:nvPr>
            <p:ph type="sldNum" sz="quarter" idx="11"/>
          </p:nvPr>
        </p:nvSpPr>
        <p:spPr>
          <a:noFill/>
        </p:spPr>
        <p:txBody>
          <a:bodyPr/>
          <a:lstStyle/>
          <a:p>
            <a:fld id="{29964799-84C9-4408-880E-8F5DED6BDAB2}" type="slidenum">
              <a:rPr lang="he-IL"/>
              <a:pPr/>
              <a:t>1</a:t>
            </a:fld>
            <a:endParaRPr lang="en-US"/>
          </a:p>
        </p:txBody>
      </p:sp>
      <p:sp>
        <p:nvSpPr>
          <p:cNvPr id="5123" name="Rectangle 4"/>
          <p:cNvSpPr>
            <a:spLocks noChangeArrowheads="1"/>
          </p:cNvSpPr>
          <p:nvPr/>
        </p:nvSpPr>
        <p:spPr bwMode="auto">
          <a:xfrm>
            <a:off x="539750" y="4505325"/>
            <a:ext cx="8001000" cy="1371600"/>
          </a:xfrm>
          <a:prstGeom prst="rect">
            <a:avLst/>
          </a:prstGeom>
          <a:noFill/>
          <a:ln w="9525">
            <a:noFill/>
            <a:miter lim="800000"/>
            <a:headEnd/>
            <a:tailEnd/>
          </a:ln>
        </p:spPr>
        <p:txBody>
          <a:bodyPr/>
          <a:lstStyle/>
          <a:p>
            <a:pPr marL="342900" indent="-342900">
              <a:lnSpc>
                <a:spcPct val="50000"/>
              </a:lnSpc>
              <a:spcBef>
                <a:spcPct val="20000"/>
              </a:spcBef>
              <a:buClr>
                <a:schemeClr val="bg2"/>
              </a:buClr>
              <a:buSzPct val="75000"/>
              <a:buFont typeface="Wingdings" pitchFamily="2" charset="2"/>
              <a:buNone/>
            </a:pPr>
            <a:endParaRPr lang="he-IL" sz="3400" b="1"/>
          </a:p>
          <a:p>
            <a:pPr marL="342900" indent="-342900">
              <a:lnSpc>
                <a:spcPct val="50000"/>
              </a:lnSpc>
              <a:spcBef>
                <a:spcPct val="20000"/>
              </a:spcBef>
              <a:buClr>
                <a:schemeClr val="bg2"/>
              </a:buClr>
              <a:buSzPct val="75000"/>
              <a:buFont typeface="Wingdings" pitchFamily="2" charset="2"/>
              <a:buNone/>
            </a:pPr>
            <a:endParaRPr lang="he-IL" sz="3400" b="1"/>
          </a:p>
        </p:txBody>
      </p:sp>
      <p:sp>
        <p:nvSpPr>
          <p:cNvPr id="340997" name="Text Box 5"/>
          <p:cNvSpPr txBox="1">
            <a:spLocks noChangeArrowheads="1"/>
          </p:cNvSpPr>
          <p:nvPr/>
        </p:nvSpPr>
        <p:spPr bwMode="auto">
          <a:xfrm>
            <a:off x="539750" y="1773238"/>
            <a:ext cx="7920038" cy="1754326"/>
          </a:xfrm>
          <a:prstGeom prst="rect">
            <a:avLst/>
          </a:prstGeom>
          <a:noFill/>
          <a:ln w="9525">
            <a:noFill/>
            <a:miter lim="800000"/>
            <a:headEnd/>
            <a:tailEnd/>
          </a:ln>
          <a:effectLst>
            <a:outerShdw dist="35921" dir="2700000" algn="ctr" rotWithShape="0">
              <a:schemeClr val="bg2"/>
            </a:outerShdw>
          </a:effectLst>
        </p:spPr>
        <p:txBody>
          <a:bodyPr wrap="square">
            <a:spAutoFit/>
          </a:bodyPr>
          <a:lstStyle/>
          <a:p>
            <a:pPr algn="ctr">
              <a:defRPr/>
            </a:pPr>
            <a:r>
              <a:rPr lang="he-IL" sz="3600" b="1" dirty="0">
                <a:cs typeface="David" pitchFamily="2" charset="-79"/>
              </a:rPr>
              <a:t>שינויי מבנה בתאגידים והיערכות לקראת תום שנת המס 2021 במסגרת חוק המיזוגים והפיצולים  </a:t>
            </a:r>
          </a:p>
        </p:txBody>
      </p:sp>
      <p:sp>
        <p:nvSpPr>
          <p:cNvPr id="5125" name="AutoShape 6" descr="IBClogo"/>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he-IL"/>
          </a:p>
        </p:txBody>
      </p:sp>
      <p:sp>
        <p:nvSpPr>
          <p:cNvPr id="5126" name="AutoShape 7" descr="IBClogo"/>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he-IL"/>
          </a:p>
        </p:txBody>
      </p:sp>
      <p:sp>
        <p:nvSpPr>
          <p:cNvPr id="341000" name="AutoShape 8"/>
          <p:cNvSpPr>
            <a:spLocks noChangeArrowheads="1"/>
          </p:cNvSpPr>
          <p:nvPr/>
        </p:nvSpPr>
        <p:spPr bwMode="auto">
          <a:xfrm>
            <a:off x="395288" y="1268413"/>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1001" name="AutoShape 9"/>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1002" name="AutoShape 10"/>
          <p:cNvSpPr>
            <a:spLocks noChangeArrowheads="1"/>
          </p:cNvSpPr>
          <p:nvPr/>
        </p:nvSpPr>
        <p:spPr bwMode="auto">
          <a:xfrm rot="16198085" flipH="1">
            <a:off x="6191250" y="3679825"/>
            <a:ext cx="4900613" cy="74613"/>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1003" name="AutoShape 11"/>
          <p:cNvSpPr>
            <a:spLocks noChangeArrowheads="1"/>
          </p:cNvSpPr>
          <p:nvPr/>
        </p:nvSpPr>
        <p:spPr bwMode="auto">
          <a:xfrm rot="16198085" flipH="1">
            <a:off x="-1996282" y="3720307"/>
            <a:ext cx="4830763" cy="6985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5131" name="Rectangle 12"/>
          <p:cNvSpPr>
            <a:spLocks noChangeArrowheads="1"/>
          </p:cNvSpPr>
          <p:nvPr/>
        </p:nvSpPr>
        <p:spPr bwMode="auto">
          <a:xfrm>
            <a:off x="684213" y="5013325"/>
            <a:ext cx="7596187" cy="738664"/>
          </a:xfrm>
          <a:prstGeom prst="rect">
            <a:avLst/>
          </a:prstGeom>
          <a:noFill/>
          <a:ln w="9525">
            <a:noFill/>
            <a:miter lim="800000"/>
            <a:headEnd/>
            <a:tailEnd/>
          </a:ln>
        </p:spPr>
        <p:txBody>
          <a:bodyPr>
            <a:spAutoFit/>
          </a:bodyPr>
          <a:lstStyle/>
          <a:p>
            <a:r>
              <a:rPr kumimoji="1" lang="he-IL" sz="2200" b="1" dirty="0">
                <a:solidFill>
                  <a:schemeClr val="tx2"/>
                </a:solidFill>
                <a:latin typeface="Times New Roman" pitchFamily="18" charset="0"/>
                <a:cs typeface="David" pitchFamily="34" charset="-79"/>
              </a:rPr>
              <a:t>חומר רקע להרצאתו של רו"ח רן כהן - </a:t>
            </a:r>
            <a:r>
              <a:rPr kumimoji="1" lang="he-IL" sz="2000" b="1" dirty="0">
                <a:solidFill>
                  <a:schemeClr val="tx2"/>
                </a:solidFill>
                <a:latin typeface="Times New Roman" pitchFamily="18" charset="0"/>
                <a:cs typeface="David" pitchFamily="34" charset="-79"/>
              </a:rPr>
              <a:t>לשעבר מנהל מחלקת מיזוגים ופיצולים, החטיבה המקצועית ברשות המיסים </a:t>
            </a:r>
            <a:r>
              <a:rPr kumimoji="1" lang="he-IL" altLang="en-US" sz="2000" b="1" dirty="0">
                <a:solidFill>
                  <a:schemeClr val="tx2"/>
                </a:solidFill>
                <a:latin typeface="Times New Roman" pitchFamily="18" charset="0"/>
                <a:cs typeface="David" pitchFamily="34" charset="-79"/>
              </a:rPr>
              <a:t> </a:t>
            </a:r>
            <a:endParaRPr kumimoji="1" lang="en-US" altLang="en-US" sz="2000" b="1" dirty="0">
              <a:solidFill>
                <a:schemeClr val="tx2"/>
              </a:solidFill>
              <a:latin typeface="Times New Roman" pitchFamily="18" charset="0"/>
              <a:cs typeface="David" pitchFamily="34" charset="-79"/>
            </a:endParaRPr>
          </a:p>
        </p:txBody>
      </p:sp>
      <p:sp>
        <p:nvSpPr>
          <p:cNvPr id="341007" name="Text Box 15"/>
          <p:cNvSpPr txBox="1">
            <a:spLocks noChangeArrowheads="1"/>
          </p:cNvSpPr>
          <p:nvPr/>
        </p:nvSpPr>
        <p:spPr bwMode="auto">
          <a:xfrm>
            <a:off x="3348038" y="333375"/>
            <a:ext cx="4392314" cy="400110"/>
          </a:xfrm>
          <a:prstGeom prst="rect">
            <a:avLst/>
          </a:prstGeom>
          <a:noFill/>
          <a:ln w="9525">
            <a:noFill/>
            <a:miter lim="800000"/>
            <a:headEnd/>
            <a:tailEnd/>
          </a:ln>
          <a:effectLst/>
        </p:spPr>
        <p:txBody>
          <a:bodyPr wrap="square">
            <a:spAutoFit/>
          </a:bodyPr>
          <a:lstStyle/>
          <a:p>
            <a:pPr>
              <a:defRPr/>
            </a:pPr>
            <a:r>
              <a:rPr lang="he-IL" sz="2000" b="1" dirty="0">
                <a:effectLst>
                  <a:outerShdw blurRad="38100" dist="38100" dir="2700000" algn="tl">
                    <a:srgbClr val="C0C0C0"/>
                  </a:outerShdw>
                </a:effectLst>
                <a:cs typeface="David" pitchFamily="2" charset="-79"/>
              </a:rPr>
              <a:t>7 בדצמבר 2022 – כפר המכביה </a:t>
            </a:r>
          </a:p>
        </p:txBody>
      </p:sp>
      <p:pic>
        <p:nvPicPr>
          <p:cNvPr id="5133" name="Picture 16" descr="לוגו ריבוע כהן"/>
          <p:cNvPicPr>
            <a:picLocks noChangeAspect="1" noChangeArrowheads="1"/>
          </p:cNvPicPr>
          <p:nvPr/>
        </p:nvPicPr>
        <p:blipFill>
          <a:blip r:embed="rId3" cstate="print"/>
          <a:srcRect/>
          <a:stretch>
            <a:fillRect/>
          </a:stretch>
        </p:blipFill>
        <p:spPr bwMode="auto">
          <a:xfrm>
            <a:off x="8172450" y="0"/>
            <a:ext cx="971550" cy="971550"/>
          </a:xfrm>
          <a:prstGeom prst="rect">
            <a:avLst/>
          </a:prstGeom>
          <a:noFill/>
          <a:ln w="9525">
            <a:noFill/>
            <a:miter lim="800000"/>
            <a:headEnd/>
            <a:tailEnd/>
          </a:ln>
        </p:spPr>
      </p:pic>
      <p:sp>
        <p:nvSpPr>
          <p:cNvPr id="5134" name="Text Box 17"/>
          <p:cNvSpPr txBox="1">
            <a:spLocks noChangeArrowheads="1"/>
          </p:cNvSpPr>
          <p:nvPr/>
        </p:nvSpPr>
        <p:spPr bwMode="auto">
          <a:xfrm>
            <a:off x="7956550" y="908050"/>
            <a:ext cx="1619250" cy="244475"/>
          </a:xfrm>
          <a:prstGeom prst="rect">
            <a:avLst/>
          </a:prstGeom>
          <a:noFill/>
          <a:ln w="9525">
            <a:noFill/>
            <a:miter lim="800000"/>
            <a:headEnd/>
            <a:tailEnd/>
          </a:ln>
        </p:spPr>
        <p:txBody>
          <a:bodyPr>
            <a:spAutoFit/>
          </a:bodyPr>
          <a:lstStyle/>
          <a:p>
            <a:pPr>
              <a:spcBef>
                <a:spcPct val="50000"/>
              </a:spcBef>
            </a:pPr>
            <a:r>
              <a:rPr lang="he-IL" sz="1000" b="1">
                <a:cs typeface="David" pitchFamily="34" charset="-79"/>
              </a:rPr>
              <a:t>            </a:t>
            </a:r>
            <a:r>
              <a:rPr lang="he-IL" sz="800" b="1">
                <a:cs typeface="David" pitchFamily="34" charset="-79"/>
              </a:rPr>
              <a:t>רן כהן חשיבה יוצרת בע"מ</a:t>
            </a:r>
            <a:endParaRPr lang="en-US" sz="800" b="1">
              <a:cs typeface="David" pitchFamily="34" charset="-79"/>
            </a:endParaRPr>
          </a:p>
        </p:txBody>
      </p:sp>
      <p:sp>
        <p:nvSpPr>
          <p:cNvPr id="5135" name="Rectangle 19"/>
          <p:cNvSpPr>
            <a:spLocks noChangeArrowheads="1"/>
          </p:cNvSpPr>
          <p:nvPr/>
        </p:nvSpPr>
        <p:spPr bwMode="auto">
          <a:xfrm>
            <a:off x="827584" y="4077072"/>
            <a:ext cx="7596187" cy="523220"/>
          </a:xfrm>
          <a:prstGeom prst="rect">
            <a:avLst/>
          </a:prstGeom>
          <a:noFill/>
          <a:ln w="9525">
            <a:noFill/>
            <a:miter lim="800000"/>
            <a:headEnd/>
            <a:tailEnd/>
          </a:ln>
        </p:spPr>
        <p:txBody>
          <a:bodyPr>
            <a:spAutoFit/>
          </a:bodyPr>
          <a:lstStyle/>
          <a:p>
            <a:pPr algn="ctr"/>
            <a:r>
              <a:rPr kumimoji="1" lang="he-IL" sz="2800" b="1" dirty="0">
                <a:solidFill>
                  <a:schemeClr val="bg2"/>
                </a:solidFill>
                <a:latin typeface="Times New Roman" pitchFamily="18" charset="0"/>
                <a:cs typeface="David" pitchFamily="34" charset="-79"/>
              </a:rPr>
              <a:t>חלק ה2 לפקודת מס הכנסה - חוק המיזוגים והפיצולים</a:t>
            </a:r>
            <a:endParaRPr kumimoji="1" lang="en-US" altLang="en-US" sz="2800" b="1" dirty="0">
              <a:solidFill>
                <a:schemeClr val="bg2"/>
              </a:solidFill>
              <a:latin typeface="Times New Roman" pitchFamily="18" charset="0"/>
              <a:cs typeface="David" pitchFamily="34" charset="-79"/>
            </a:endParaRPr>
          </a:p>
        </p:txBody>
      </p:sp>
      <p:sp>
        <p:nvSpPr>
          <p:cNvPr id="5136" name="Rectangle 21"/>
          <p:cNvSpPr>
            <a:spLocks noChangeArrowheads="1"/>
          </p:cNvSpPr>
          <p:nvPr/>
        </p:nvSpPr>
        <p:spPr bwMode="auto">
          <a:xfrm>
            <a:off x="968375" y="2881313"/>
            <a:ext cx="3094038" cy="0"/>
          </a:xfrm>
          <a:prstGeom prst="rect">
            <a:avLst/>
          </a:prstGeom>
          <a:noFill/>
          <a:ln w="9525">
            <a:noFill/>
            <a:miter lim="800000"/>
            <a:headEnd/>
            <a:tailEnd/>
          </a:ln>
        </p:spPr>
        <p:txBody>
          <a:bodyPr wrap="none">
            <a:spAutoFit/>
          </a:bodyPr>
          <a:lstStyle/>
          <a:p>
            <a:endParaRPr lang="he-IL"/>
          </a:p>
        </p:txBody>
      </p:sp>
      <p:pic>
        <p:nvPicPr>
          <p:cNvPr id="5137" name="Picture 14" descr="Chotemet size"/>
          <p:cNvPicPr>
            <a:picLocks noChangeAspect="1" noChangeArrowheads="1"/>
          </p:cNvPicPr>
          <p:nvPr/>
        </p:nvPicPr>
        <p:blipFill>
          <a:blip r:embed="rId4" cstate="print"/>
          <a:srcRect/>
          <a:stretch>
            <a:fillRect/>
          </a:stretch>
        </p:blipFill>
        <p:spPr bwMode="auto">
          <a:xfrm>
            <a:off x="0" y="0"/>
            <a:ext cx="3132138" cy="1016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41000"/>
                                        </p:tgtEl>
                                        <p:attrNameLst>
                                          <p:attrName>style.visibility</p:attrName>
                                        </p:attrNameLst>
                                      </p:cBhvr>
                                      <p:to>
                                        <p:strVal val="visible"/>
                                      </p:to>
                                    </p:set>
                                    <p:animEffect transition="in" filter="slide(fromRight)">
                                      <p:cBhvr>
                                        <p:cTn id="7" dur="500"/>
                                        <p:tgtEl>
                                          <p:spTgt spid="341000"/>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341001"/>
                                        </p:tgtEl>
                                        <p:attrNameLst>
                                          <p:attrName>style.visibility</p:attrName>
                                        </p:attrNameLst>
                                      </p:cBhvr>
                                      <p:to>
                                        <p:strVal val="visible"/>
                                      </p:to>
                                    </p:set>
                                    <p:animEffect transition="in" filter="slide(fromRight)">
                                      <p:cBhvr>
                                        <p:cTn id="11" dur="500"/>
                                        <p:tgtEl>
                                          <p:spTgt spid="341001"/>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341002"/>
                                        </p:tgtEl>
                                        <p:attrNameLst>
                                          <p:attrName>style.visibility</p:attrName>
                                        </p:attrNameLst>
                                      </p:cBhvr>
                                      <p:to>
                                        <p:strVal val="visible"/>
                                      </p:to>
                                    </p:set>
                                    <p:animEffect transition="in" filter="slide(fromRight)">
                                      <p:cBhvr>
                                        <p:cTn id="15" dur="500"/>
                                        <p:tgtEl>
                                          <p:spTgt spid="341002"/>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341003"/>
                                        </p:tgtEl>
                                        <p:attrNameLst>
                                          <p:attrName>style.visibility</p:attrName>
                                        </p:attrNameLst>
                                      </p:cBhvr>
                                      <p:to>
                                        <p:strVal val="visible"/>
                                      </p:to>
                                    </p:set>
                                    <p:animEffect transition="in" filter="slide(fromRight)">
                                      <p:cBhvr>
                                        <p:cTn id="19" dur="500"/>
                                        <p:tgtEl>
                                          <p:spTgt spid="341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1000" grpId="0" animBg="1"/>
      <p:bldP spid="341001" grpId="0" animBg="1"/>
      <p:bldP spid="341002" grpId="0" animBg="1"/>
      <p:bldP spid="34100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מספר שקופית 4"/>
          <p:cNvSpPr>
            <a:spLocks noGrp="1"/>
          </p:cNvSpPr>
          <p:nvPr>
            <p:ph type="sldNum" sz="quarter" idx="11"/>
          </p:nvPr>
        </p:nvSpPr>
        <p:spPr>
          <a:noFill/>
        </p:spPr>
        <p:txBody>
          <a:bodyPr/>
          <a:lstStyle/>
          <a:p>
            <a:fld id="{F3ED7502-DD02-401A-9162-E3DCBE84C59B}" type="slidenum">
              <a:rPr lang="he-IL"/>
              <a:pPr/>
              <a:t>10</a:t>
            </a:fld>
            <a:endParaRPr lang="en-US"/>
          </a:p>
        </p:txBody>
      </p:sp>
      <p:sp>
        <p:nvSpPr>
          <p:cNvPr id="19459" name="Rectangle 2"/>
          <p:cNvSpPr>
            <a:spLocks noGrp="1" noChangeArrowheads="1"/>
          </p:cNvSpPr>
          <p:nvPr>
            <p:ph type="title"/>
          </p:nvPr>
        </p:nvSpPr>
        <p:spPr>
          <a:xfrm>
            <a:off x="179388" y="457200"/>
            <a:ext cx="8964612" cy="1100138"/>
          </a:xfrm>
        </p:spPr>
        <p:txBody>
          <a:bodyPr/>
          <a:lstStyle/>
          <a:p>
            <a:pPr algn="r" eaLnBrk="1" hangingPunct="1"/>
            <a:r>
              <a:rPr lang="he-IL" sz="2800" b="1" dirty="0">
                <a:solidFill>
                  <a:schemeClr val="bg2"/>
                </a:solidFill>
              </a:rPr>
              <a:t>ניוד מזומנים בין חברות באמצעות סעיף 104א – לשם החזרת יתרת זכות בעל שליטה</a:t>
            </a:r>
            <a:endParaRPr lang="en-US" sz="2800" b="1" dirty="0">
              <a:solidFill>
                <a:schemeClr val="bg2"/>
              </a:solidFill>
            </a:endParaRPr>
          </a:p>
        </p:txBody>
      </p:sp>
      <p:sp>
        <p:nvSpPr>
          <p:cNvPr id="396291" name="AutoShape 3"/>
          <p:cNvSpPr>
            <a:spLocks noChangeArrowheads="1"/>
          </p:cNvSpPr>
          <p:nvPr/>
        </p:nvSpPr>
        <p:spPr bwMode="auto">
          <a:xfrm>
            <a:off x="7164388"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sp>
        <p:nvSpPr>
          <p:cNvPr id="396292" name="Rectangle 4"/>
          <p:cNvSpPr>
            <a:spLocks noChangeArrowheads="1"/>
          </p:cNvSpPr>
          <p:nvPr/>
        </p:nvSpPr>
        <p:spPr bwMode="auto">
          <a:xfrm>
            <a:off x="5580063" y="1700213"/>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pic>
        <p:nvPicPr>
          <p:cNvPr id="19462" name="Picture 5"/>
          <p:cNvPicPr>
            <a:picLocks noChangeAspect="1" noChangeArrowheads="1"/>
          </p:cNvPicPr>
          <p:nvPr/>
        </p:nvPicPr>
        <p:blipFill>
          <a:blip r:embed="rId2" cstate="print"/>
          <a:srcRect/>
          <a:stretch>
            <a:fillRect/>
          </a:stretch>
        </p:blipFill>
        <p:spPr bwMode="auto">
          <a:xfrm>
            <a:off x="6588125" y="2205038"/>
            <a:ext cx="360363" cy="936625"/>
          </a:xfrm>
          <a:prstGeom prst="rect">
            <a:avLst/>
          </a:prstGeom>
          <a:noFill/>
          <a:ln w="9525">
            <a:noFill/>
            <a:miter lim="800000"/>
            <a:headEnd/>
            <a:tailEnd/>
          </a:ln>
        </p:spPr>
      </p:pic>
      <p:sp>
        <p:nvSpPr>
          <p:cNvPr id="396294" name="AutoShape 6"/>
          <p:cNvSpPr>
            <a:spLocks noChangeArrowheads="1"/>
          </p:cNvSpPr>
          <p:nvPr/>
        </p:nvSpPr>
        <p:spPr bwMode="auto">
          <a:xfrm>
            <a:off x="1836738" y="385921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sp>
        <p:nvSpPr>
          <p:cNvPr id="396295" name="Rectangle 7"/>
          <p:cNvSpPr>
            <a:spLocks noChangeArrowheads="1"/>
          </p:cNvSpPr>
          <p:nvPr/>
        </p:nvSpPr>
        <p:spPr bwMode="auto">
          <a:xfrm>
            <a:off x="1620838" y="1628775"/>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cxnSp>
        <p:nvCxnSpPr>
          <p:cNvPr id="396296" name="AutoShape 8"/>
          <p:cNvCxnSpPr>
            <a:cxnSpLocks noChangeShapeType="1"/>
            <a:endCxn id="396294" idx="0"/>
          </p:cNvCxnSpPr>
          <p:nvPr/>
        </p:nvCxnSpPr>
        <p:spPr bwMode="auto">
          <a:xfrm flipH="1">
            <a:off x="2630488" y="321627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19466" name="Picture 9"/>
          <p:cNvPicPr>
            <a:picLocks noChangeAspect="1" noChangeArrowheads="1"/>
          </p:cNvPicPr>
          <p:nvPr/>
        </p:nvPicPr>
        <p:blipFill>
          <a:blip r:embed="rId2" cstate="print"/>
          <a:srcRect/>
          <a:stretch>
            <a:fillRect/>
          </a:stretch>
        </p:blipFill>
        <p:spPr bwMode="auto">
          <a:xfrm>
            <a:off x="2484438" y="2205038"/>
            <a:ext cx="360362" cy="936625"/>
          </a:xfrm>
          <a:prstGeom prst="rect">
            <a:avLst/>
          </a:prstGeom>
          <a:noFill/>
          <a:ln w="9525">
            <a:noFill/>
            <a:miter lim="800000"/>
            <a:headEnd/>
            <a:tailEnd/>
          </a:ln>
        </p:spPr>
      </p:pic>
      <p:cxnSp>
        <p:nvCxnSpPr>
          <p:cNvPr id="396298" name="AutoShape 10"/>
          <p:cNvCxnSpPr>
            <a:cxnSpLocks noChangeShapeType="1"/>
          </p:cNvCxnSpPr>
          <p:nvPr/>
        </p:nvCxnSpPr>
        <p:spPr bwMode="auto">
          <a:xfrm flipH="1">
            <a:off x="5940425" y="3141663"/>
            <a:ext cx="649288"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299" name="AutoShape 11"/>
          <p:cNvSpPr>
            <a:spLocks noChangeArrowheads="1"/>
          </p:cNvSpPr>
          <p:nvPr/>
        </p:nvSpPr>
        <p:spPr bwMode="auto">
          <a:xfrm>
            <a:off x="1835150" y="551656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cxnSp>
        <p:nvCxnSpPr>
          <p:cNvPr id="396300" name="AutoShape 12"/>
          <p:cNvCxnSpPr>
            <a:cxnSpLocks noChangeShapeType="1"/>
          </p:cNvCxnSpPr>
          <p:nvPr/>
        </p:nvCxnSpPr>
        <p:spPr bwMode="auto">
          <a:xfrm flipH="1">
            <a:off x="2700338" y="479742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1" name="Text Box 13"/>
          <p:cNvSpPr txBox="1">
            <a:spLocks noChangeArrowheads="1"/>
          </p:cNvSpPr>
          <p:nvPr/>
        </p:nvSpPr>
        <p:spPr bwMode="auto">
          <a:xfrm>
            <a:off x="1619250" y="32845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2" name="AutoShape 14"/>
          <p:cNvSpPr>
            <a:spLocks noChangeArrowheads="1"/>
          </p:cNvSpPr>
          <p:nvPr/>
        </p:nvSpPr>
        <p:spPr bwMode="auto">
          <a:xfrm>
            <a:off x="5003800"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cxnSp>
        <p:nvCxnSpPr>
          <p:cNvPr id="396303" name="AutoShape 15"/>
          <p:cNvCxnSpPr>
            <a:cxnSpLocks noChangeShapeType="1"/>
          </p:cNvCxnSpPr>
          <p:nvPr/>
        </p:nvCxnSpPr>
        <p:spPr bwMode="auto">
          <a:xfrm>
            <a:off x="6950075" y="3141663"/>
            <a:ext cx="717550"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4" name="Text Box 16"/>
          <p:cNvSpPr txBox="1">
            <a:spLocks noChangeArrowheads="1"/>
          </p:cNvSpPr>
          <p:nvPr/>
        </p:nvSpPr>
        <p:spPr bwMode="auto">
          <a:xfrm>
            <a:off x="7380288"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5" name="Text Box 17"/>
          <p:cNvSpPr txBox="1">
            <a:spLocks noChangeArrowheads="1"/>
          </p:cNvSpPr>
          <p:nvPr/>
        </p:nvSpPr>
        <p:spPr bwMode="auto">
          <a:xfrm>
            <a:off x="5219700"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6" name="Text Box 18"/>
          <p:cNvSpPr txBox="1">
            <a:spLocks noChangeArrowheads="1"/>
          </p:cNvSpPr>
          <p:nvPr/>
        </p:nvSpPr>
        <p:spPr bwMode="auto">
          <a:xfrm>
            <a:off x="1547813" y="494188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19476" name="AutoShape 19"/>
          <p:cNvSpPr>
            <a:spLocks noChangeArrowheads="1"/>
          </p:cNvSpPr>
          <p:nvPr/>
        </p:nvSpPr>
        <p:spPr bwMode="auto">
          <a:xfrm rot="10496583">
            <a:off x="3725863" y="4506913"/>
            <a:ext cx="503237" cy="1728787"/>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7" name="AutoShape 20"/>
          <p:cNvSpPr>
            <a:spLocks noChangeArrowheads="1"/>
          </p:cNvSpPr>
          <p:nvPr/>
        </p:nvSpPr>
        <p:spPr bwMode="auto">
          <a:xfrm rot="10496583">
            <a:off x="3725863" y="2419350"/>
            <a:ext cx="503237" cy="1728788"/>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8" name="AutoShape 14"/>
          <p:cNvSpPr>
            <a:spLocks noChangeArrowheads="1"/>
          </p:cNvSpPr>
          <p:nvPr/>
        </p:nvSpPr>
        <p:spPr bwMode="auto">
          <a:xfrm>
            <a:off x="2484438" y="3284538"/>
            <a:ext cx="288925" cy="287337"/>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sp>
        <p:nvSpPr>
          <p:cNvPr id="19479" name="AutoShape 14"/>
          <p:cNvSpPr>
            <a:spLocks noChangeArrowheads="1"/>
          </p:cNvSpPr>
          <p:nvPr/>
        </p:nvSpPr>
        <p:spPr bwMode="auto">
          <a:xfrm>
            <a:off x="2555875" y="4797425"/>
            <a:ext cx="288925" cy="287338"/>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cxnSp>
        <p:nvCxnSpPr>
          <p:cNvPr id="24" name="AutoShape 15"/>
          <p:cNvCxnSpPr>
            <a:cxnSpLocks noChangeShapeType="1"/>
          </p:cNvCxnSpPr>
          <p:nvPr/>
        </p:nvCxnSpPr>
        <p:spPr bwMode="auto">
          <a:xfrm flipH="1">
            <a:off x="6228184" y="3169281"/>
            <a:ext cx="576064" cy="475619"/>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29" name="מלבן 28">
            <a:extLst>
              <a:ext uri="{FF2B5EF4-FFF2-40B4-BE49-F238E27FC236}">
                <a16:creationId xmlns:a16="http://schemas.microsoft.com/office/drawing/2014/main" id="{B3CE2555-5E4D-47F9-A0D9-21686F37CC42}"/>
              </a:ext>
            </a:extLst>
          </p:cNvPr>
          <p:cNvSpPr/>
          <p:nvPr/>
        </p:nvSpPr>
        <p:spPr>
          <a:xfrm>
            <a:off x="5651760" y="3567113"/>
            <a:ext cx="1152847"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הלוואת בעלים</a:t>
            </a:r>
            <a:endParaRPr kumimoji="1" lang="en-US" altLang="en-US" sz="1400" b="1" dirty="0">
              <a:solidFill>
                <a:srgbClr val="FF0000"/>
              </a:solidFill>
              <a:latin typeface="Times New Roman" pitchFamily="18" charset="0"/>
              <a:cs typeface="David" pitchFamily="34" charset="-79"/>
            </a:endParaRPr>
          </a:p>
        </p:txBody>
      </p:sp>
      <p:sp>
        <p:nvSpPr>
          <p:cNvPr id="30" name="מלבן 29">
            <a:extLst>
              <a:ext uri="{FF2B5EF4-FFF2-40B4-BE49-F238E27FC236}">
                <a16:creationId xmlns:a16="http://schemas.microsoft.com/office/drawing/2014/main" id="{86BF7F98-038E-4DC5-865D-4B3EA13C3BB8}"/>
              </a:ext>
            </a:extLst>
          </p:cNvPr>
          <p:cNvSpPr/>
          <p:nvPr/>
        </p:nvSpPr>
        <p:spPr>
          <a:xfrm>
            <a:off x="3032124" y="3210935"/>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החזר הלוואת בעלים</a:t>
            </a:r>
            <a:endParaRPr kumimoji="1" lang="en-US" altLang="en-US" sz="1400" b="1" dirty="0">
              <a:solidFill>
                <a:srgbClr val="FF0000"/>
              </a:solidFill>
              <a:latin typeface="Times New Roman" pitchFamily="18" charset="0"/>
              <a:cs typeface="David" pitchFamily="34" charset="-79"/>
            </a:endParaRPr>
          </a:p>
        </p:txBody>
      </p:sp>
      <p:sp>
        <p:nvSpPr>
          <p:cNvPr id="31" name="מלבן 30">
            <a:extLst>
              <a:ext uri="{FF2B5EF4-FFF2-40B4-BE49-F238E27FC236}">
                <a16:creationId xmlns:a16="http://schemas.microsoft.com/office/drawing/2014/main" id="{9941184B-6BFB-43B5-A399-8BDF6CD57497}"/>
              </a:ext>
            </a:extLst>
          </p:cNvPr>
          <p:cNvSpPr/>
          <p:nvPr/>
        </p:nvSpPr>
        <p:spPr>
          <a:xfrm>
            <a:off x="2503206" y="5320398"/>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דיבידנד</a:t>
            </a:r>
            <a:endParaRPr kumimoji="1" lang="en-US" altLang="en-US" sz="1400" b="1" dirty="0">
              <a:solidFill>
                <a:srgbClr val="FF0000"/>
              </a:solidFill>
              <a:latin typeface="Times New Roman" pitchFamily="18" charset="0"/>
              <a:cs typeface="David" pitchFamily="34" charset="-79"/>
            </a:endParaRPr>
          </a:p>
        </p:txBody>
      </p:sp>
    </p:spTree>
    <p:extLst>
      <p:ext uri="{BB962C8B-B14F-4D97-AF65-F5344CB8AC3E}">
        <p14:creationId xmlns:p14="http://schemas.microsoft.com/office/powerpoint/2010/main" val="289504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96291"/>
                                        </p:tgtEl>
                                        <p:attrNameLst>
                                          <p:attrName>style.visibility</p:attrName>
                                        </p:attrNameLst>
                                      </p:cBhvr>
                                      <p:to>
                                        <p:strVal val="visible"/>
                                      </p:to>
                                    </p:set>
                                    <p:animEffect transition="in" filter="slide(fromTop)">
                                      <p:cBhvr>
                                        <p:cTn id="7" dur="500"/>
                                        <p:tgtEl>
                                          <p:spTgt spid="39629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96294"/>
                                        </p:tgtEl>
                                        <p:attrNameLst>
                                          <p:attrName>style.visibility</p:attrName>
                                        </p:attrNameLst>
                                      </p:cBhvr>
                                      <p:to>
                                        <p:strVal val="visible"/>
                                      </p:to>
                                    </p:set>
                                    <p:animEffect transition="in" filter="slide(fromTop)">
                                      <p:cBhvr>
                                        <p:cTn id="11" dur="500"/>
                                        <p:tgtEl>
                                          <p:spTgt spid="39629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96296"/>
                                        </p:tgtEl>
                                        <p:attrNameLst>
                                          <p:attrName>style.visibility</p:attrName>
                                        </p:attrNameLst>
                                      </p:cBhvr>
                                      <p:to>
                                        <p:strVal val="visible"/>
                                      </p:to>
                                    </p:set>
                                    <p:animEffect transition="in" filter="slide(fromTop)">
                                      <p:cBhvr>
                                        <p:cTn id="15" dur="500"/>
                                        <p:tgtEl>
                                          <p:spTgt spid="39629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96298"/>
                                        </p:tgtEl>
                                        <p:attrNameLst>
                                          <p:attrName>style.visibility</p:attrName>
                                        </p:attrNameLst>
                                      </p:cBhvr>
                                      <p:to>
                                        <p:strVal val="visible"/>
                                      </p:to>
                                    </p:set>
                                    <p:animEffect transition="in" filter="slide(fromTop)">
                                      <p:cBhvr>
                                        <p:cTn id="19" dur="500"/>
                                        <p:tgtEl>
                                          <p:spTgt spid="39629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96299"/>
                                        </p:tgtEl>
                                        <p:attrNameLst>
                                          <p:attrName>style.visibility</p:attrName>
                                        </p:attrNameLst>
                                      </p:cBhvr>
                                      <p:to>
                                        <p:strVal val="visible"/>
                                      </p:to>
                                    </p:set>
                                    <p:animEffect transition="in" filter="slide(fromTop)">
                                      <p:cBhvr>
                                        <p:cTn id="23" dur="500"/>
                                        <p:tgtEl>
                                          <p:spTgt spid="396299"/>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96300"/>
                                        </p:tgtEl>
                                        <p:attrNameLst>
                                          <p:attrName>style.visibility</p:attrName>
                                        </p:attrNameLst>
                                      </p:cBhvr>
                                      <p:to>
                                        <p:strVal val="visible"/>
                                      </p:to>
                                    </p:set>
                                    <p:animEffect transition="in" filter="slide(fromTop)">
                                      <p:cBhvr>
                                        <p:cTn id="27" dur="500"/>
                                        <p:tgtEl>
                                          <p:spTgt spid="396300"/>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96302"/>
                                        </p:tgtEl>
                                        <p:attrNameLst>
                                          <p:attrName>style.visibility</p:attrName>
                                        </p:attrNameLst>
                                      </p:cBhvr>
                                      <p:to>
                                        <p:strVal val="visible"/>
                                      </p:to>
                                    </p:set>
                                    <p:animEffect transition="in" filter="slide(fromTop)">
                                      <p:cBhvr>
                                        <p:cTn id="31" dur="500"/>
                                        <p:tgtEl>
                                          <p:spTgt spid="396302"/>
                                        </p:tgtEl>
                                      </p:cBhvr>
                                    </p:animEffect>
                                  </p:childTnLst>
                                </p:cTn>
                              </p:par>
                            </p:childTnLst>
                          </p:cTn>
                        </p:par>
                        <p:par>
                          <p:cTn id="32" fill="hold">
                            <p:stCondLst>
                              <p:cond delay="3500"/>
                            </p:stCondLst>
                            <p:childTnLst>
                              <p:par>
                                <p:cTn id="33" presetID="12" presetClass="entr" presetSubtype="1" fill="hold" nodeType="afterEffect">
                                  <p:stCondLst>
                                    <p:cond delay="0"/>
                                  </p:stCondLst>
                                  <p:childTnLst>
                                    <p:set>
                                      <p:cBhvr>
                                        <p:cTn id="34" dur="1" fill="hold">
                                          <p:stCondLst>
                                            <p:cond delay="0"/>
                                          </p:stCondLst>
                                        </p:cTn>
                                        <p:tgtEl>
                                          <p:spTgt spid="396303"/>
                                        </p:tgtEl>
                                        <p:attrNameLst>
                                          <p:attrName>style.visibility</p:attrName>
                                        </p:attrNameLst>
                                      </p:cBhvr>
                                      <p:to>
                                        <p:strVal val="visible"/>
                                      </p:to>
                                    </p:set>
                                    <p:animEffect transition="in" filter="slide(fromTop)">
                                      <p:cBhvr>
                                        <p:cTn id="35" dur="500"/>
                                        <p:tgtEl>
                                          <p:spTgt spid="396303"/>
                                        </p:tgtEl>
                                      </p:cBhvr>
                                    </p:animEffect>
                                  </p:childTnLst>
                                </p:cTn>
                              </p:par>
                            </p:childTnLst>
                          </p:cTn>
                        </p:par>
                        <p:par>
                          <p:cTn id="36" fill="hold">
                            <p:stCondLst>
                              <p:cond delay="4000"/>
                            </p:stCondLst>
                            <p:childTnLst>
                              <p:par>
                                <p:cTn id="37" presetID="12" presetClass="entr" presetSubtype="1"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slide(fromTop)">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animBg="1" autoUpdateAnimBg="0"/>
      <p:bldP spid="396294" grpId="0" animBg="1" autoUpdateAnimBg="0"/>
      <p:bldP spid="396299" grpId="0" animBg="1" autoUpdateAnimBg="0"/>
      <p:bldP spid="396302"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מספר שקופית 4"/>
          <p:cNvSpPr>
            <a:spLocks noGrp="1"/>
          </p:cNvSpPr>
          <p:nvPr>
            <p:ph type="sldNum" sz="quarter" idx="11"/>
          </p:nvPr>
        </p:nvSpPr>
        <p:spPr>
          <a:noFill/>
        </p:spPr>
        <p:txBody>
          <a:bodyPr/>
          <a:lstStyle/>
          <a:p>
            <a:fld id="{F3ED7502-DD02-401A-9162-E3DCBE84C59B}" type="slidenum">
              <a:rPr lang="he-IL"/>
              <a:pPr/>
              <a:t>11</a:t>
            </a:fld>
            <a:endParaRPr lang="en-US"/>
          </a:p>
        </p:txBody>
      </p:sp>
      <p:sp>
        <p:nvSpPr>
          <p:cNvPr id="19459" name="Rectangle 2"/>
          <p:cNvSpPr>
            <a:spLocks noGrp="1" noChangeArrowheads="1"/>
          </p:cNvSpPr>
          <p:nvPr>
            <p:ph type="title"/>
          </p:nvPr>
        </p:nvSpPr>
        <p:spPr>
          <a:xfrm>
            <a:off x="89694" y="289718"/>
            <a:ext cx="8964612" cy="1096963"/>
          </a:xfrm>
        </p:spPr>
        <p:txBody>
          <a:bodyPr/>
          <a:lstStyle/>
          <a:p>
            <a:pPr algn="r" eaLnBrk="1" hangingPunct="1"/>
            <a:r>
              <a:rPr lang="he-IL" sz="2400" b="1" dirty="0">
                <a:solidFill>
                  <a:schemeClr val="bg2"/>
                </a:solidFill>
              </a:rPr>
              <a:t>ניוד מזומנים בין חברות ובעל שליטה באמצעות סעיף 104א או 104ב (ביטול דרישת חברה חדשה) – לשם החזרת יתרת זכות של בעל שליטה ו/או סגירת חו"ז בין חברות אחיות</a:t>
            </a:r>
            <a:endParaRPr lang="en-US" sz="2400" b="1" dirty="0">
              <a:solidFill>
                <a:schemeClr val="bg2"/>
              </a:solidFill>
            </a:endParaRPr>
          </a:p>
        </p:txBody>
      </p:sp>
      <p:sp>
        <p:nvSpPr>
          <p:cNvPr id="396291" name="AutoShape 3"/>
          <p:cNvSpPr>
            <a:spLocks noChangeArrowheads="1"/>
          </p:cNvSpPr>
          <p:nvPr/>
        </p:nvSpPr>
        <p:spPr bwMode="auto">
          <a:xfrm>
            <a:off x="7164388"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sp>
        <p:nvSpPr>
          <p:cNvPr id="396292" name="Rectangle 4"/>
          <p:cNvSpPr>
            <a:spLocks noChangeArrowheads="1"/>
          </p:cNvSpPr>
          <p:nvPr/>
        </p:nvSpPr>
        <p:spPr bwMode="auto">
          <a:xfrm>
            <a:off x="5580063" y="1700213"/>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pic>
        <p:nvPicPr>
          <p:cNvPr id="19462" name="Picture 5"/>
          <p:cNvPicPr>
            <a:picLocks noChangeAspect="1" noChangeArrowheads="1"/>
          </p:cNvPicPr>
          <p:nvPr/>
        </p:nvPicPr>
        <p:blipFill>
          <a:blip r:embed="rId2" cstate="print"/>
          <a:srcRect/>
          <a:stretch>
            <a:fillRect/>
          </a:stretch>
        </p:blipFill>
        <p:spPr bwMode="auto">
          <a:xfrm>
            <a:off x="6588125" y="2205038"/>
            <a:ext cx="360363" cy="936625"/>
          </a:xfrm>
          <a:prstGeom prst="rect">
            <a:avLst/>
          </a:prstGeom>
          <a:noFill/>
          <a:ln w="9525">
            <a:noFill/>
            <a:miter lim="800000"/>
            <a:headEnd/>
            <a:tailEnd/>
          </a:ln>
        </p:spPr>
      </p:pic>
      <p:sp>
        <p:nvSpPr>
          <p:cNvPr id="396294" name="AutoShape 6"/>
          <p:cNvSpPr>
            <a:spLocks noChangeArrowheads="1"/>
          </p:cNvSpPr>
          <p:nvPr/>
        </p:nvSpPr>
        <p:spPr bwMode="auto">
          <a:xfrm>
            <a:off x="1836738" y="385921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sp>
        <p:nvSpPr>
          <p:cNvPr id="396295" name="Rectangle 7"/>
          <p:cNvSpPr>
            <a:spLocks noChangeArrowheads="1"/>
          </p:cNvSpPr>
          <p:nvPr/>
        </p:nvSpPr>
        <p:spPr bwMode="auto">
          <a:xfrm>
            <a:off x="1620838" y="1628775"/>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cxnSp>
        <p:nvCxnSpPr>
          <p:cNvPr id="396296" name="AutoShape 8"/>
          <p:cNvCxnSpPr>
            <a:cxnSpLocks noChangeShapeType="1"/>
            <a:endCxn id="396294" idx="0"/>
          </p:cNvCxnSpPr>
          <p:nvPr/>
        </p:nvCxnSpPr>
        <p:spPr bwMode="auto">
          <a:xfrm flipH="1">
            <a:off x="2630488" y="321627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19466" name="Picture 9"/>
          <p:cNvPicPr>
            <a:picLocks noChangeAspect="1" noChangeArrowheads="1"/>
          </p:cNvPicPr>
          <p:nvPr/>
        </p:nvPicPr>
        <p:blipFill>
          <a:blip r:embed="rId2" cstate="print"/>
          <a:srcRect/>
          <a:stretch>
            <a:fillRect/>
          </a:stretch>
        </p:blipFill>
        <p:spPr bwMode="auto">
          <a:xfrm>
            <a:off x="2484438" y="2205038"/>
            <a:ext cx="360362" cy="936625"/>
          </a:xfrm>
          <a:prstGeom prst="rect">
            <a:avLst/>
          </a:prstGeom>
          <a:noFill/>
          <a:ln w="9525">
            <a:noFill/>
            <a:miter lim="800000"/>
            <a:headEnd/>
            <a:tailEnd/>
          </a:ln>
        </p:spPr>
      </p:pic>
      <p:cxnSp>
        <p:nvCxnSpPr>
          <p:cNvPr id="396298" name="AutoShape 10"/>
          <p:cNvCxnSpPr>
            <a:cxnSpLocks noChangeShapeType="1"/>
          </p:cNvCxnSpPr>
          <p:nvPr/>
        </p:nvCxnSpPr>
        <p:spPr bwMode="auto">
          <a:xfrm flipH="1">
            <a:off x="5940425" y="3141663"/>
            <a:ext cx="649288"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299" name="AutoShape 11"/>
          <p:cNvSpPr>
            <a:spLocks noChangeArrowheads="1"/>
          </p:cNvSpPr>
          <p:nvPr/>
        </p:nvSpPr>
        <p:spPr bwMode="auto">
          <a:xfrm>
            <a:off x="1835150" y="551656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cxnSp>
        <p:nvCxnSpPr>
          <p:cNvPr id="396300" name="AutoShape 12"/>
          <p:cNvCxnSpPr>
            <a:cxnSpLocks noChangeShapeType="1"/>
          </p:cNvCxnSpPr>
          <p:nvPr/>
        </p:nvCxnSpPr>
        <p:spPr bwMode="auto">
          <a:xfrm flipH="1">
            <a:off x="2700338" y="479742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1" name="Text Box 13"/>
          <p:cNvSpPr txBox="1">
            <a:spLocks noChangeArrowheads="1"/>
          </p:cNvSpPr>
          <p:nvPr/>
        </p:nvSpPr>
        <p:spPr bwMode="auto">
          <a:xfrm>
            <a:off x="1619250" y="32845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2" name="AutoShape 14"/>
          <p:cNvSpPr>
            <a:spLocks noChangeArrowheads="1"/>
          </p:cNvSpPr>
          <p:nvPr/>
        </p:nvSpPr>
        <p:spPr bwMode="auto">
          <a:xfrm>
            <a:off x="5003800"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cxnSp>
        <p:nvCxnSpPr>
          <p:cNvPr id="396303" name="AutoShape 15"/>
          <p:cNvCxnSpPr>
            <a:cxnSpLocks noChangeShapeType="1"/>
          </p:cNvCxnSpPr>
          <p:nvPr/>
        </p:nvCxnSpPr>
        <p:spPr bwMode="auto">
          <a:xfrm>
            <a:off x="6950075" y="3141663"/>
            <a:ext cx="717550"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4" name="Text Box 16"/>
          <p:cNvSpPr txBox="1">
            <a:spLocks noChangeArrowheads="1"/>
          </p:cNvSpPr>
          <p:nvPr/>
        </p:nvSpPr>
        <p:spPr bwMode="auto">
          <a:xfrm>
            <a:off x="7526338" y="3344863"/>
            <a:ext cx="863600" cy="366712"/>
          </a:xfrm>
          <a:prstGeom prst="rect">
            <a:avLst/>
          </a:prstGeom>
          <a:noFill/>
          <a:ln w="9525">
            <a:noFill/>
            <a:miter lim="800000"/>
            <a:headEnd/>
            <a:tailEnd/>
          </a:ln>
          <a:effectLst/>
        </p:spPr>
        <p:txBody>
          <a:bodyPr>
            <a:spAutoFit/>
          </a:bodyPr>
          <a:lstStyle/>
          <a:p>
            <a:pPr>
              <a:spcBef>
                <a:spcPct val="50000"/>
              </a:spcBef>
              <a:defRPr/>
            </a:pPr>
            <a:r>
              <a:rPr lang="he-IL" b="1" dirty="0">
                <a:solidFill>
                  <a:schemeClr val="bg2"/>
                </a:solidFill>
                <a:effectLst>
                  <a:outerShdw blurRad="38100" dist="38100" dir="2700000" algn="tl">
                    <a:srgbClr val="C0C0C0"/>
                  </a:outerShdw>
                </a:effectLst>
              </a:rPr>
              <a:t>100%</a:t>
            </a:r>
            <a:endParaRPr lang="en-US" b="1" dirty="0">
              <a:solidFill>
                <a:schemeClr val="bg2"/>
              </a:solidFill>
              <a:effectLst>
                <a:outerShdw blurRad="38100" dist="38100" dir="2700000" algn="tl">
                  <a:srgbClr val="C0C0C0"/>
                </a:outerShdw>
              </a:effectLst>
            </a:endParaRPr>
          </a:p>
        </p:txBody>
      </p:sp>
      <p:sp>
        <p:nvSpPr>
          <p:cNvPr id="396305" name="Text Box 17"/>
          <p:cNvSpPr txBox="1">
            <a:spLocks noChangeArrowheads="1"/>
          </p:cNvSpPr>
          <p:nvPr/>
        </p:nvSpPr>
        <p:spPr bwMode="auto">
          <a:xfrm>
            <a:off x="6084888" y="3361532"/>
            <a:ext cx="863600" cy="366712"/>
          </a:xfrm>
          <a:prstGeom prst="rect">
            <a:avLst/>
          </a:prstGeom>
          <a:noFill/>
          <a:ln w="9525">
            <a:noFill/>
            <a:miter lim="800000"/>
            <a:headEnd/>
            <a:tailEnd/>
          </a:ln>
          <a:effectLst/>
        </p:spPr>
        <p:txBody>
          <a:bodyPr>
            <a:spAutoFit/>
          </a:bodyPr>
          <a:lstStyle/>
          <a:p>
            <a:pPr>
              <a:spcBef>
                <a:spcPct val="50000"/>
              </a:spcBef>
              <a:defRPr/>
            </a:pPr>
            <a:r>
              <a:rPr lang="he-IL" b="1" dirty="0">
                <a:solidFill>
                  <a:schemeClr val="bg2"/>
                </a:solidFill>
                <a:effectLst>
                  <a:outerShdw blurRad="38100" dist="38100" dir="2700000" algn="tl">
                    <a:srgbClr val="C0C0C0"/>
                  </a:outerShdw>
                </a:effectLst>
              </a:rPr>
              <a:t>100%</a:t>
            </a:r>
            <a:endParaRPr lang="en-US" b="1" dirty="0">
              <a:solidFill>
                <a:schemeClr val="bg2"/>
              </a:solidFill>
              <a:effectLst>
                <a:outerShdw blurRad="38100" dist="38100" dir="2700000" algn="tl">
                  <a:srgbClr val="C0C0C0"/>
                </a:outerShdw>
              </a:effectLst>
            </a:endParaRPr>
          </a:p>
        </p:txBody>
      </p:sp>
      <p:sp>
        <p:nvSpPr>
          <p:cNvPr id="396306" name="Text Box 18"/>
          <p:cNvSpPr txBox="1">
            <a:spLocks noChangeArrowheads="1"/>
          </p:cNvSpPr>
          <p:nvPr/>
        </p:nvSpPr>
        <p:spPr bwMode="auto">
          <a:xfrm>
            <a:off x="1547813" y="4941888"/>
            <a:ext cx="863600" cy="366712"/>
          </a:xfrm>
          <a:prstGeom prst="rect">
            <a:avLst/>
          </a:prstGeom>
          <a:noFill/>
          <a:ln w="9525">
            <a:noFill/>
            <a:miter lim="800000"/>
            <a:headEnd/>
            <a:tailEnd/>
          </a:ln>
          <a:effectLst/>
        </p:spPr>
        <p:txBody>
          <a:bodyPr>
            <a:spAutoFit/>
          </a:bodyPr>
          <a:lstStyle/>
          <a:p>
            <a:pPr>
              <a:spcBef>
                <a:spcPct val="50000"/>
              </a:spcBef>
              <a:defRPr/>
            </a:pPr>
            <a:r>
              <a:rPr lang="he-IL" b="1" dirty="0">
                <a:solidFill>
                  <a:schemeClr val="bg2"/>
                </a:solidFill>
                <a:effectLst>
                  <a:outerShdw blurRad="38100" dist="38100" dir="2700000" algn="tl">
                    <a:srgbClr val="C0C0C0"/>
                  </a:outerShdw>
                </a:effectLst>
              </a:rPr>
              <a:t>100%</a:t>
            </a:r>
            <a:endParaRPr lang="en-US" b="1" dirty="0">
              <a:solidFill>
                <a:schemeClr val="bg2"/>
              </a:solidFill>
              <a:effectLst>
                <a:outerShdw blurRad="38100" dist="38100" dir="2700000" algn="tl">
                  <a:srgbClr val="C0C0C0"/>
                </a:outerShdw>
              </a:effectLst>
            </a:endParaRPr>
          </a:p>
        </p:txBody>
      </p:sp>
      <p:sp>
        <p:nvSpPr>
          <p:cNvPr id="19476" name="AutoShape 19"/>
          <p:cNvSpPr>
            <a:spLocks noChangeArrowheads="1"/>
          </p:cNvSpPr>
          <p:nvPr/>
        </p:nvSpPr>
        <p:spPr bwMode="auto">
          <a:xfrm rot="10496583">
            <a:off x="3671479" y="4506913"/>
            <a:ext cx="503237" cy="1728787"/>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7" name="AutoShape 20"/>
          <p:cNvSpPr>
            <a:spLocks noChangeArrowheads="1"/>
          </p:cNvSpPr>
          <p:nvPr/>
        </p:nvSpPr>
        <p:spPr bwMode="auto">
          <a:xfrm rot="10496583">
            <a:off x="3598069" y="2419350"/>
            <a:ext cx="503237" cy="1728788"/>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8" name="AutoShape 14"/>
          <p:cNvSpPr>
            <a:spLocks noChangeArrowheads="1"/>
          </p:cNvSpPr>
          <p:nvPr/>
        </p:nvSpPr>
        <p:spPr bwMode="auto">
          <a:xfrm>
            <a:off x="2484438" y="3284538"/>
            <a:ext cx="288925" cy="287337"/>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sp>
        <p:nvSpPr>
          <p:cNvPr id="19479" name="AutoShape 14"/>
          <p:cNvSpPr>
            <a:spLocks noChangeArrowheads="1"/>
          </p:cNvSpPr>
          <p:nvPr/>
        </p:nvSpPr>
        <p:spPr bwMode="auto">
          <a:xfrm>
            <a:off x="2555875" y="4797425"/>
            <a:ext cx="288925" cy="287338"/>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cxnSp>
        <p:nvCxnSpPr>
          <p:cNvPr id="24" name="AutoShape 15"/>
          <p:cNvCxnSpPr>
            <a:cxnSpLocks noChangeShapeType="1"/>
          </p:cNvCxnSpPr>
          <p:nvPr/>
        </p:nvCxnSpPr>
        <p:spPr bwMode="auto">
          <a:xfrm flipH="1">
            <a:off x="5507038" y="2925763"/>
            <a:ext cx="961239" cy="802481"/>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26" name="מלבן 25">
            <a:extLst>
              <a:ext uri="{FF2B5EF4-FFF2-40B4-BE49-F238E27FC236}">
                <a16:creationId xmlns:a16="http://schemas.microsoft.com/office/drawing/2014/main" id="{37A664CC-46B8-40F0-9A58-7C9F6B283D32}"/>
              </a:ext>
            </a:extLst>
          </p:cNvPr>
          <p:cNvSpPr/>
          <p:nvPr/>
        </p:nvSpPr>
        <p:spPr>
          <a:xfrm>
            <a:off x="3632154" y="4488098"/>
            <a:ext cx="1298666" cy="369332"/>
          </a:xfrm>
          <a:prstGeom prst="rect">
            <a:avLst/>
          </a:prstGeom>
        </p:spPr>
        <p:txBody>
          <a:bodyPr wrap="square">
            <a:spAutoFit/>
          </a:bodyPr>
          <a:lstStyle/>
          <a:p>
            <a:pPr algn="ctr"/>
            <a:r>
              <a:rPr kumimoji="1" lang="he-IL" b="1" dirty="0">
                <a:solidFill>
                  <a:schemeClr val="bg2"/>
                </a:solidFill>
                <a:latin typeface="Times New Roman" pitchFamily="18" charset="0"/>
                <a:cs typeface="David" pitchFamily="34" charset="-79"/>
              </a:rPr>
              <a:t>דיבידנד</a:t>
            </a:r>
            <a:endParaRPr kumimoji="1" lang="en-US" altLang="en-US" b="1" dirty="0">
              <a:solidFill>
                <a:schemeClr val="bg2"/>
              </a:solidFill>
              <a:latin typeface="Times New Roman" pitchFamily="18" charset="0"/>
              <a:cs typeface="David" pitchFamily="34" charset="-79"/>
            </a:endParaRPr>
          </a:p>
        </p:txBody>
      </p:sp>
      <p:sp>
        <p:nvSpPr>
          <p:cNvPr id="27" name="מלבן 26">
            <a:extLst>
              <a:ext uri="{FF2B5EF4-FFF2-40B4-BE49-F238E27FC236}">
                <a16:creationId xmlns:a16="http://schemas.microsoft.com/office/drawing/2014/main" id="{A9EBEC09-B981-4F4E-8448-06EAE6F96C24}"/>
              </a:ext>
            </a:extLst>
          </p:cNvPr>
          <p:cNvSpPr/>
          <p:nvPr/>
        </p:nvSpPr>
        <p:spPr>
          <a:xfrm>
            <a:off x="3678252" y="2400535"/>
            <a:ext cx="1644635" cy="646331"/>
          </a:xfrm>
          <a:prstGeom prst="rect">
            <a:avLst/>
          </a:prstGeom>
        </p:spPr>
        <p:txBody>
          <a:bodyPr wrap="square">
            <a:spAutoFit/>
          </a:bodyPr>
          <a:lstStyle/>
          <a:p>
            <a:pPr algn="ctr"/>
            <a:r>
              <a:rPr kumimoji="1" lang="he-IL" b="1" dirty="0">
                <a:solidFill>
                  <a:schemeClr val="bg2"/>
                </a:solidFill>
                <a:latin typeface="Times New Roman" pitchFamily="18" charset="0"/>
                <a:cs typeface="David" pitchFamily="34" charset="-79"/>
              </a:rPr>
              <a:t>החזר הלוואת בעלים</a:t>
            </a:r>
            <a:endParaRPr kumimoji="1" lang="en-US" altLang="en-US" b="1" dirty="0">
              <a:solidFill>
                <a:schemeClr val="bg2"/>
              </a:solidFill>
              <a:latin typeface="Times New Roman" pitchFamily="18" charset="0"/>
              <a:cs typeface="David" pitchFamily="34" charset="-79"/>
            </a:endParaRPr>
          </a:p>
        </p:txBody>
      </p:sp>
      <p:cxnSp>
        <p:nvCxnSpPr>
          <p:cNvPr id="28" name="AutoShape 15">
            <a:extLst>
              <a:ext uri="{FF2B5EF4-FFF2-40B4-BE49-F238E27FC236}">
                <a16:creationId xmlns:a16="http://schemas.microsoft.com/office/drawing/2014/main" id="{97814606-EEA2-4DA7-9CE9-BA1B747D2A09}"/>
              </a:ext>
            </a:extLst>
          </p:cNvPr>
          <p:cNvCxnSpPr>
            <a:cxnSpLocks noChangeShapeType="1"/>
            <a:stCxn id="396291" idx="1"/>
          </p:cNvCxnSpPr>
          <p:nvPr/>
        </p:nvCxnSpPr>
        <p:spPr bwMode="auto">
          <a:xfrm flipH="1" flipV="1">
            <a:off x="6619804" y="4292600"/>
            <a:ext cx="544584" cy="1588"/>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30" name="Text Box 18">
            <a:extLst>
              <a:ext uri="{FF2B5EF4-FFF2-40B4-BE49-F238E27FC236}">
                <a16:creationId xmlns:a16="http://schemas.microsoft.com/office/drawing/2014/main" id="{594CC562-4299-4067-A41F-57C9CE0EEDBD}"/>
              </a:ext>
            </a:extLst>
          </p:cNvPr>
          <p:cNvSpPr txBox="1">
            <a:spLocks noChangeArrowheads="1"/>
          </p:cNvSpPr>
          <p:nvPr/>
        </p:nvSpPr>
        <p:spPr bwMode="auto">
          <a:xfrm>
            <a:off x="5580063" y="4799013"/>
            <a:ext cx="2440373" cy="369332"/>
          </a:xfrm>
          <a:prstGeom prst="rect">
            <a:avLst/>
          </a:prstGeom>
          <a:noFill/>
          <a:ln w="9525">
            <a:noFill/>
            <a:miter lim="800000"/>
            <a:headEnd/>
            <a:tailEnd/>
          </a:ln>
          <a:effectLst/>
        </p:spPr>
        <p:txBody>
          <a:bodyPr wrap="square">
            <a:spAutoFit/>
          </a:bodyPr>
          <a:lstStyle/>
          <a:p>
            <a:pPr>
              <a:spcBef>
                <a:spcPct val="50000"/>
              </a:spcBef>
              <a:defRPr/>
            </a:pPr>
            <a:r>
              <a:rPr lang="he-IL" b="1" dirty="0">
                <a:solidFill>
                  <a:schemeClr val="bg2"/>
                </a:solidFill>
                <a:effectLst>
                  <a:outerShdw blurRad="38100" dist="38100" dir="2700000" algn="tl">
                    <a:srgbClr val="C0C0C0"/>
                  </a:outerShdw>
                </a:effectLst>
              </a:rPr>
              <a:t>הלוואה – סעיף 3(י)</a:t>
            </a:r>
            <a:endParaRPr lang="en-US" b="1" dirty="0">
              <a:solidFill>
                <a:schemeClr val="bg2"/>
              </a:solidFill>
              <a:effectLst>
                <a:outerShdw blurRad="38100" dist="38100" dir="2700000" algn="tl">
                  <a:srgbClr val="C0C0C0"/>
                </a:outerShdw>
              </a:effectLst>
            </a:endParaRPr>
          </a:p>
        </p:txBody>
      </p:sp>
      <p:sp>
        <p:nvSpPr>
          <p:cNvPr id="31" name="Text Box 18">
            <a:extLst>
              <a:ext uri="{FF2B5EF4-FFF2-40B4-BE49-F238E27FC236}">
                <a16:creationId xmlns:a16="http://schemas.microsoft.com/office/drawing/2014/main" id="{B427CE31-4181-4E73-9B39-0379A3C5DF7E}"/>
              </a:ext>
            </a:extLst>
          </p:cNvPr>
          <p:cNvSpPr txBox="1">
            <a:spLocks noChangeArrowheads="1"/>
          </p:cNvSpPr>
          <p:nvPr/>
        </p:nvSpPr>
        <p:spPr bwMode="auto">
          <a:xfrm>
            <a:off x="5128611" y="2960291"/>
            <a:ext cx="863600" cy="366712"/>
          </a:xfrm>
          <a:prstGeom prst="rect">
            <a:avLst/>
          </a:prstGeom>
          <a:noFill/>
          <a:ln w="9525">
            <a:noFill/>
            <a:miter lim="800000"/>
            <a:headEnd/>
            <a:tailEnd/>
          </a:ln>
          <a:effectLst/>
        </p:spPr>
        <p:txBody>
          <a:bodyPr>
            <a:spAutoFit/>
          </a:bodyPr>
          <a:lstStyle/>
          <a:p>
            <a:pPr>
              <a:spcBef>
                <a:spcPct val="50000"/>
              </a:spcBef>
              <a:defRPr/>
            </a:pPr>
            <a:r>
              <a:rPr lang="he-IL" b="1" dirty="0">
                <a:solidFill>
                  <a:schemeClr val="bg2"/>
                </a:solidFill>
                <a:effectLst>
                  <a:outerShdw blurRad="38100" dist="38100" dir="2700000" algn="tl">
                    <a:srgbClr val="C0C0C0"/>
                  </a:outerShdw>
                </a:effectLst>
              </a:rPr>
              <a:t>הלוואה</a:t>
            </a:r>
            <a:endParaRPr lang="en-US" b="1" dirty="0">
              <a:solidFill>
                <a:schemeClr val="bg2"/>
              </a:solidFill>
              <a:effectLst>
                <a:outerShdw blurRad="38100" dist="38100" dir="2700000" algn="tl">
                  <a:srgbClr val="C0C0C0"/>
                </a:outerShdw>
              </a:effectLst>
            </a:endParaRPr>
          </a:p>
        </p:txBody>
      </p:sp>
      <p:sp>
        <p:nvSpPr>
          <p:cNvPr id="32" name="AutoShape 20">
            <a:extLst>
              <a:ext uri="{FF2B5EF4-FFF2-40B4-BE49-F238E27FC236}">
                <a16:creationId xmlns:a16="http://schemas.microsoft.com/office/drawing/2014/main" id="{67817AB4-DC20-45F3-B10B-DDD57E617ACE}"/>
              </a:ext>
            </a:extLst>
          </p:cNvPr>
          <p:cNvSpPr>
            <a:spLocks noChangeArrowheads="1"/>
          </p:cNvSpPr>
          <p:nvPr/>
        </p:nvSpPr>
        <p:spPr bwMode="auto">
          <a:xfrm rot="10496583" flipH="1" flipV="1">
            <a:off x="1131849" y="4641109"/>
            <a:ext cx="565924" cy="1809310"/>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33" name="מלבן 32">
            <a:extLst>
              <a:ext uri="{FF2B5EF4-FFF2-40B4-BE49-F238E27FC236}">
                <a16:creationId xmlns:a16="http://schemas.microsoft.com/office/drawing/2014/main" id="{3CCE1C13-3B3D-4959-B8FB-23726002C0D1}"/>
              </a:ext>
            </a:extLst>
          </p:cNvPr>
          <p:cNvSpPr/>
          <p:nvPr/>
        </p:nvSpPr>
        <p:spPr>
          <a:xfrm>
            <a:off x="165300" y="5267424"/>
            <a:ext cx="1019117"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סגירת חו"ז</a:t>
            </a:r>
            <a:endParaRPr kumimoji="1" lang="en-US" altLang="en-US" sz="1400" b="1" dirty="0">
              <a:solidFill>
                <a:srgbClr val="FF0000"/>
              </a:solidFill>
              <a:latin typeface="Times New Roman" pitchFamily="18" charset="0"/>
              <a:cs typeface="David" pitchFamily="34"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96291"/>
                                        </p:tgtEl>
                                        <p:attrNameLst>
                                          <p:attrName>style.visibility</p:attrName>
                                        </p:attrNameLst>
                                      </p:cBhvr>
                                      <p:to>
                                        <p:strVal val="visible"/>
                                      </p:to>
                                    </p:set>
                                    <p:animEffect transition="in" filter="slide(fromTop)">
                                      <p:cBhvr>
                                        <p:cTn id="7" dur="500"/>
                                        <p:tgtEl>
                                          <p:spTgt spid="39629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96294"/>
                                        </p:tgtEl>
                                        <p:attrNameLst>
                                          <p:attrName>style.visibility</p:attrName>
                                        </p:attrNameLst>
                                      </p:cBhvr>
                                      <p:to>
                                        <p:strVal val="visible"/>
                                      </p:to>
                                    </p:set>
                                    <p:animEffect transition="in" filter="slide(fromTop)">
                                      <p:cBhvr>
                                        <p:cTn id="11" dur="500"/>
                                        <p:tgtEl>
                                          <p:spTgt spid="39629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96296"/>
                                        </p:tgtEl>
                                        <p:attrNameLst>
                                          <p:attrName>style.visibility</p:attrName>
                                        </p:attrNameLst>
                                      </p:cBhvr>
                                      <p:to>
                                        <p:strVal val="visible"/>
                                      </p:to>
                                    </p:set>
                                    <p:animEffect transition="in" filter="slide(fromTop)">
                                      <p:cBhvr>
                                        <p:cTn id="15" dur="500"/>
                                        <p:tgtEl>
                                          <p:spTgt spid="39629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96298"/>
                                        </p:tgtEl>
                                        <p:attrNameLst>
                                          <p:attrName>style.visibility</p:attrName>
                                        </p:attrNameLst>
                                      </p:cBhvr>
                                      <p:to>
                                        <p:strVal val="visible"/>
                                      </p:to>
                                    </p:set>
                                    <p:animEffect transition="in" filter="slide(fromTop)">
                                      <p:cBhvr>
                                        <p:cTn id="19" dur="500"/>
                                        <p:tgtEl>
                                          <p:spTgt spid="39629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96299"/>
                                        </p:tgtEl>
                                        <p:attrNameLst>
                                          <p:attrName>style.visibility</p:attrName>
                                        </p:attrNameLst>
                                      </p:cBhvr>
                                      <p:to>
                                        <p:strVal val="visible"/>
                                      </p:to>
                                    </p:set>
                                    <p:animEffect transition="in" filter="slide(fromTop)">
                                      <p:cBhvr>
                                        <p:cTn id="23" dur="500"/>
                                        <p:tgtEl>
                                          <p:spTgt spid="396299"/>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96300"/>
                                        </p:tgtEl>
                                        <p:attrNameLst>
                                          <p:attrName>style.visibility</p:attrName>
                                        </p:attrNameLst>
                                      </p:cBhvr>
                                      <p:to>
                                        <p:strVal val="visible"/>
                                      </p:to>
                                    </p:set>
                                    <p:animEffect transition="in" filter="slide(fromTop)">
                                      <p:cBhvr>
                                        <p:cTn id="27" dur="500"/>
                                        <p:tgtEl>
                                          <p:spTgt spid="396300"/>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96302"/>
                                        </p:tgtEl>
                                        <p:attrNameLst>
                                          <p:attrName>style.visibility</p:attrName>
                                        </p:attrNameLst>
                                      </p:cBhvr>
                                      <p:to>
                                        <p:strVal val="visible"/>
                                      </p:to>
                                    </p:set>
                                    <p:animEffect transition="in" filter="slide(fromTop)">
                                      <p:cBhvr>
                                        <p:cTn id="31" dur="500"/>
                                        <p:tgtEl>
                                          <p:spTgt spid="396302"/>
                                        </p:tgtEl>
                                      </p:cBhvr>
                                    </p:animEffect>
                                  </p:childTnLst>
                                </p:cTn>
                              </p:par>
                            </p:childTnLst>
                          </p:cTn>
                        </p:par>
                        <p:par>
                          <p:cTn id="32" fill="hold">
                            <p:stCondLst>
                              <p:cond delay="3500"/>
                            </p:stCondLst>
                            <p:childTnLst>
                              <p:par>
                                <p:cTn id="33" presetID="12" presetClass="entr" presetSubtype="1" fill="hold" nodeType="afterEffect">
                                  <p:stCondLst>
                                    <p:cond delay="0"/>
                                  </p:stCondLst>
                                  <p:childTnLst>
                                    <p:set>
                                      <p:cBhvr>
                                        <p:cTn id="34" dur="1" fill="hold">
                                          <p:stCondLst>
                                            <p:cond delay="0"/>
                                          </p:stCondLst>
                                        </p:cTn>
                                        <p:tgtEl>
                                          <p:spTgt spid="396303"/>
                                        </p:tgtEl>
                                        <p:attrNameLst>
                                          <p:attrName>style.visibility</p:attrName>
                                        </p:attrNameLst>
                                      </p:cBhvr>
                                      <p:to>
                                        <p:strVal val="visible"/>
                                      </p:to>
                                    </p:set>
                                    <p:animEffect transition="in" filter="slide(fromTop)">
                                      <p:cBhvr>
                                        <p:cTn id="35" dur="500"/>
                                        <p:tgtEl>
                                          <p:spTgt spid="396303"/>
                                        </p:tgtEl>
                                      </p:cBhvr>
                                    </p:animEffect>
                                  </p:childTnLst>
                                </p:cTn>
                              </p:par>
                            </p:childTnLst>
                          </p:cTn>
                        </p:par>
                        <p:par>
                          <p:cTn id="36" fill="hold">
                            <p:stCondLst>
                              <p:cond delay="4000"/>
                            </p:stCondLst>
                            <p:childTnLst>
                              <p:par>
                                <p:cTn id="37" presetID="12" presetClass="entr" presetSubtype="1"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slide(fromTop)">
                                      <p:cBhvr>
                                        <p:cTn id="39" dur="500"/>
                                        <p:tgtEl>
                                          <p:spTgt spid="24"/>
                                        </p:tgtEl>
                                      </p:cBhvr>
                                    </p:animEffect>
                                  </p:childTnLst>
                                </p:cTn>
                              </p:par>
                            </p:childTnLst>
                          </p:cTn>
                        </p:par>
                        <p:par>
                          <p:cTn id="40" fill="hold">
                            <p:stCondLst>
                              <p:cond delay="4500"/>
                            </p:stCondLst>
                            <p:childTnLst>
                              <p:par>
                                <p:cTn id="41" presetID="12" presetClass="entr" presetSubtype="1"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lide(fromTop)">
                                      <p:cBhvr>
                                        <p:cTn id="4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animBg="1" autoUpdateAnimBg="0"/>
      <p:bldP spid="396294" grpId="0" animBg="1" autoUpdateAnimBg="0"/>
      <p:bldP spid="396299" grpId="0" animBg="1" autoUpdateAnimBg="0"/>
      <p:bldP spid="396302"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מספר שקופית 4"/>
          <p:cNvSpPr>
            <a:spLocks noGrp="1"/>
          </p:cNvSpPr>
          <p:nvPr>
            <p:ph type="sldNum" sz="quarter" idx="11"/>
          </p:nvPr>
        </p:nvSpPr>
        <p:spPr>
          <a:noFill/>
        </p:spPr>
        <p:txBody>
          <a:bodyPr/>
          <a:lstStyle/>
          <a:p>
            <a:fld id="{F3ED7502-DD02-401A-9162-E3DCBE84C59B}" type="slidenum">
              <a:rPr lang="he-IL"/>
              <a:pPr/>
              <a:t>12</a:t>
            </a:fld>
            <a:endParaRPr lang="en-US" dirty="0"/>
          </a:p>
        </p:txBody>
      </p:sp>
      <p:sp>
        <p:nvSpPr>
          <p:cNvPr id="19459" name="Rectangle 2"/>
          <p:cNvSpPr>
            <a:spLocks noGrp="1" noChangeArrowheads="1"/>
          </p:cNvSpPr>
          <p:nvPr>
            <p:ph type="title"/>
          </p:nvPr>
        </p:nvSpPr>
        <p:spPr>
          <a:xfrm>
            <a:off x="89694" y="226021"/>
            <a:ext cx="8964612" cy="1100138"/>
          </a:xfrm>
        </p:spPr>
        <p:txBody>
          <a:bodyPr/>
          <a:lstStyle/>
          <a:p>
            <a:pPr algn="r" eaLnBrk="1" hangingPunct="1"/>
            <a:r>
              <a:rPr lang="he-IL" sz="2800" b="1" dirty="0">
                <a:solidFill>
                  <a:schemeClr val="bg2"/>
                </a:solidFill>
              </a:rPr>
              <a:t>ניוד מזומנים בין חברות באמצעות סעיף 104א או 104ב (ביטול דרישת חברה חדשה) – לשם סגירת יתרת חובה של בעל מניות </a:t>
            </a:r>
            <a:r>
              <a:rPr lang="he-IL" sz="2400" b="1" dirty="0">
                <a:solidFill>
                  <a:schemeClr val="bg2"/>
                </a:solidFill>
              </a:rPr>
              <a:t>(מול הקטנת יתרת זכות בחברה אחרת)</a:t>
            </a:r>
            <a:endParaRPr lang="en-US" sz="2400" b="1" dirty="0">
              <a:solidFill>
                <a:schemeClr val="bg2"/>
              </a:solidFill>
            </a:endParaRPr>
          </a:p>
        </p:txBody>
      </p:sp>
      <p:sp>
        <p:nvSpPr>
          <p:cNvPr id="396291" name="AutoShape 3"/>
          <p:cNvSpPr>
            <a:spLocks noChangeArrowheads="1"/>
          </p:cNvSpPr>
          <p:nvPr/>
        </p:nvSpPr>
        <p:spPr bwMode="auto">
          <a:xfrm>
            <a:off x="7164388"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sp>
        <p:nvSpPr>
          <p:cNvPr id="396292" name="Rectangle 4"/>
          <p:cNvSpPr>
            <a:spLocks noChangeArrowheads="1"/>
          </p:cNvSpPr>
          <p:nvPr/>
        </p:nvSpPr>
        <p:spPr bwMode="auto">
          <a:xfrm>
            <a:off x="5580063" y="1700213"/>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pic>
        <p:nvPicPr>
          <p:cNvPr id="19462" name="Picture 5"/>
          <p:cNvPicPr>
            <a:picLocks noChangeAspect="1" noChangeArrowheads="1"/>
          </p:cNvPicPr>
          <p:nvPr/>
        </p:nvPicPr>
        <p:blipFill>
          <a:blip r:embed="rId2" cstate="print"/>
          <a:srcRect/>
          <a:stretch>
            <a:fillRect/>
          </a:stretch>
        </p:blipFill>
        <p:spPr bwMode="auto">
          <a:xfrm>
            <a:off x="6624637" y="2205038"/>
            <a:ext cx="360363" cy="936625"/>
          </a:xfrm>
          <a:prstGeom prst="rect">
            <a:avLst/>
          </a:prstGeom>
          <a:noFill/>
          <a:ln w="9525">
            <a:noFill/>
            <a:miter lim="800000"/>
            <a:headEnd/>
            <a:tailEnd/>
          </a:ln>
        </p:spPr>
      </p:pic>
      <p:sp>
        <p:nvSpPr>
          <p:cNvPr id="396294" name="AutoShape 6"/>
          <p:cNvSpPr>
            <a:spLocks noChangeArrowheads="1"/>
          </p:cNvSpPr>
          <p:nvPr/>
        </p:nvSpPr>
        <p:spPr bwMode="auto">
          <a:xfrm>
            <a:off x="1836738" y="385921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sp>
        <p:nvSpPr>
          <p:cNvPr id="396295" name="Rectangle 7"/>
          <p:cNvSpPr>
            <a:spLocks noChangeArrowheads="1"/>
          </p:cNvSpPr>
          <p:nvPr/>
        </p:nvSpPr>
        <p:spPr bwMode="auto">
          <a:xfrm>
            <a:off x="1620838" y="1628775"/>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cxnSp>
        <p:nvCxnSpPr>
          <p:cNvPr id="396296" name="AutoShape 8"/>
          <p:cNvCxnSpPr>
            <a:cxnSpLocks noChangeShapeType="1"/>
            <a:endCxn id="396294" idx="0"/>
          </p:cNvCxnSpPr>
          <p:nvPr/>
        </p:nvCxnSpPr>
        <p:spPr bwMode="auto">
          <a:xfrm flipH="1">
            <a:off x="2630488" y="321627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19466" name="Picture 9"/>
          <p:cNvPicPr>
            <a:picLocks noChangeAspect="1" noChangeArrowheads="1"/>
          </p:cNvPicPr>
          <p:nvPr/>
        </p:nvPicPr>
        <p:blipFill>
          <a:blip r:embed="rId2" cstate="print"/>
          <a:srcRect/>
          <a:stretch>
            <a:fillRect/>
          </a:stretch>
        </p:blipFill>
        <p:spPr bwMode="auto">
          <a:xfrm>
            <a:off x="2484438" y="2205038"/>
            <a:ext cx="360362" cy="936625"/>
          </a:xfrm>
          <a:prstGeom prst="rect">
            <a:avLst/>
          </a:prstGeom>
          <a:noFill/>
          <a:ln w="9525">
            <a:noFill/>
            <a:miter lim="800000"/>
            <a:headEnd/>
            <a:tailEnd/>
          </a:ln>
        </p:spPr>
      </p:pic>
      <p:cxnSp>
        <p:nvCxnSpPr>
          <p:cNvPr id="396298" name="AutoShape 10"/>
          <p:cNvCxnSpPr>
            <a:cxnSpLocks noChangeShapeType="1"/>
          </p:cNvCxnSpPr>
          <p:nvPr/>
        </p:nvCxnSpPr>
        <p:spPr bwMode="auto">
          <a:xfrm flipH="1">
            <a:off x="5940425" y="3141663"/>
            <a:ext cx="649288"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299" name="AutoShape 11"/>
          <p:cNvSpPr>
            <a:spLocks noChangeArrowheads="1"/>
          </p:cNvSpPr>
          <p:nvPr/>
        </p:nvSpPr>
        <p:spPr bwMode="auto">
          <a:xfrm>
            <a:off x="1835150" y="551656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cxnSp>
        <p:nvCxnSpPr>
          <p:cNvPr id="396300" name="AutoShape 12"/>
          <p:cNvCxnSpPr>
            <a:cxnSpLocks noChangeShapeType="1"/>
          </p:cNvCxnSpPr>
          <p:nvPr/>
        </p:nvCxnSpPr>
        <p:spPr bwMode="auto">
          <a:xfrm flipH="1">
            <a:off x="2700338" y="479742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1" name="Text Box 13"/>
          <p:cNvSpPr txBox="1">
            <a:spLocks noChangeArrowheads="1"/>
          </p:cNvSpPr>
          <p:nvPr/>
        </p:nvSpPr>
        <p:spPr bwMode="auto">
          <a:xfrm>
            <a:off x="1619250" y="32845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2" name="AutoShape 14"/>
          <p:cNvSpPr>
            <a:spLocks noChangeArrowheads="1"/>
          </p:cNvSpPr>
          <p:nvPr/>
        </p:nvSpPr>
        <p:spPr bwMode="auto">
          <a:xfrm>
            <a:off x="5003800"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cxnSp>
        <p:nvCxnSpPr>
          <p:cNvPr id="396303" name="AutoShape 15"/>
          <p:cNvCxnSpPr>
            <a:cxnSpLocks noChangeShapeType="1"/>
          </p:cNvCxnSpPr>
          <p:nvPr/>
        </p:nvCxnSpPr>
        <p:spPr bwMode="auto">
          <a:xfrm>
            <a:off x="6950075" y="3141663"/>
            <a:ext cx="717550"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4" name="Text Box 16"/>
          <p:cNvSpPr txBox="1">
            <a:spLocks noChangeArrowheads="1"/>
          </p:cNvSpPr>
          <p:nvPr/>
        </p:nvSpPr>
        <p:spPr bwMode="auto">
          <a:xfrm>
            <a:off x="7380288"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5" name="Text Box 17"/>
          <p:cNvSpPr txBox="1">
            <a:spLocks noChangeArrowheads="1"/>
          </p:cNvSpPr>
          <p:nvPr/>
        </p:nvSpPr>
        <p:spPr bwMode="auto">
          <a:xfrm>
            <a:off x="5219700"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6" name="Text Box 18"/>
          <p:cNvSpPr txBox="1">
            <a:spLocks noChangeArrowheads="1"/>
          </p:cNvSpPr>
          <p:nvPr/>
        </p:nvSpPr>
        <p:spPr bwMode="auto">
          <a:xfrm>
            <a:off x="1547813" y="494188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19476" name="AutoShape 19"/>
          <p:cNvSpPr>
            <a:spLocks noChangeArrowheads="1"/>
          </p:cNvSpPr>
          <p:nvPr/>
        </p:nvSpPr>
        <p:spPr bwMode="auto">
          <a:xfrm rot="10496583">
            <a:off x="3725863" y="4506913"/>
            <a:ext cx="503237" cy="1728787"/>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7" name="AutoShape 20"/>
          <p:cNvSpPr>
            <a:spLocks noChangeArrowheads="1"/>
          </p:cNvSpPr>
          <p:nvPr/>
        </p:nvSpPr>
        <p:spPr bwMode="auto">
          <a:xfrm rot="10496583">
            <a:off x="3725863" y="2419350"/>
            <a:ext cx="503237" cy="1728788"/>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8" name="AutoShape 14"/>
          <p:cNvSpPr>
            <a:spLocks noChangeArrowheads="1"/>
          </p:cNvSpPr>
          <p:nvPr/>
        </p:nvSpPr>
        <p:spPr bwMode="auto">
          <a:xfrm>
            <a:off x="2484438" y="3284538"/>
            <a:ext cx="288925" cy="287337"/>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sp>
        <p:nvSpPr>
          <p:cNvPr id="19479" name="AutoShape 14"/>
          <p:cNvSpPr>
            <a:spLocks noChangeArrowheads="1"/>
          </p:cNvSpPr>
          <p:nvPr/>
        </p:nvSpPr>
        <p:spPr bwMode="auto">
          <a:xfrm>
            <a:off x="2555875" y="4797425"/>
            <a:ext cx="288925" cy="287338"/>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cxnSp>
        <p:nvCxnSpPr>
          <p:cNvPr id="24" name="AutoShape 15"/>
          <p:cNvCxnSpPr>
            <a:cxnSpLocks noChangeShapeType="1"/>
          </p:cNvCxnSpPr>
          <p:nvPr/>
        </p:nvCxnSpPr>
        <p:spPr bwMode="auto">
          <a:xfrm flipH="1">
            <a:off x="6208891" y="3169281"/>
            <a:ext cx="576064" cy="475619"/>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29" name="מלבן 28">
            <a:extLst>
              <a:ext uri="{FF2B5EF4-FFF2-40B4-BE49-F238E27FC236}">
                <a16:creationId xmlns:a16="http://schemas.microsoft.com/office/drawing/2014/main" id="{B3CE2555-5E4D-47F9-A0D9-21686F37CC42}"/>
              </a:ext>
            </a:extLst>
          </p:cNvPr>
          <p:cNvSpPr/>
          <p:nvPr/>
        </p:nvSpPr>
        <p:spPr>
          <a:xfrm>
            <a:off x="4664676" y="3567113"/>
            <a:ext cx="2139931"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הלוואת בעלים – יתרת זכות</a:t>
            </a:r>
            <a:endParaRPr kumimoji="1" lang="en-US" altLang="en-US" sz="1400" b="1" dirty="0">
              <a:solidFill>
                <a:srgbClr val="FF0000"/>
              </a:solidFill>
              <a:latin typeface="Times New Roman" pitchFamily="18" charset="0"/>
              <a:cs typeface="David" pitchFamily="34" charset="-79"/>
            </a:endParaRPr>
          </a:p>
        </p:txBody>
      </p:sp>
      <p:sp>
        <p:nvSpPr>
          <p:cNvPr id="30" name="מלבן 29">
            <a:extLst>
              <a:ext uri="{FF2B5EF4-FFF2-40B4-BE49-F238E27FC236}">
                <a16:creationId xmlns:a16="http://schemas.microsoft.com/office/drawing/2014/main" id="{86BF7F98-038E-4DC5-865D-4B3EA13C3BB8}"/>
              </a:ext>
            </a:extLst>
          </p:cNvPr>
          <p:cNvSpPr/>
          <p:nvPr/>
        </p:nvSpPr>
        <p:spPr>
          <a:xfrm>
            <a:off x="3032124" y="3210935"/>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החזר הלוואת בעלים</a:t>
            </a:r>
            <a:endParaRPr kumimoji="1" lang="en-US" altLang="en-US" sz="1400" b="1" dirty="0">
              <a:solidFill>
                <a:srgbClr val="FF0000"/>
              </a:solidFill>
              <a:latin typeface="Times New Roman" pitchFamily="18" charset="0"/>
              <a:cs typeface="David" pitchFamily="34" charset="-79"/>
            </a:endParaRPr>
          </a:p>
        </p:txBody>
      </p:sp>
      <p:sp>
        <p:nvSpPr>
          <p:cNvPr id="31" name="מלבן 30">
            <a:extLst>
              <a:ext uri="{FF2B5EF4-FFF2-40B4-BE49-F238E27FC236}">
                <a16:creationId xmlns:a16="http://schemas.microsoft.com/office/drawing/2014/main" id="{9941184B-6BFB-43B5-A399-8BDF6CD57497}"/>
              </a:ext>
            </a:extLst>
          </p:cNvPr>
          <p:cNvSpPr/>
          <p:nvPr/>
        </p:nvSpPr>
        <p:spPr>
          <a:xfrm>
            <a:off x="2503206" y="5320398"/>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דיבידנד</a:t>
            </a:r>
            <a:endParaRPr kumimoji="1" lang="en-US" altLang="en-US" sz="1400" b="1" dirty="0">
              <a:solidFill>
                <a:srgbClr val="FF0000"/>
              </a:solidFill>
              <a:latin typeface="Times New Roman" pitchFamily="18" charset="0"/>
              <a:cs typeface="David" pitchFamily="34" charset="-79"/>
            </a:endParaRPr>
          </a:p>
        </p:txBody>
      </p:sp>
      <p:cxnSp>
        <p:nvCxnSpPr>
          <p:cNvPr id="28" name="AutoShape 15">
            <a:extLst>
              <a:ext uri="{FF2B5EF4-FFF2-40B4-BE49-F238E27FC236}">
                <a16:creationId xmlns:a16="http://schemas.microsoft.com/office/drawing/2014/main" id="{C082A24D-6251-4EF5-A12E-26C1C4A6CF9A}"/>
              </a:ext>
            </a:extLst>
          </p:cNvPr>
          <p:cNvCxnSpPr>
            <a:cxnSpLocks noChangeShapeType="1"/>
          </p:cNvCxnSpPr>
          <p:nvPr/>
        </p:nvCxnSpPr>
        <p:spPr bwMode="auto">
          <a:xfrm flipH="1" flipV="1">
            <a:off x="6850283" y="3171536"/>
            <a:ext cx="486309" cy="435526"/>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32" name="מלבן 31">
            <a:extLst>
              <a:ext uri="{FF2B5EF4-FFF2-40B4-BE49-F238E27FC236}">
                <a16:creationId xmlns:a16="http://schemas.microsoft.com/office/drawing/2014/main" id="{9A33B65B-098F-4F9B-9E4B-FEB7C1F16B22}"/>
              </a:ext>
            </a:extLst>
          </p:cNvPr>
          <p:cNvSpPr/>
          <p:nvPr/>
        </p:nvSpPr>
        <p:spPr>
          <a:xfrm>
            <a:off x="7037466" y="3567113"/>
            <a:ext cx="2139931"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משיכת בעלים – יתרת חובה</a:t>
            </a:r>
            <a:endParaRPr kumimoji="1" lang="en-US" altLang="en-US" sz="1400" b="1" dirty="0">
              <a:solidFill>
                <a:srgbClr val="FF0000"/>
              </a:solidFill>
              <a:latin typeface="Times New Roman" pitchFamily="18" charset="0"/>
              <a:cs typeface="David" pitchFamily="34" charset="-79"/>
            </a:endParaRPr>
          </a:p>
        </p:txBody>
      </p:sp>
      <p:sp>
        <p:nvSpPr>
          <p:cNvPr id="33" name="AutoShape 20">
            <a:extLst>
              <a:ext uri="{FF2B5EF4-FFF2-40B4-BE49-F238E27FC236}">
                <a16:creationId xmlns:a16="http://schemas.microsoft.com/office/drawing/2014/main" id="{434080CC-A98D-4C91-AE4B-3AEC95A8C17D}"/>
              </a:ext>
            </a:extLst>
          </p:cNvPr>
          <p:cNvSpPr>
            <a:spLocks noChangeArrowheads="1"/>
          </p:cNvSpPr>
          <p:nvPr/>
        </p:nvSpPr>
        <p:spPr bwMode="auto">
          <a:xfrm rot="10496583" flipH="1" flipV="1">
            <a:off x="882807" y="2589292"/>
            <a:ext cx="724360" cy="3872123"/>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34" name="מלבן 33">
            <a:extLst>
              <a:ext uri="{FF2B5EF4-FFF2-40B4-BE49-F238E27FC236}">
                <a16:creationId xmlns:a16="http://schemas.microsoft.com/office/drawing/2014/main" id="{6E3DFE35-6A4D-42E0-BCA0-3A14A1396078}"/>
              </a:ext>
            </a:extLst>
          </p:cNvPr>
          <p:cNvSpPr/>
          <p:nvPr/>
        </p:nvSpPr>
        <p:spPr>
          <a:xfrm>
            <a:off x="-208976" y="4292600"/>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סגירת יתרת חובה</a:t>
            </a:r>
            <a:endParaRPr kumimoji="1" lang="en-US" altLang="en-US" sz="1400" b="1" dirty="0">
              <a:solidFill>
                <a:srgbClr val="FF0000"/>
              </a:solidFill>
              <a:latin typeface="Times New Roman" pitchFamily="18" charset="0"/>
              <a:cs typeface="David" pitchFamily="34" charset="-79"/>
            </a:endParaRPr>
          </a:p>
        </p:txBody>
      </p:sp>
      <p:sp>
        <p:nvSpPr>
          <p:cNvPr id="35" name="מלבן 34">
            <a:extLst>
              <a:ext uri="{FF2B5EF4-FFF2-40B4-BE49-F238E27FC236}">
                <a16:creationId xmlns:a16="http://schemas.microsoft.com/office/drawing/2014/main" id="{4E4D7BE5-A6F7-434F-BC37-294EBB113BD0}"/>
              </a:ext>
            </a:extLst>
          </p:cNvPr>
          <p:cNvSpPr/>
          <p:nvPr/>
        </p:nvSpPr>
        <p:spPr>
          <a:xfrm>
            <a:off x="5003800" y="5192974"/>
            <a:ext cx="3426639" cy="523220"/>
          </a:xfrm>
          <a:prstGeom prst="rect">
            <a:avLst/>
          </a:prstGeom>
        </p:spPr>
        <p:txBody>
          <a:bodyPr wrap="square">
            <a:spAutoFit/>
          </a:bodyPr>
          <a:lstStyle/>
          <a:p>
            <a:pPr algn="just"/>
            <a:r>
              <a:rPr kumimoji="1" lang="he-IL" sz="1400" b="1" dirty="0">
                <a:solidFill>
                  <a:srgbClr val="339933"/>
                </a:solidFill>
                <a:latin typeface="Times New Roman" pitchFamily="18" charset="0"/>
                <a:cs typeface="David" pitchFamily="34" charset="-79"/>
              </a:rPr>
              <a:t>המחאת חוב של ב' לבעל המניות (יתרת הזכות) לחברה א' יוצרת חו"ז חדש – כעת ב' חייבת לא' </a:t>
            </a:r>
            <a:endParaRPr kumimoji="1" lang="en-US" altLang="en-US" sz="1400" b="1" dirty="0">
              <a:solidFill>
                <a:srgbClr val="339933"/>
              </a:solidFill>
              <a:latin typeface="Times New Roman" pitchFamily="18" charset="0"/>
              <a:cs typeface="David" pitchFamily="34" charset="-79"/>
            </a:endParaRPr>
          </a:p>
        </p:txBody>
      </p:sp>
    </p:spTree>
    <p:extLst>
      <p:ext uri="{BB962C8B-B14F-4D97-AF65-F5344CB8AC3E}">
        <p14:creationId xmlns:p14="http://schemas.microsoft.com/office/powerpoint/2010/main" val="146929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96291"/>
                                        </p:tgtEl>
                                        <p:attrNameLst>
                                          <p:attrName>style.visibility</p:attrName>
                                        </p:attrNameLst>
                                      </p:cBhvr>
                                      <p:to>
                                        <p:strVal val="visible"/>
                                      </p:to>
                                    </p:set>
                                    <p:animEffect transition="in" filter="slide(fromTop)">
                                      <p:cBhvr>
                                        <p:cTn id="7" dur="500"/>
                                        <p:tgtEl>
                                          <p:spTgt spid="39629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96294"/>
                                        </p:tgtEl>
                                        <p:attrNameLst>
                                          <p:attrName>style.visibility</p:attrName>
                                        </p:attrNameLst>
                                      </p:cBhvr>
                                      <p:to>
                                        <p:strVal val="visible"/>
                                      </p:to>
                                    </p:set>
                                    <p:animEffect transition="in" filter="slide(fromTop)">
                                      <p:cBhvr>
                                        <p:cTn id="11" dur="500"/>
                                        <p:tgtEl>
                                          <p:spTgt spid="39629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96296"/>
                                        </p:tgtEl>
                                        <p:attrNameLst>
                                          <p:attrName>style.visibility</p:attrName>
                                        </p:attrNameLst>
                                      </p:cBhvr>
                                      <p:to>
                                        <p:strVal val="visible"/>
                                      </p:to>
                                    </p:set>
                                    <p:animEffect transition="in" filter="slide(fromTop)">
                                      <p:cBhvr>
                                        <p:cTn id="15" dur="500"/>
                                        <p:tgtEl>
                                          <p:spTgt spid="39629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96298"/>
                                        </p:tgtEl>
                                        <p:attrNameLst>
                                          <p:attrName>style.visibility</p:attrName>
                                        </p:attrNameLst>
                                      </p:cBhvr>
                                      <p:to>
                                        <p:strVal val="visible"/>
                                      </p:to>
                                    </p:set>
                                    <p:animEffect transition="in" filter="slide(fromTop)">
                                      <p:cBhvr>
                                        <p:cTn id="19" dur="500"/>
                                        <p:tgtEl>
                                          <p:spTgt spid="39629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96299"/>
                                        </p:tgtEl>
                                        <p:attrNameLst>
                                          <p:attrName>style.visibility</p:attrName>
                                        </p:attrNameLst>
                                      </p:cBhvr>
                                      <p:to>
                                        <p:strVal val="visible"/>
                                      </p:to>
                                    </p:set>
                                    <p:animEffect transition="in" filter="slide(fromTop)">
                                      <p:cBhvr>
                                        <p:cTn id="23" dur="500"/>
                                        <p:tgtEl>
                                          <p:spTgt spid="396299"/>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96300"/>
                                        </p:tgtEl>
                                        <p:attrNameLst>
                                          <p:attrName>style.visibility</p:attrName>
                                        </p:attrNameLst>
                                      </p:cBhvr>
                                      <p:to>
                                        <p:strVal val="visible"/>
                                      </p:to>
                                    </p:set>
                                    <p:animEffect transition="in" filter="slide(fromTop)">
                                      <p:cBhvr>
                                        <p:cTn id="27" dur="500"/>
                                        <p:tgtEl>
                                          <p:spTgt spid="396300"/>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96302"/>
                                        </p:tgtEl>
                                        <p:attrNameLst>
                                          <p:attrName>style.visibility</p:attrName>
                                        </p:attrNameLst>
                                      </p:cBhvr>
                                      <p:to>
                                        <p:strVal val="visible"/>
                                      </p:to>
                                    </p:set>
                                    <p:animEffect transition="in" filter="slide(fromTop)">
                                      <p:cBhvr>
                                        <p:cTn id="31" dur="500"/>
                                        <p:tgtEl>
                                          <p:spTgt spid="396302"/>
                                        </p:tgtEl>
                                      </p:cBhvr>
                                    </p:animEffect>
                                  </p:childTnLst>
                                </p:cTn>
                              </p:par>
                            </p:childTnLst>
                          </p:cTn>
                        </p:par>
                        <p:par>
                          <p:cTn id="32" fill="hold">
                            <p:stCondLst>
                              <p:cond delay="3500"/>
                            </p:stCondLst>
                            <p:childTnLst>
                              <p:par>
                                <p:cTn id="33" presetID="12" presetClass="entr" presetSubtype="1" fill="hold" nodeType="afterEffect">
                                  <p:stCondLst>
                                    <p:cond delay="0"/>
                                  </p:stCondLst>
                                  <p:childTnLst>
                                    <p:set>
                                      <p:cBhvr>
                                        <p:cTn id="34" dur="1" fill="hold">
                                          <p:stCondLst>
                                            <p:cond delay="0"/>
                                          </p:stCondLst>
                                        </p:cTn>
                                        <p:tgtEl>
                                          <p:spTgt spid="396303"/>
                                        </p:tgtEl>
                                        <p:attrNameLst>
                                          <p:attrName>style.visibility</p:attrName>
                                        </p:attrNameLst>
                                      </p:cBhvr>
                                      <p:to>
                                        <p:strVal val="visible"/>
                                      </p:to>
                                    </p:set>
                                    <p:animEffect transition="in" filter="slide(fromTop)">
                                      <p:cBhvr>
                                        <p:cTn id="35" dur="500"/>
                                        <p:tgtEl>
                                          <p:spTgt spid="396303"/>
                                        </p:tgtEl>
                                      </p:cBhvr>
                                    </p:animEffect>
                                  </p:childTnLst>
                                </p:cTn>
                              </p:par>
                            </p:childTnLst>
                          </p:cTn>
                        </p:par>
                        <p:par>
                          <p:cTn id="36" fill="hold">
                            <p:stCondLst>
                              <p:cond delay="4000"/>
                            </p:stCondLst>
                            <p:childTnLst>
                              <p:par>
                                <p:cTn id="37" presetID="12" presetClass="entr" presetSubtype="1"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slide(fromTop)">
                                      <p:cBhvr>
                                        <p:cTn id="39" dur="500"/>
                                        <p:tgtEl>
                                          <p:spTgt spid="24"/>
                                        </p:tgtEl>
                                      </p:cBhvr>
                                    </p:animEffect>
                                  </p:childTnLst>
                                </p:cTn>
                              </p:par>
                            </p:childTnLst>
                          </p:cTn>
                        </p:par>
                        <p:par>
                          <p:cTn id="40" fill="hold">
                            <p:stCondLst>
                              <p:cond delay="4500"/>
                            </p:stCondLst>
                            <p:childTnLst>
                              <p:par>
                                <p:cTn id="41" presetID="12" presetClass="entr" presetSubtype="1" fill="hold" nodeType="after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lide(fromTop)">
                                      <p:cBhvr>
                                        <p:cTn id="4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animBg="1" autoUpdateAnimBg="0"/>
      <p:bldP spid="396294" grpId="0" animBg="1" autoUpdateAnimBg="0"/>
      <p:bldP spid="396299" grpId="0" animBg="1" autoUpdateAnimBg="0"/>
      <p:bldP spid="396302"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ציין מיקום של מספר שקופית 4"/>
          <p:cNvSpPr>
            <a:spLocks noGrp="1"/>
          </p:cNvSpPr>
          <p:nvPr>
            <p:ph type="sldNum" sz="quarter" idx="11"/>
          </p:nvPr>
        </p:nvSpPr>
        <p:spPr/>
        <p:txBody>
          <a:bodyPr/>
          <a:lstStyle/>
          <a:p>
            <a:fld id="{54AF2DFE-543C-4DEC-8709-F15FE3674A56}" type="slidenum">
              <a:rPr lang="he-IL"/>
              <a:pPr/>
              <a:t>13</a:t>
            </a:fld>
            <a:endParaRPr lang="en-US"/>
          </a:p>
        </p:txBody>
      </p:sp>
      <p:sp>
        <p:nvSpPr>
          <p:cNvPr id="320514" name="Rectangle 2"/>
          <p:cNvSpPr>
            <a:spLocks noGrp="1" noChangeArrowheads="1"/>
          </p:cNvSpPr>
          <p:nvPr>
            <p:ph type="title"/>
          </p:nvPr>
        </p:nvSpPr>
        <p:spPr>
          <a:xfrm>
            <a:off x="611560" y="188640"/>
            <a:ext cx="7977188" cy="1052513"/>
          </a:xfrm>
        </p:spPr>
        <p:txBody>
          <a:bodyPr/>
          <a:lstStyle/>
          <a:p>
            <a:pPr algn="r"/>
            <a:r>
              <a:rPr lang="he-IL" sz="2400" b="1" dirty="0">
                <a:solidFill>
                  <a:schemeClr val="bg2"/>
                </a:solidFill>
              </a:rPr>
              <a:t>סעיף 103ב – מיזוג סטאטוטורי לפי הפרק הראשון לחלק השמיני בחוק החברות וקיזוז הפסדים וביטול חו"ז בין חברתי </a:t>
            </a:r>
            <a:r>
              <a:rPr lang="he-IL" sz="2400" b="1" dirty="0">
                <a:solidFill>
                  <a:srgbClr val="FF0000"/>
                </a:solidFill>
              </a:rPr>
              <a:t>(בעיתיות כאשר שתי החברות בהפסדים – דרוש תיקון חוק או שינוי מדיניות!!!)</a:t>
            </a:r>
            <a:endParaRPr lang="en-US" sz="2400" b="1" dirty="0">
              <a:solidFill>
                <a:srgbClr val="FF0000"/>
              </a:solidFill>
            </a:endParaRPr>
          </a:p>
        </p:txBody>
      </p:sp>
      <p:sp>
        <p:nvSpPr>
          <p:cNvPr id="320516" name="AutoShape 4"/>
          <p:cNvSpPr>
            <a:spLocks noChangeArrowheads="1"/>
          </p:cNvSpPr>
          <p:nvPr/>
        </p:nvSpPr>
        <p:spPr bwMode="auto">
          <a:xfrm>
            <a:off x="7380288" y="4076700"/>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א'</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מעבירה </a:t>
            </a:r>
          </a:p>
        </p:txBody>
      </p:sp>
      <p:sp>
        <p:nvSpPr>
          <p:cNvPr id="320517" name="AutoShape 5"/>
          <p:cNvSpPr>
            <a:spLocks noChangeArrowheads="1"/>
          </p:cNvSpPr>
          <p:nvPr/>
        </p:nvSpPr>
        <p:spPr bwMode="auto">
          <a:xfrm>
            <a:off x="4799926" y="4076700"/>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ב'</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קולטת</a:t>
            </a:r>
            <a:r>
              <a:rPr lang="he-IL" sz="2800" b="1" dirty="0">
                <a:solidFill>
                  <a:srgbClr val="339933"/>
                </a:solidFill>
                <a:effectLst>
                  <a:outerShdw blurRad="38100" dist="38100" dir="2700000" algn="tl">
                    <a:srgbClr val="000000"/>
                  </a:outerShdw>
                </a:effectLst>
                <a:latin typeface="Times New Roman" pitchFamily="18" charset="0"/>
                <a:cs typeface="David" pitchFamily="34" charset="-79"/>
              </a:rPr>
              <a:t> </a:t>
            </a:r>
          </a:p>
        </p:txBody>
      </p:sp>
      <p:sp>
        <p:nvSpPr>
          <p:cNvPr id="320518" name="AutoShape 6"/>
          <p:cNvSpPr>
            <a:spLocks noChangeArrowheads="1"/>
          </p:cNvSpPr>
          <p:nvPr/>
        </p:nvSpPr>
        <p:spPr bwMode="auto">
          <a:xfrm>
            <a:off x="250825" y="4076700"/>
            <a:ext cx="3024188"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חברה ב' -קולטת </a:t>
            </a:r>
            <a:endParaRPr lang="he-IL" sz="2800" b="1">
              <a:solidFill>
                <a:srgbClr val="339933"/>
              </a:solidFill>
              <a:effectLst>
                <a:outerShdw blurRad="38100" dist="38100" dir="2700000" algn="tl">
                  <a:srgbClr val="000000"/>
                </a:outerShdw>
              </a:effectLst>
              <a:latin typeface="Times New Roman" pitchFamily="18" charset="0"/>
              <a:cs typeface="David" pitchFamily="34" charset="-79"/>
            </a:endParaRPr>
          </a:p>
          <a:p>
            <a:pPr algn="ctr">
              <a:lnSpc>
                <a:spcPct val="75000"/>
              </a:lnSpc>
            </a:pPr>
            <a:r>
              <a:rPr lang="he-IL" sz="2800" b="1">
                <a:effectLst>
                  <a:outerShdw blurRad="38100" dist="38100" dir="2700000" algn="tl">
                    <a:srgbClr val="FFFFFF"/>
                  </a:outerShdw>
                </a:effectLst>
                <a:latin typeface="Times New Roman" pitchFamily="18" charset="0"/>
                <a:cs typeface="David" pitchFamily="34" charset="-79"/>
              </a:rPr>
              <a:t>פעילות חברה א' וב'</a:t>
            </a:r>
          </a:p>
        </p:txBody>
      </p:sp>
      <p:cxnSp>
        <p:nvCxnSpPr>
          <p:cNvPr id="320520" name="AutoShape 8"/>
          <p:cNvCxnSpPr>
            <a:cxnSpLocks noChangeShapeType="1"/>
          </p:cNvCxnSpPr>
          <p:nvPr/>
        </p:nvCxnSpPr>
        <p:spPr bwMode="auto">
          <a:xfrm>
            <a:off x="1476375" y="3068638"/>
            <a:ext cx="0" cy="8651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20521" name="Rectangle 9"/>
          <p:cNvSpPr>
            <a:spLocks noChangeArrowheads="1"/>
          </p:cNvSpPr>
          <p:nvPr/>
        </p:nvSpPr>
        <p:spPr bwMode="auto">
          <a:xfrm>
            <a:off x="6084888" y="1484313"/>
            <a:ext cx="1944687" cy="476250"/>
          </a:xfrm>
          <a:prstGeom prst="rect">
            <a:avLst/>
          </a:prstGeom>
          <a:noFill/>
          <a:ln w="9525">
            <a:noFill/>
            <a:miter lim="800000"/>
            <a:headEnd/>
            <a:tailEnd/>
          </a:ln>
          <a:effectLst/>
        </p:spPr>
        <p:txBody>
          <a:bodyPr/>
          <a:lstStyle/>
          <a:p>
            <a:pPr algn="ctr">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sp>
        <p:nvSpPr>
          <p:cNvPr id="320522" name="Rectangle 10"/>
          <p:cNvSpPr>
            <a:spLocks noChangeArrowheads="1"/>
          </p:cNvSpPr>
          <p:nvPr/>
        </p:nvSpPr>
        <p:spPr bwMode="auto">
          <a:xfrm>
            <a:off x="1258888" y="1484313"/>
            <a:ext cx="1944687" cy="476250"/>
          </a:xfrm>
          <a:prstGeom prst="rect">
            <a:avLst/>
          </a:prstGeom>
          <a:noFill/>
          <a:ln w="9525">
            <a:noFill/>
            <a:miter lim="800000"/>
            <a:headEnd/>
            <a:tailEnd/>
          </a:ln>
          <a:effectLst/>
        </p:spPr>
        <p:txBody>
          <a:bodyPr/>
          <a:lstStyle/>
          <a:p>
            <a:pPr algn="ctr">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pic>
        <p:nvPicPr>
          <p:cNvPr id="320523" name="Picture 11"/>
          <p:cNvPicPr>
            <a:picLocks noChangeAspect="1" noChangeArrowheads="1"/>
          </p:cNvPicPr>
          <p:nvPr/>
        </p:nvPicPr>
        <p:blipFill>
          <a:blip r:embed="rId2" cstate="print"/>
          <a:srcRect/>
          <a:stretch>
            <a:fillRect/>
          </a:stretch>
        </p:blipFill>
        <p:spPr bwMode="auto">
          <a:xfrm>
            <a:off x="8228385" y="2133600"/>
            <a:ext cx="360363" cy="936625"/>
          </a:xfrm>
          <a:prstGeom prst="rect">
            <a:avLst/>
          </a:prstGeom>
          <a:noFill/>
          <a:ln w="9525">
            <a:noFill/>
            <a:miter lim="800000"/>
            <a:headEnd/>
            <a:tailEnd/>
          </a:ln>
          <a:effectLst/>
        </p:spPr>
      </p:pic>
      <p:pic>
        <p:nvPicPr>
          <p:cNvPr id="320525" name="Picture 13"/>
          <p:cNvPicPr>
            <a:picLocks noChangeAspect="1" noChangeArrowheads="1"/>
          </p:cNvPicPr>
          <p:nvPr/>
        </p:nvPicPr>
        <p:blipFill>
          <a:blip r:embed="rId2" cstate="print"/>
          <a:srcRect/>
          <a:stretch>
            <a:fillRect/>
          </a:stretch>
        </p:blipFill>
        <p:spPr bwMode="auto">
          <a:xfrm>
            <a:off x="5724525" y="2133600"/>
            <a:ext cx="360362" cy="936625"/>
          </a:xfrm>
          <a:prstGeom prst="rect">
            <a:avLst/>
          </a:prstGeom>
          <a:noFill/>
          <a:ln w="9525">
            <a:noFill/>
            <a:miter lim="800000"/>
            <a:headEnd/>
            <a:tailEnd/>
          </a:ln>
          <a:effectLst/>
        </p:spPr>
      </p:pic>
      <p:pic>
        <p:nvPicPr>
          <p:cNvPr id="320527" name="Picture 15"/>
          <p:cNvPicPr>
            <a:picLocks noChangeAspect="1" noChangeArrowheads="1"/>
          </p:cNvPicPr>
          <p:nvPr/>
        </p:nvPicPr>
        <p:blipFill>
          <a:blip r:embed="rId3" cstate="print"/>
          <a:srcRect/>
          <a:stretch>
            <a:fillRect/>
          </a:stretch>
        </p:blipFill>
        <p:spPr bwMode="auto">
          <a:xfrm>
            <a:off x="7739857" y="2154796"/>
            <a:ext cx="360362" cy="936625"/>
          </a:xfrm>
          <a:prstGeom prst="rect">
            <a:avLst/>
          </a:prstGeom>
          <a:noFill/>
          <a:ln w="9525">
            <a:noFill/>
            <a:miter lim="800000"/>
            <a:headEnd/>
            <a:tailEnd/>
          </a:ln>
          <a:effectLst/>
        </p:spPr>
      </p:pic>
      <p:pic>
        <p:nvPicPr>
          <p:cNvPr id="320528" name="Picture 16"/>
          <p:cNvPicPr>
            <a:picLocks noChangeAspect="1" noChangeArrowheads="1"/>
          </p:cNvPicPr>
          <p:nvPr/>
        </p:nvPicPr>
        <p:blipFill>
          <a:blip r:embed="rId4" cstate="print"/>
          <a:srcRect/>
          <a:stretch>
            <a:fillRect/>
          </a:stretch>
        </p:blipFill>
        <p:spPr bwMode="auto">
          <a:xfrm>
            <a:off x="5219700" y="2133600"/>
            <a:ext cx="360363" cy="936625"/>
          </a:xfrm>
          <a:prstGeom prst="rect">
            <a:avLst/>
          </a:prstGeom>
          <a:noFill/>
          <a:ln w="9525">
            <a:noFill/>
            <a:miter lim="800000"/>
            <a:headEnd/>
            <a:tailEnd/>
          </a:ln>
          <a:effectLst/>
        </p:spPr>
      </p:pic>
      <p:cxnSp>
        <p:nvCxnSpPr>
          <p:cNvPr id="320531" name="AutoShape 19"/>
          <p:cNvCxnSpPr>
            <a:cxnSpLocks noChangeShapeType="1"/>
          </p:cNvCxnSpPr>
          <p:nvPr/>
        </p:nvCxnSpPr>
        <p:spPr bwMode="auto">
          <a:xfrm>
            <a:off x="5652120" y="3141663"/>
            <a:ext cx="0" cy="8636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320533" name="AutoShape 21"/>
          <p:cNvCxnSpPr>
            <a:cxnSpLocks noChangeShapeType="1"/>
          </p:cNvCxnSpPr>
          <p:nvPr/>
        </p:nvCxnSpPr>
        <p:spPr bwMode="auto">
          <a:xfrm>
            <a:off x="8172400" y="3141663"/>
            <a:ext cx="0" cy="8636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320535" name="Picture 23"/>
          <p:cNvPicPr>
            <a:picLocks noChangeAspect="1" noChangeArrowheads="1"/>
          </p:cNvPicPr>
          <p:nvPr/>
        </p:nvPicPr>
        <p:blipFill>
          <a:blip r:embed="rId5" cstate="print"/>
          <a:srcRect/>
          <a:stretch>
            <a:fillRect/>
          </a:stretch>
        </p:blipFill>
        <p:spPr bwMode="auto">
          <a:xfrm>
            <a:off x="1078708" y="2036497"/>
            <a:ext cx="360362" cy="936625"/>
          </a:xfrm>
          <a:prstGeom prst="rect">
            <a:avLst/>
          </a:prstGeom>
          <a:noFill/>
          <a:ln w="9525">
            <a:noFill/>
            <a:miter lim="800000"/>
            <a:headEnd/>
            <a:tailEnd/>
          </a:ln>
          <a:effectLst/>
        </p:spPr>
      </p:pic>
      <p:pic>
        <p:nvPicPr>
          <p:cNvPr id="320536" name="Picture 24"/>
          <p:cNvPicPr>
            <a:picLocks noChangeAspect="1" noChangeArrowheads="1"/>
          </p:cNvPicPr>
          <p:nvPr/>
        </p:nvPicPr>
        <p:blipFill>
          <a:blip r:embed="rId6" cstate="print"/>
          <a:srcRect/>
          <a:stretch>
            <a:fillRect/>
          </a:stretch>
        </p:blipFill>
        <p:spPr bwMode="auto">
          <a:xfrm>
            <a:off x="2037982" y="2042982"/>
            <a:ext cx="360362" cy="936625"/>
          </a:xfrm>
          <a:prstGeom prst="rect">
            <a:avLst/>
          </a:prstGeom>
          <a:noFill/>
          <a:ln w="9525">
            <a:noFill/>
            <a:miter lim="800000"/>
            <a:headEnd/>
            <a:tailEnd/>
          </a:ln>
          <a:effectLst/>
        </p:spPr>
      </p:pic>
      <p:pic>
        <p:nvPicPr>
          <p:cNvPr id="320538" name="Picture 26"/>
          <p:cNvPicPr>
            <a:picLocks noChangeAspect="1" noChangeArrowheads="1"/>
          </p:cNvPicPr>
          <p:nvPr/>
        </p:nvPicPr>
        <p:blipFill>
          <a:blip r:embed="rId2" cstate="print"/>
          <a:srcRect/>
          <a:stretch>
            <a:fillRect/>
          </a:stretch>
        </p:blipFill>
        <p:spPr bwMode="auto">
          <a:xfrm>
            <a:off x="2367610" y="2036495"/>
            <a:ext cx="360363" cy="936625"/>
          </a:xfrm>
          <a:prstGeom prst="rect">
            <a:avLst/>
          </a:prstGeom>
          <a:noFill/>
          <a:ln w="9525">
            <a:noFill/>
            <a:miter lim="800000"/>
            <a:headEnd/>
            <a:tailEnd/>
          </a:ln>
          <a:effectLst/>
        </p:spPr>
      </p:pic>
      <p:pic>
        <p:nvPicPr>
          <p:cNvPr id="320539" name="Picture 27"/>
          <p:cNvPicPr>
            <a:picLocks noChangeAspect="1" noChangeArrowheads="1"/>
          </p:cNvPicPr>
          <p:nvPr/>
        </p:nvPicPr>
        <p:blipFill>
          <a:blip r:embed="rId2" cstate="print"/>
          <a:srcRect/>
          <a:stretch>
            <a:fillRect/>
          </a:stretch>
        </p:blipFill>
        <p:spPr bwMode="auto">
          <a:xfrm>
            <a:off x="1503218" y="2036496"/>
            <a:ext cx="360362" cy="936625"/>
          </a:xfrm>
          <a:prstGeom prst="rect">
            <a:avLst/>
          </a:prstGeom>
          <a:noFill/>
          <a:ln w="9525">
            <a:noFill/>
            <a:miter lim="800000"/>
            <a:headEnd/>
            <a:tailEnd/>
          </a:ln>
          <a:effectLst/>
        </p:spPr>
      </p:pic>
      <p:cxnSp>
        <p:nvCxnSpPr>
          <p:cNvPr id="320541" name="AutoShape 29"/>
          <p:cNvCxnSpPr>
            <a:cxnSpLocks noChangeShapeType="1"/>
          </p:cNvCxnSpPr>
          <p:nvPr/>
        </p:nvCxnSpPr>
        <p:spPr bwMode="auto">
          <a:xfrm>
            <a:off x="2124075" y="3068638"/>
            <a:ext cx="0" cy="865187"/>
          </a:xfrm>
          <a:prstGeom prst="straightConnector1">
            <a:avLst/>
          </a:prstGeom>
          <a:noFill/>
          <a:ln w="76200">
            <a:solidFill>
              <a:srgbClr val="FF0000"/>
            </a:solidFill>
            <a:prstDash val="sysDot"/>
            <a:round/>
            <a:headEnd/>
            <a:tailEnd type="triangle" w="med" len="med"/>
          </a:ln>
          <a:effectLst>
            <a:outerShdw dist="35921" dir="2700000" algn="ctr" rotWithShape="0">
              <a:schemeClr val="tx1"/>
            </a:outerShdw>
          </a:effectLst>
        </p:spPr>
      </p:cxnSp>
      <p:sp>
        <p:nvSpPr>
          <p:cNvPr id="320542" name="Lock"/>
          <p:cNvSpPr>
            <a:spLocks noEditPoints="1" noChangeArrowheads="1"/>
          </p:cNvSpPr>
          <p:nvPr/>
        </p:nvSpPr>
        <p:spPr bwMode="auto">
          <a:xfrm>
            <a:off x="7667625" y="63087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20543" name="Text Box 31"/>
          <p:cNvSpPr txBox="1">
            <a:spLocks noChangeArrowheads="1"/>
          </p:cNvSpPr>
          <p:nvPr/>
        </p:nvSpPr>
        <p:spPr bwMode="auto">
          <a:xfrm>
            <a:off x="0" y="6237288"/>
            <a:ext cx="7524750" cy="366712"/>
          </a:xfrm>
          <a:prstGeom prst="rect">
            <a:avLst/>
          </a:prstGeom>
          <a:noFill/>
          <a:ln w="9525">
            <a:noFill/>
            <a:miter lim="800000"/>
            <a:headEnd/>
            <a:tailEnd/>
          </a:ln>
          <a:effectLst/>
        </p:spPr>
        <p:txBody>
          <a:bodyPr>
            <a:spAutoFit/>
          </a:bodyPr>
          <a:lstStyle/>
          <a:p>
            <a:pPr>
              <a:spcBef>
                <a:spcPct val="50000"/>
              </a:spcBef>
            </a:pPr>
            <a:r>
              <a:rPr lang="he-IL" b="1" dirty="0">
                <a:effectLst>
                  <a:outerShdw blurRad="38100" dist="38100" dir="2700000" algn="tl">
                    <a:srgbClr val="C0C0C0"/>
                  </a:outerShdw>
                </a:effectLst>
              </a:rPr>
              <a:t> - חסימה לשנתיים</a:t>
            </a:r>
            <a:endParaRPr lang="en-US" b="1" dirty="0">
              <a:effectLst>
                <a:outerShdw blurRad="38100" dist="38100" dir="2700000" algn="tl">
                  <a:srgbClr val="C0C0C0"/>
                </a:outerShdw>
              </a:effectLst>
            </a:endParaRPr>
          </a:p>
        </p:txBody>
      </p:sp>
      <p:sp>
        <p:nvSpPr>
          <p:cNvPr id="320544" name="Lock"/>
          <p:cNvSpPr>
            <a:spLocks noEditPoints="1" noChangeArrowheads="1"/>
          </p:cNvSpPr>
          <p:nvPr/>
        </p:nvSpPr>
        <p:spPr bwMode="auto">
          <a:xfrm>
            <a:off x="2044554" y="3213100"/>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20545" name="Lock"/>
          <p:cNvSpPr>
            <a:spLocks noEditPoints="1" noChangeArrowheads="1"/>
          </p:cNvSpPr>
          <p:nvPr/>
        </p:nvSpPr>
        <p:spPr bwMode="auto">
          <a:xfrm>
            <a:off x="1395268" y="3213100"/>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cxnSp>
        <p:nvCxnSpPr>
          <p:cNvPr id="34" name="AutoShape 19"/>
          <p:cNvCxnSpPr>
            <a:cxnSpLocks noChangeShapeType="1"/>
          </p:cNvCxnSpPr>
          <p:nvPr/>
        </p:nvCxnSpPr>
        <p:spPr bwMode="auto">
          <a:xfrm>
            <a:off x="7056438" y="4005064"/>
            <a:ext cx="2087562" cy="1223962"/>
          </a:xfrm>
          <a:prstGeom prst="straightConnector1">
            <a:avLst/>
          </a:prstGeom>
          <a:noFill/>
          <a:ln w="76200">
            <a:solidFill>
              <a:srgbClr val="0000FF"/>
            </a:solidFill>
            <a:prstDash val="sysDot"/>
            <a:round/>
            <a:headEnd/>
            <a:tailEnd/>
          </a:ln>
          <a:effectLst>
            <a:outerShdw dist="35921" dir="2700000" algn="ctr" rotWithShape="0">
              <a:schemeClr val="tx1"/>
            </a:outerShdw>
          </a:effectLst>
        </p:spPr>
      </p:cxnSp>
      <p:cxnSp>
        <p:nvCxnSpPr>
          <p:cNvPr id="35" name="AutoShape 20"/>
          <p:cNvCxnSpPr>
            <a:cxnSpLocks noChangeShapeType="1"/>
          </p:cNvCxnSpPr>
          <p:nvPr/>
        </p:nvCxnSpPr>
        <p:spPr bwMode="auto">
          <a:xfrm flipV="1">
            <a:off x="7056438" y="4005064"/>
            <a:ext cx="2087562" cy="1150937"/>
          </a:xfrm>
          <a:prstGeom prst="straightConnector1">
            <a:avLst/>
          </a:prstGeom>
          <a:noFill/>
          <a:ln w="76200">
            <a:solidFill>
              <a:srgbClr val="0000FF"/>
            </a:solidFill>
            <a:prstDash val="sysDot"/>
            <a:round/>
            <a:headEnd/>
            <a:tailEnd/>
          </a:ln>
          <a:effectLst>
            <a:outerShdw dist="35921" dir="2700000" algn="ctr" rotWithShape="0">
              <a:schemeClr val="tx1"/>
            </a:outerShdw>
          </a:effectLst>
        </p:spPr>
      </p:cxnSp>
      <p:sp>
        <p:nvSpPr>
          <p:cNvPr id="37" name="הסבר חץ למעלה 36"/>
          <p:cNvSpPr/>
          <p:nvPr/>
        </p:nvSpPr>
        <p:spPr bwMode="auto">
          <a:xfrm>
            <a:off x="4894695" y="5036725"/>
            <a:ext cx="1512168" cy="810178"/>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מפסידה</a:t>
            </a:r>
          </a:p>
          <a:p>
            <a:pPr marL="0" marR="0" indent="0" algn="r" defTabSz="914400" rtl="1" eaLnBrk="1" fontAlgn="base" latinLnBrk="0" hangingPunct="1">
              <a:lnSpc>
                <a:spcPct val="100000"/>
              </a:lnSpc>
              <a:spcBef>
                <a:spcPct val="0"/>
              </a:spcBef>
              <a:spcAft>
                <a:spcPct val="0"/>
              </a:spcAft>
              <a:buClrTx/>
              <a:buSzTx/>
              <a:buFontTx/>
              <a:buNone/>
              <a:tabLst/>
            </a:pPr>
            <a:r>
              <a:rPr kumimoji="0" lang="he-IL" sz="1600" b="0" i="0" u="none" strike="noStrike" cap="none" normalizeH="0" baseline="0" dirty="0">
                <a:ln>
                  <a:noFill/>
                </a:ln>
                <a:solidFill>
                  <a:schemeClr val="tx1"/>
                </a:solidFill>
                <a:effectLst/>
                <a:latin typeface="David" pitchFamily="34" charset="-79"/>
                <a:cs typeface="David" pitchFamily="34" charset="-79"/>
              </a:rPr>
              <a:t>בניית נדל"ן מניב</a:t>
            </a:r>
          </a:p>
        </p:txBody>
      </p:sp>
      <p:sp>
        <p:nvSpPr>
          <p:cNvPr id="40" name="הסבר חץ למעלה 39"/>
          <p:cNvSpPr/>
          <p:nvPr/>
        </p:nvSpPr>
        <p:spPr bwMode="auto">
          <a:xfrm>
            <a:off x="7455620" y="5067092"/>
            <a:ext cx="1512168" cy="810179"/>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מרוויחה </a:t>
            </a:r>
          </a:p>
          <a:p>
            <a:pPr marL="0" marR="0" indent="0" algn="r" defTabSz="914400" rtl="1" eaLnBrk="1" fontAlgn="base" latinLnBrk="0" hangingPunct="1">
              <a:lnSpc>
                <a:spcPct val="100000"/>
              </a:lnSpc>
              <a:spcBef>
                <a:spcPct val="0"/>
              </a:spcBef>
              <a:spcAft>
                <a:spcPct val="0"/>
              </a:spcAft>
              <a:buClrTx/>
              <a:buSzTx/>
              <a:buFontTx/>
              <a:buNone/>
              <a:tabLst/>
            </a:pPr>
            <a:r>
              <a:rPr kumimoji="0" lang="he-IL" sz="1600" b="0" i="0" u="none" strike="noStrike" cap="none" normalizeH="0" baseline="0" dirty="0">
                <a:ln>
                  <a:noFill/>
                </a:ln>
                <a:solidFill>
                  <a:schemeClr val="tx1"/>
                </a:solidFill>
                <a:effectLst/>
                <a:latin typeface="David" pitchFamily="34" charset="-79"/>
                <a:cs typeface="David" pitchFamily="34" charset="-79"/>
              </a:rPr>
              <a:t>יזמות ובניה</a:t>
            </a:r>
          </a:p>
        </p:txBody>
      </p:sp>
      <p:cxnSp>
        <p:nvCxnSpPr>
          <p:cNvPr id="41" name="AutoShape 15">
            <a:extLst>
              <a:ext uri="{FF2B5EF4-FFF2-40B4-BE49-F238E27FC236}">
                <a16:creationId xmlns:a16="http://schemas.microsoft.com/office/drawing/2014/main" id="{434C75A5-A1A8-4624-A674-841C7118E806}"/>
              </a:ext>
            </a:extLst>
          </p:cNvPr>
          <p:cNvCxnSpPr>
            <a:cxnSpLocks noChangeShapeType="1"/>
          </p:cNvCxnSpPr>
          <p:nvPr/>
        </p:nvCxnSpPr>
        <p:spPr bwMode="auto">
          <a:xfrm flipH="1">
            <a:off x="6449640" y="4473327"/>
            <a:ext cx="881763" cy="0"/>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42" name="Text Box 18">
            <a:extLst>
              <a:ext uri="{FF2B5EF4-FFF2-40B4-BE49-F238E27FC236}">
                <a16:creationId xmlns:a16="http://schemas.microsoft.com/office/drawing/2014/main" id="{8DC730A2-DB03-42A6-A86E-62FAE7A58810}"/>
              </a:ext>
            </a:extLst>
          </p:cNvPr>
          <p:cNvSpPr txBox="1">
            <a:spLocks noChangeArrowheads="1"/>
          </p:cNvSpPr>
          <p:nvPr/>
        </p:nvSpPr>
        <p:spPr bwMode="auto">
          <a:xfrm>
            <a:off x="4986406" y="4509053"/>
            <a:ext cx="2440373" cy="276999"/>
          </a:xfrm>
          <a:prstGeom prst="rect">
            <a:avLst/>
          </a:prstGeom>
          <a:noFill/>
          <a:ln w="9525">
            <a:noFill/>
            <a:miter lim="800000"/>
            <a:headEnd/>
            <a:tailEnd/>
          </a:ln>
          <a:effectLst/>
        </p:spPr>
        <p:txBody>
          <a:bodyPr wrap="square">
            <a:spAutoFit/>
          </a:bodyPr>
          <a:lstStyle/>
          <a:p>
            <a:pPr>
              <a:spcBef>
                <a:spcPct val="50000"/>
              </a:spcBef>
              <a:defRPr/>
            </a:pPr>
            <a:r>
              <a:rPr lang="he-IL" sz="1200" b="1" dirty="0">
                <a:solidFill>
                  <a:schemeClr val="bg2"/>
                </a:solidFill>
                <a:effectLst>
                  <a:outerShdw blurRad="38100" dist="38100" dir="2700000" algn="tl">
                    <a:srgbClr val="C0C0C0"/>
                  </a:outerShdw>
                </a:effectLst>
              </a:rPr>
              <a:t>הלוואה – חו"ז</a:t>
            </a:r>
            <a:endParaRPr lang="en-US" sz="1200" b="1" dirty="0">
              <a:solidFill>
                <a:schemeClr val="bg2"/>
              </a:solidFill>
              <a:effectLst>
                <a:outerShdw blurRad="38100" dist="38100" dir="2700000" algn="tl">
                  <a:srgbClr val="C0C0C0"/>
                </a:outerShdw>
              </a:effectLst>
            </a:endParaRPr>
          </a:p>
        </p:txBody>
      </p:sp>
      <p:sp>
        <p:nvSpPr>
          <p:cNvPr id="43" name="הסבר חץ למעלה 36">
            <a:extLst>
              <a:ext uri="{FF2B5EF4-FFF2-40B4-BE49-F238E27FC236}">
                <a16:creationId xmlns:a16="http://schemas.microsoft.com/office/drawing/2014/main" id="{93797290-EE02-4EFA-9128-C011B3716826}"/>
              </a:ext>
            </a:extLst>
          </p:cNvPr>
          <p:cNvSpPr/>
          <p:nvPr/>
        </p:nvSpPr>
        <p:spPr bwMode="auto">
          <a:xfrm>
            <a:off x="324570" y="5042195"/>
            <a:ext cx="1512168" cy="810178"/>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מפסידה</a:t>
            </a:r>
          </a:p>
          <a:p>
            <a:pPr marL="0" marR="0" indent="0" algn="r" defTabSz="914400" rtl="1" eaLnBrk="1" fontAlgn="base" latinLnBrk="0" hangingPunct="1">
              <a:lnSpc>
                <a:spcPct val="100000"/>
              </a:lnSpc>
              <a:spcBef>
                <a:spcPct val="0"/>
              </a:spcBef>
              <a:spcAft>
                <a:spcPct val="0"/>
              </a:spcAft>
              <a:buClrTx/>
              <a:buSzTx/>
              <a:buFontTx/>
              <a:buNone/>
              <a:tabLst/>
            </a:pPr>
            <a:r>
              <a:rPr kumimoji="0" lang="he-IL" sz="1600" b="0" i="0" u="none" strike="noStrike" cap="none" normalizeH="0" baseline="0" dirty="0">
                <a:ln>
                  <a:noFill/>
                </a:ln>
                <a:solidFill>
                  <a:schemeClr val="tx1"/>
                </a:solidFill>
                <a:effectLst/>
                <a:latin typeface="David" pitchFamily="34" charset="-79"/>
                <a:cs typeface="David" pitchFamily="34" charset="-79"/>
              </a:rPr>
              <a:t>בניית נדל"ן מניב</a:t>
            </a:r>
          </a:p>
        </p:txBody>
      </p:sp>
      <p:sp>
        <p:nvSpPr>
          <p:cNvPr id="44" name="הסבר חץ למעלה 39">
            <a:extLst>
              <a:ext uri="{FF2B5EF4-FFF2-40B4-BE49-F238E27FC236}">
                <a16:creationId xmlns:a16="http://schemas.microsoft.com/office/drawing/2014/main" id="{659FC0BA-8870-4BF0-BC92-2A296228B922}"/>
              </a:ext>
            </a:extLst>
          </p:cNvPr>
          <p:cNvSpPr/>
          <p:nvPr/>
        </p:nvSpPr>
        <p:spPr bwMode="auto">
          <a:xfrm>
            <a:off x="1978745" y="5036725"/>
            <a:ext cx="1512168" cy="810179"/>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מרוויחה </a:t>
            </a:r>
          </a:p>
          <a:p>
            <a:pPr marL="0" marR="0" indent="0" algn="r" defTabSz="914400" rtl="1" eaLnBrk="1" fontAlgn="base" latinLnBrk="0" hangingPunct="1">
              <a:lnSpc>
                <a:spcPct val="100000"/>
              </a:lnSpc>
              <a:spcBef>
                <a:spcPct val="0"/>
              </a:spcBef>
              <a:spcAft>
                <a:spcPct val="0"/>
              </a:spcAft>
              <a:buClrTx/>
              <a:buSzTx/>
              <a:buFontTx/>
              <a:buNone/>
              <a:tabLst/>
            </a:pPr>
            <a:r>
              <a:rPr kumimoji="0" lang="he-IL" sz="1600" b="0" i="0" u="none" strike="noStrike" cap="none" normalizeH="0" baseline="0" dirty="0">
                <a:ln>
                  <a:noFill/>
                </a:ln>
                <a:solidFill>
                  <a:schemeClr val="tx1"/>
                </a:solidFill>
                <a:effectLst/>
                <a:latin typeface="David" pitchFamily="34" charset="-79"/>
                <a:cs typeface="David" pitchFamily="34" charset="-79"/>
              </a:rPr>
              <a:t>יזמות ובניה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20516"/>
                                        </p:tgtEl>
                                        <p:attrNameLst>
                                          <p:attrName>style.visibility</p:attrName>
                                        </p:attrNameLst>
                                      </p:cBhvr>
                                      <p:to>
                                        <p:strVal val="visible"/>
                                      </p:to>
                                    </p:set>
                                    <p:animEffect transition="in" filter="slide(fromTop)">
                                      <p:cBhvr>
                                        <p:cTn id="7" dur="500"/>
                                        <p:tgtEl>
                                          <p:spTgt spid="320516"/>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20517"/>
                                        </p:tgtEl>
                                        <p:attrNameLst>
                                          <p:attrName>style.visibility</p:attrName>
                                        </p:attrNameLst>
                                      </p:cBhvr>
                                      <p:to>
                                        <p:strVal val="visible"/>
                                      </p:to>
                                    </p:set>
                                    <p:animEffect transition="in" filter="slide(fromTop)">
                                      <p:cBhvr>
                                        <p:cTn id="11" dur="500"/>
                                        <p:tgtEl>
                                          <p:spTgt spid="320517"/>
                                        </p:tgtEl>
                                      </p:cBhvr>
                                    </p:animEffect>
                                  </p:childTnLst>
                                </p:cTn>
                              </p:par>
                            </p:childTnLst>
                          </p:cTn>
                        </p:par>
                        <p:par>
                          <p:cTn id="12" fill="hold">
                            <p:stCondLst>
                              <p:cond delay="1000"/>
                            </p:stCondLst>
                            <p:childTnLst>
                              <p:par>
                                <p:cTn id="13" presetID="12" presetClass="entr" presetSubtype="1" fill="hold" grpId="0" nodeType="afterEffect">
                                  <p:stCondLst>
                                    <p:cond delay="0"/>
                                  </p:stCondLst>
                                  <p:childTnLst>
                                    <p:set>
                                      <p:cBhvr>
                                        <p:cTn id="14" dur="1" fill="hold">
                                          <p:stCondLst>
                                            <p:cond delay="0"/>
                                          </p:stCondLst>
                                        </p:cTn>
                                        <p:tgtEl>
                                          <p:spTgt spid="320518"/>
                                        </p:tgtEl>
                                        <p:attrNameLst>
                                          <p:attrName>style.visibility</p:attrName>
                                        </p:attrNameLst>
                                      </p:cBhvr>
                                      <p:to>
                                        <p:strVal val="visible"/>
                                      </p:to>
                                    </p:set>
                                    <p:animEffect transition="in" filter="slide(fromTop)">
                                      <p:cBhvr>
                                        <p:cTn id="15" dur="500"/>
                                        <p:tgtEl>
                                          <p:spTgt spid="320518"/>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20520"/>
                                        </p:tgtEl>
                                        <p:attrNameLst>
                                          <p:attrName>style.visibility</p:attrName>
                                        </p:attrNameLst>
                                      </p:cBhvr>
                                      <p:to>
                                        <p:strVal val="visible"/>
                                      </p:to>
                                    </p:set>
                                    <p:animEffect transition="in" filter="slide(fromTop)">
                                      <p:cBhvr>
                                        <p:cTn id="19" dur="500"/>
                                        <p:tgtEl>
                                          <p:spTgt spid="320520"/>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320531"/>
                                        </p:tgtEl>
                                        <p:attrNameLst>
                                          <p:attrName>style.visibility</p:attrName>
                                        </p:attrNameLst>
                                      </p:cBhvr>
                                      <p:to>
                                        <p:strVal val="visible"/>
                                      </p:to>
                                    </p:set>
                                    <p:animEffect transition="in" filter="slide(fromTop)">
                                      <p:cBhvr>
                                        <p:cTn id="23" dur="500"/>
                                        <p:tgtEl>
                                          <p:spTgt spid="320531"/>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20533"/>
                                        </p:tgtEl>
                                        <p:attrNameLst>
                                          <p:attrName>style.visibility</p:attrName>
                                        </p:attrNameLst>
                                      </p:cBhvr>
                                      <p:to>
                                        <p:strVal val="visible"/>
                                      </p:to>
                                    </p:set>
                                    <p:animEffect transition="in" filter="slide(fromTop)">
                                      <p:cBhvr>
                                        <p:cTn id="27" dur="500"/>
                                        <p:tgtEl>
                                          <p:spTgt spid="320533"/>
                                        </p:tgtEl>
                                      </p:cBhvr>
                                    </p:animEffect>
                                  </p:childTnLst>
                                </p:cTn>
                              </p:par>
                            </p:childTnLst>
                          </p:cTn>
                        </p:par>
                        <p:par>
                          <p:cTn id="28" fill="hold">
                            <p:stCondLst>
                              <p:cond delay="3000"/>
                            </p:stCondLst>
                            <p:childTnLst>
                              <p:par>
                                <p:cTn id="29" presetID="12" presetClass="entr" presetSubtype="1" fill="hold" nodeType="afterEffect">
                                  <p:stCondLst>
                                    <p:cond delay="0"/>
                                  </p:stCondLst>
                                  <p:childTnLst>
                                    <p:set>
                                      <p:cBhvr>
                                        <p:cTn id="30" dur="1" fill="hold">
                                          <p:stCondLst>
                                            <p:cond delay="0"/>
                                          </p:stCondLst>
                                        </p:cTn>
                                        <p:tgtEl>
                                          <p:spTgt spid="320541"/>
                                        </p:tgtEl>
                                        <p:attrNameLst>
                                          <p:attrName>style.visibility</p:attrName>
                                        </p:attrNameLst>
                                      </p:cBhvr>
                                      <p:to>
                                        <p:strVal val="visible"/>
                                      </p:to>
                                    </p:set>
                                    <p:animEffect transition="in" filter="slide(fromTop)">
                                      <p:cBhvr>
                                        <p:cTn id="31" dur="500"/>
                                        <p:tgtEl>
                                          <p:spTgt spid="320541"/>
                                        </p:tgtEl>
                                      </p:cBhvr>
                                    </p:animEffect>
                                  </p:childTnLst>
                                </p:cTn>
                              </p:par>
                              <p:par>
                                <p:cTn id="32" presetID="2" presetClass="entr" presetSubtype="4"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additive="base">
                                        <p:cTn id="34" dur="500" fill="hold"/>
                                        <p:tgtEl>
                                          <p:spTgt spid="34"/>
                                        </p:tgtEl>
                                        <p:attrNameLst>
                                          <p:attrName>ppt_x</p:attrName>
                                        </p:attrNameLst>
                                      </p:cBhvr>
                                      <p:tavLst>
                                        <p:tav tm="0">
                                          <p:val>
                                            <p:strVal val="#ppt_x"/>
                                          </p:val>
                                        </p:tav>
                                        <p:tav tm="100000">
                                          <p:val>
                                            <p:strVal val="#ppt_x"/>
                                          </p:val>
                                        </p:tav>
                                      </p:tavLst>
                                    </p:anim>
                                    <p:anim calcmode="lin" valueType="num">
                                      <p:cBhvr additive="base">
                                        <p:cTn id="35" dur="500" fill="hold"/>
                                        <p:tgtEl>
                                          <p:spTgt spid="34"/>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35"/>
                                        </p:tgtEl>
                                        <p:attrNameLst>
                                          <p:attrName>style.visibility</p:attrName>
                                        </p:attrNameLst>
                                      </p:cBhvr>
                                      <p:to>
                                        <p:strVal val="visible"/>
                                      </p:to>
                                    </p:set>
                                    <p:anim calcmode="lin" valueType="num">
                                      <p:cBhvr additive="base">
                                        <p:cTn id="38" dur="500" fill="hold"/>
                                        <p:tgtEl>
                                          <p:spTgt spid="35"/>
                                        </p:tgtEl>
                                        <p:attrNameLst>
                                          <p:attrName>ppt_x</p:attrName>
                                        </p:attrNameLst>
                                      </p:cBhvr>
                                      <p:tavLst>
                                        <p:tav tm="0">
                                          <p:val>
                                            <p:strVal val="#ppt_x"/>
                                          </p:val>
                                        </p:tav>
                                        <p:tav tm="100000">
                                          <p:val>
                                            <p:strVal val="#ppt_x"/>
                                          </p:val>
                                        </p:tav>
                                      </p:tavLst>
                                    </p:anim>
                                    <p:anim calcmode="lin" valueType="num">
                                      <p:cBhvr additive="base">
                                        <p:cTn id="39" dur="500" fill="hold"/>
                                        <p:tgtEl>
                                          <p:spTgt spid="35"/>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12" presetClass="entr" presetSubtype="1"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slide(fromTop)">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6" grpId="0" animBg="1" autoUpdateAnimBg="0"/>
      <p:bldP spid="320517" grpId="0" animBg="1" autoUpdateAnimBg="0"/>
      <p:bldP spid="320518"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מציין מיקום של מספר שקופית 4"/>
          <p:cNvSpPr>
            <a:spLocks noGrp="1"/>
          </p:cNvSpPr>
          <p:nvPr>
            <p:ph type="sldNum" sz="quarter" idx="11"/>
          </p:nvPr>
        </p:nvSpPr>
        <p:spPr/>
        <p:txBody>
          <a:bodyPr/>
          <a:lstStyle/>
          <a:p>
            <a:fld id="{54AF2DFE-543C-4DEC-8709-F15FE3674A56}" type="slidenum">
              <a:rPr lang="he-IL"/>
              <a:pPr/>
              <a:t>14</a:t>
            </a:fld>
            <a:endParaRPr lang="en-US"/>
          </a:p>
        </p:txBody>
      </p:sp>
      <p:sp>
        <p:nvSpPr>
          <p:cNvPr id="320514" name="Rectangle 2"/>
          <p:cNvSpPr>
            <a:spLocks noGrp="1" noChangeArrowheads="1"/>
          </p:cNvSpPr>
          <p:nvPr>
            <p:ph type="title"/>
          </p:nvPr>
        </p:nvSpPr>
        <p:spPr>
          <a:xfrm>
            <a:off x="611560" y="188640"/>
            <a:ext cx="7977188" cy="1052513"/>
          </a:xfrm>
        </p:spPr>
        <p:txBody>
          <a:bodyPr/>
          <a:lstStyle/>
          <a:p>
            <a:pPr algn="r"/>
            <a:r>
              <a:rPr lang="he-IL" sz="2400" b="1" dirty="0">
                <a:solidFill>
                  <a:schemeClr val="bg2"/>
                </a:solidFill>
              </a:rPr>
              <a:t>סעיף 103כ – מיזוג בדרך של החלפת מניות וביטול חו"ז בין חברתי </a:t>
            </a:r>
            <a:r>
              <a:rPr lang="he-IL" sz="2400" b="1" dirty="0">
                <a:solidFill>
                  <a:srgbClr val="FF0000"/>
                </a:solidFill>
              </a:rPr>
              <a:t>(לא נדרש אישור מנהל) – </a:t>
            </a:r>
            <a:r>
              <a:rPr lang="he-IL" sz="2400" b="1" dirty="0">
                <a:solidFill>
                  <a:schemeClr val="bg2"/>
                </a:solidFill>
              </a:rPr>
              <a:t>אם חברות אחיות סעיף 104ב</a:t>
            </a:r>
            <a:endParaRPr lang="en-US" sz="2400" b="1" dirty="0">
              <a:solidFill>
                <a:schemeClr val="bg2"/>
              </a:solidFill>
            </a:endParaRPr>
          </a:p>
        </p:txBody>
      </p:sp>
      <p:sp>
        <p:nvSpPr>
          <p:cNvPr id="320516" name="AutoShape 4"/>
          <p:cNvSpPr>
            <a:spLocks noChangeArrowheads="1"/>
          </p:cNvSpPr>
          <p:nvPr/>
        </p:nvSpPr>
        <p:spPr bwMode="auto">
          <a:xfrm>
            <a:off x="7380288" y="4076700"/>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א'</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נעברת </a:t>
            </a:r>
          </a:p>
        </p:txBody>
      </p:sp>
      <p:sp>
        <p:nvSpPr>
          <p:cNvPr id="320517" name="AutoShape 5"/>
          <p:cNvSpPr>
            <a:spLocks noChangeArrowheads="1"/>
          </p:cNvSpPr>
          <p:nvPr/>
        </p:nvSpPr>
        <p:spPr bwMode="auto">
          <a:xfrm>
            <a:off x="4799926" y="4076700"/>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ב'</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קולטת</a:t>
            </a:r>
            <a:r>
              <a:rPr lang="he-IL" sz="2800" b="1" dirty="0">
                <a:solidFill>
                  <a:srgbClr val="339933"/>
                </a:solidFill>
                <a:effectLst>
                  <a:outerShdw blurRad="38100" dist="38100" dir="2700000" algn="tl">
                    <a:srgbClr val="000000"/>
                  </a:outerShdw>
                </a:effectLst>
                <a:latin typeface="Times New Roman" pitchFamily="18" charset="0"/>
                <a:cs typeface="David" pitchFamily="34" charset="-79"/>
              </a:rPr>
              <a:t> </a:t>
            </a:r>
          </a:p>
        </p:txBody>
      </p:sp>
      <p:cxnSp>
        <p:nvCxnSpPr>
          <p:cNvPr id="320520" name="AutoShape 8"/>
          <p:cNvCxnSpPr>
            <a:cxnSpLocks noChangeShapeType="1"/>
          </p:cNvCxnSpPr>
          <p:nvPr/>
        </p:nvCxnSpPr>
        <p:spPr bwMode="auto">
          <a:xfrm>
            <a:off x="1501171" y="2979607"/>
            <a:ext cx="0" cy="8651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20521" name="Rectangle 9"/>
          <p:cNvSpPr>
            <a:spLocks noChangeArrowheads="1"/>
          </p:cNvSpPr>
          <p:nvPr/>
        </p:nvSpPr>
        <p:spPr bwMode="auto">
          <a:xfrm>
            <a:off x="6084888" y="1484313"/>
            <a:ext cx="1944687" cy="476250"/>
          </a:xfrm>
          <a:prstGeom prst="rect">
            <a:avLst/>
          </a:prstGeom>
          <a:noFill/>
          <a:ln w="9525">
            <a:noFill/>
            <a:miter lim="800000"/>
            <a:headEnd/>
            <a:tailEnd/>
          </a:ln>
          <a:effectLst/>
        </p:spPr>
        <p:txBody>
          <a:bodyPr/>
          <a:lstStyle/>
          <a:p>
            <a:pPr algn="ctr">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sp>
        <p:nvSpPr>
          <p:cNvPr id="320522" name="Rectangle 10"/>
          <p:cNvSpPr>
            <a:spLocks noChangeArrowheads="1"/>
          </p:cNvSpPr>
          <p:nvPr/>
        </p:nvSpPr>
        <p:spPr bwMode="auto">
          <a:xfrm>
            <a:off x="1258888" y="1484313"/>
            <a:ext cx="1944687" cy="476250"/>
          </a:xfrm>
          <a:prstGeom prst="rect">
            <a:avLst/>
          </a:prstGeom>
          <a:noFill/>
          <a:ln w="9525">
            <a:noFill/>
            <a:miter lim="800000"/>
            <a:headEnd/>
            <a:tailEnd/>
          </a:ln>
          <a:effectLst/>
        </p:spPr>
        <p:txBody>
          <a:bodyPr/>
          <a:lstStyle/>
          <a:p>
            <a:pPr algn="ctr">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pic>
        <p:nvPicPr>
          <p:cNvPr id="320523" name="Picture 11"/>
          <p:cNvPicPr>
            <a:picLocks noChangeAspect="1" noChangeArrowheads="1"/>
          </p:cNvPicPr>
          <p:nvPr/>
        </p:nvPicPr>
        <p:blipFill>
          <a:blip r:embed="rId2" cstate="print"/>
          <a:srcRect/>
          <a:stretch>
            <a:fillRect/>
          </a:stretch>
        </p:blipFill>
        <p:spPr bwMode="auto">
          <a:xfrm>
            <a:off x="8228385" y="2133600"/>
            <a:ext cx="360363" cy="936625"/>
          </a:xfrm>
          <a:prstGeom prst="rect">
            <a:avLst/>
          </a:prstGeom>
          <a:noFill/>
          <a:ln w="9525">
            <a:noFill/>
            <a:miter lim="800000"/>
            <a:headEnd/>
            <a:tailEnd/>
          </a:ln>
          <a:effectLst/>
        </p:spPr>
      </p:pic>
      <p:pic>
        <p:nvPicPr>
          <p:cNvPr id="320525" name="Picture 13"/>
          <p:cNvPicPr>
            <a:picLocks noChangeAspect="1" noChangeArrowheads="1"/>
          </p:cNvPicPr>
          <p:nvPr/>
        </p:nvPicPr>
        <p:blipFill>
          <a:blip r:embed="rId2" cstate="print"/>
          <a:srcRect/>
          <a:stretch>
            <a:fillRect/>
          </a:stretch>
        </p:blipFill>
        <p:spPr bwMode="auto">
          <a:xfrm>
            <a:off x="5724525" y="2133600"/>
            <a:ext cx="360362" cy="936625"/>
          </a:xfrm>
          <a:prstGeom prst="rect">
            <a:avLst/>
          </a:prstGeom>
          <a:noFill/>
          <a:ln w="9525">
            <a:noFill/>
            <a:miter lim="800000"/>
            <a:headEnd/>
            <a:tailEnd/>
          </a:ln>
          <a:effectLst/>
        </p:spPr>
      </p:pic>
      <p:pic>
        <p:nvPicPr>
          <p:cNvPr id="320527" name="Picture 15"/>
          <p:cNvPicPr>
            <a:picLocks noChangeAspect="1" noChangeArrowheads="1"/>
          </p:cNvPicPr>
          <p:nvPr/>
        </p:nvPicPr>
        <p:blipFill>
          <a:blip r:embed="rId3" cstate="print"/>
          <a:srcRect/>
          <a:stretch>
            <a:fillRect/>
          </a:stretch>
        </p:blipFill>
        <p:spPr bwMode="auto">
          <a:xfrm>
            <a:off x="7739857" y="2154796"/>
            <a:ext cx="360362" cy="936625"/>
          </a:xfrm>
          <a:prstGeom prst="rect">
            <a:avLst/>
          </a:prstGeom>
          <a:noFill/>
          <a:ln w="9525">
            <a:noFill/>
            <a:miter lim="800000"/>
            <a:headEnd/>
            <a:tailEnd/>
          </a:ln>
          <a:effectLst/>
        </p:spPr>
      </p:pic>
      <p:pic>
        <p:nvPicPr>
          <p:cNvPr id="320528" name="Picture 16"/>
          <p:cNvPicPr>
            <a:picLocks noChangeAspect="1" noChangeArrowheads="1"/>
          </p:cNvPicPr>
          <p:nvPr/>
        </p:nvPicPr>
        <p:blipFill>
          <a:blip r:embed="rId4" cstate="print"/>
          <a:srcRect/>
          <a:stretch>
            <a:fillRect/>
          </a:stretch>
        </p:blipFill>
        <p:spPr bwMode="auto">
          <a:xfrm>
            <a:off x="5364162" y="2127808"/>
            <a:ext cx="360363" cy="936625"/>
          </a:xfrm>
          <a:prstGeom prst="rect">
            <a:avLst/>
          </a:prstGeom>
          <a:noFill/>
          <a:ln w="9525">
            <a:noFill/>
            <a:miter lim="800000"/>
            <a:headEnd/>
            <a:tailEnd/>
          </a:ln>
          <a:effectLst/>
        </p:spPr>
      </p:pic>
      <p:cxnSp>
        <p:nvCxnSpPr>
          <p:cNvPr id="320531" name="AutoShape 19"/>
          <p:cNvCxnSpPr>
            <a:cxnSpLocks noChangeShapeType="1"/>
          </p:cNvCxnSpPr>
          <p:nvPr/>
        </p:nvCxnSpPr>
        <p:spPr bwMode="auto">
          <a:xfrm>
            <a:off x="5652120" y="3141663"/>
            <a:ext cx="0" cy="8636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320533" name="AutoShape 21"/>
          <p:cNvCxnSpPr>
            <a:cxnSpLocks noChangeShapeType="1"/>
          </p:cNvCxnSpPr>
          <p:nvPr/>
        </p:nvCxnSpPr>
        <p:spPr bwMode="auto">
          <a:xfrm>
            <a:off x="8172400" y="3141663"/>
            <a:ext cx="0" cy="8636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320535" name="Picture 23"/>
          <p:cNvPicPr>
            <a:picLocks noChangeAspect="1" noChangeArrowheads="1"/>
          </p:cNvPicPr>
          <p:nvPr/>
        </p:nvPicPr>
        <p:blipFill>
          <a:blip r:embed="rId5" cstate="print"/>
          <a:srcRect/>
          <a:stretch>
            <a:fillRect/>
          </a:stretch>
        </p:blipFill>
        <p:spPr bwMode="auto">
          <a:xfrm>
            <a:off x="1078708" y="2036497"/>
            <a:ext cx="360362" cy="936625"/>
          </a:xfrm>
          <a:prstGeom prst="rect">
            <a:avLst/>
          </a:prstGeom>
          <a:noFill/>
          <a:ln w="9525">
            <a:noFill/>
            <a:miter lim="800000"/>
            <a:headEnd/>
            <a:tailEnd/>
          </a:ln>
          <a:effectLst/>
        </p:spPr>
      </p:pic>
      <p:pic>
        <p:nvPicPr>
          <p:cNvPr id="320536" name="Picture 24"/>
          <p:cNvPicPr>
            <a:picLocks noChangeAspect="1" noChangeArrowheads="1"/>
          </p:cNvPicPr>
          <p:nvPr/>
        </p:nvPicPr>
        <p:blipFill>
          <a:blip r:embed="rId6" cstate="print"/>
          <a:srcRect/>
          <a:stretch>
            <a:fillRect/>
          </a:stretch>
        </p:blipFill>
        <p:spPr bwMode="auto">
          <a:xfrm>
            <a:off x="2037982" y="2042982"/>
            <a:ext cx="360362" cy="936625"/>
          </a:xfrm>
          <a:prstGeom prst="rect">
            <a:avLst/>
          </a:prstGeom>
          <a:noFill/>
          <a:ln w="9525">
            <a:noFill/>
            <a:miter lim="800000"/>
            <a:headEnd/>
            <a:tailEnd/>
          </a:ln>
          <a:effectLst/>
        </p:spPr>
      </p:pic>
      <p:pic>
        <p:nvPicPr>
          <p:cNvPr id="320538" name="Picture 26"/>
          <p:cNvPicPr>
            <a:picLocks noChangeAspect="1" noChangeArrowheads="1"/>
          </p:cNvPicPr>
          <p:nvPr/>
        </p:nvPicPr>
        <p:blipFill>
          <a:blip r:embed="rId2" cstate="print"/>
          <a:srcRect/>
          <a:stretch>
            <a:fillRect/>
          </a:stretch>
        </p:blipFill>
        <p:spPr bwMode="auto">
          <a:xfrm>
            <a:off x="2367610" y="2036495"/>
            <a:ext cx="360363" cy="936625"/>
          </a:xfrm>
          <a:prstGeom prst="rect">
            <a:avLst/>
          </a:prstGeom>
          <a:noFill/>
          <a:ln w="9525">
            <a:noFill/>
            <a:miter lim="800000"/>
            <a:headEnd/>
            <a:tailEnd/>
          </a:ln>
          <a:effectLst/>
        </p:spPr>
      </p:pic>
      <p:pic>
        <p:nvPicPr>
          <p:cNvPr id="320539" name="Picture 27"/>
          <p:cNvPicPr>
            <a:picLocks noChangeAspect="1" noChangeArrowheads="1"/>
          </p:cNvPicPr>
          <p:nvPr/>
        </p:nvPicPr>
        <p:blipFill>
          <a:blip r:embed="rId2" cstate="print"/>
          <a:srcRect/>
          <a:stretch>
            <a:fillRect/>
          </a:stretch>
        </p:blipFill>
        <p:spPr bwMode="auto">
          <a:xfrm>
            <a:off x="1389528" y="2028114"/>
            <a:ext cx="360362" cy="936625"/>
          </a:xfrm>
          <a:prstGeom prst="rect">
            <a:avLst/>
          </a:prstGeom>
          <a:noFill/>
          <a:ln w="9525">
            <a:noFill/>
            <a:miter lim="800000"/>
            <a:headEnd/>
            <a:tailEnd/>
          </a:ln>
          <a:effectLst/>
        </p:spPr>
      </p:pic>
      <p:cxnSp>
        <p:nvCxnSpPr>
          <p:cNvPr id="320541" name="AutoShape 29"/>
          <p:cNvCxnSpPr>
            <a:cxnSpLocks noChangeShapeType="1"/>
          </p:cNvCxnSpPr>
          <p:nvPr/>
        </p:nvCxnSpPr>
        <p:spPr bwMode="auto">
          <a:xfrm>
            <a:off x="2152504" y="2973120"/>
            <a:ext cx="0" cy="865187"/>
          </a:xfrm>
          <a:prstGeom prst="straightConnector1">
            <a:avLst/>
          </a:prstGeom>
          <a:noFill/>
          <a:ln w="76200">
            <a:solidFill>
              <a:srgbClr val="FF0000"/>
            </a:solidFill>
            <a:prstDash val="sysDot"/>
            <a:round/>
            <a:headEnd/>
            <a:tailEnd type="triangle" w="med" len="med"/>
          </a:ln>
          <a:effectLst>
            <a:outerShdw dist="35921" dir="2700000" algn="ctr" rotWithShape="0">
              <a:schemeClr val="tx1"/>
            </a:outerShdw>
          </a:effectLst>
        </p:spPr>
      </p:cxnSp>
      <p:sp>
        <p:nvSpPr>
          <p:cNvPr id="320542" name="Lock"/>
          <p:cNvSpPr>
            <a:spLocks noEditPoints="1" noChangeArrowheads="1"/>
          </p:cNvSpPr>
          <p:nvPr/>
        </p:nvSpPr>
        <p:spPr bwMode="auto">
          <a:xfrm>
            <a:off x="7667625" y="63087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20543" name="Text Box 31"/>
          <p:cNvSpPr txBox="1">
            <a:spLocks noChangeArrowheads="1"/>
          </p:cNvSpPr>
          <p:nvPr/>
        </p:nvSpPr>
        <p:spPr bwMode="auto">
          <a:xfrm>
            <a:off x="0" y="6237288"/>
            <a:ext cx="7524750" cy="366712"/>
          </a:xfrm>
          <a:prstGeom prst="rect">
            <a:avLst/>
          </a:prstGeom>
          <a:noFill/>
          <a:ln w="9525">
            <a:noFill/>
            <a:miter lim="800000"/>
            <a:headEnd/>
            <a:tailEnd/>
          </a:ln>
          <a:effectLst/>
        </p:spPr>
        <p:txBody>
          <a:bodyPr>
            <a:spAutoFit/>
          </a:bodyPr>
          <a:lstStyle/>
          <a:p>
            <a:pPr>
              <a:spcBef>
                <a:spcPct val="50000"/>
              </a:spcBef>
            </a:pPr>
            <a:r>
              <a:rPr lang="he-IL" b="1" dirty="0">
                <a:effectLst>
                  <a:outerShdw blurRad="38100" dist="38100" dir="2700000" algn="tl">
                    <a:srgbClr val="C0C0C0"/>
                  </a:outerShdw>
                </a:effectLst>
              </a:rPr>
              <a:t> - חסימה לשנתיים</a:t>
            </a:r>
            <a:endParaRPr lang="en-US" b="1" dirty="0">
              <a:effectLst>
                <a:outerShdw blurRad="38100" dist="38100" dir="2700000" algn="tl">
                  <a:srgbClr val="C0C0C0"/>
                </a:outerShdw>
              </a:effectLst>
            </a:endParaRPr>
          </a:p>
        </p:txBody>
      </p:sp>
      <p:sp>
        <p:nvSpPr>
          <p:cNvPr id="320544" name="Lock"/>
          <p:cNvSpPr>
            <a:spLocks noEditPoints="1" noChangeArrowheads="1"/>
          </p:cNvSpPr>
          <p:nvPr/>
        </p:nvSpPr>
        <p:spPr bwMode="auto">
          <a:xfrm>
            <a:off x="2044554" y="3213100"/>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20545" name="Lock"/>
          <p:cNvSpPr>
            <a:spLocks noEditPoints="1" noChangeArrowheads="1"/>
          </p:cNvSpPr>
          <p:nvPr/>
        </p:nvSpPr>
        <p:spPr bwMode="auto">
          <a:xfrm>
            <a:off x="1395268" y="3213100"/>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7" name="הסבר חץ למעלה 36"/>
          <p:cNvSpPr/>
          <p:nvPr/>
        </p:nvSpPr>
        <p:spPr bwMode="auto">
          <a:xfrm>
            <a:off x="4894695" y="5036725"/>
            <a:ext cx="1512168" cy="581990"/>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מפסידה</a:t>
            </a:r>
          </a:p>
        </p:txBody>
      </p:sp>
      <p:sp>
        <p:nvSpPr>
          <p:cNvPr id="40" name="הסבר חץ למעלה 39"/>
          <p:cNvSpPr/>
          <p:nvPr/>
        </p:nvSpPr>
        <p:spPr bwMode="auto">
          <a:xfrm>
            <a:off x="7455620" y="5067093"/>
            <a:ext cx="1512168" cy="522148"/>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מרוויחה </a:t>
            </a:r>
          </a:p>
        </p:txBody>
      </p:sp>
      <p:cxnSp>
        <p:nvCxnSpPr>
          <p:cNvPr id="41" name="AutoShape 15">
            <a:extLst>
              <a:ext uri="{FF2B5EF4-FFF2-40B4-BE49-F238E27FC236}">
                <a16:creationId xmlns:a16="http://schemas.microsoft.com/office/drawing/2014/main" id="{434C75A5-A1A8-4624-A674-841C7118E806}"/>
              </a:ext>
            </a:extLst>
          </p:cNvPr>
          <p:cNvCxnSpPr>
            <a:cxnSpLocks noChangeShapeType="1"/>
          </p:cNvCxnSpPr>
          <p:nvPr/>
        </p:nvCxnSpPr>
        <p:spPr bwMode="auto">
          <a:xfrm flipH="1" flipV="1">
            <a:off x="2213300" y="4796795"/>
            <a:ext cx="4863" cy="539776"/>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42" name="Text Box 18">
            <a:extLst>
              <a:ext uri="{FF2B5EF4-FFF2-40B4-BE49-F238E27FC236}">
                <a16:creationId xmlns:a16="http://schemas.microsoft.com/office/drawing/2014/main" id="{8DC730A2-DB03-42A6-A86E-62FAE7A58810}"/>
              </a:ext>
            </a:extLst>
          </p:cNvPr>
          <p:cNvSpPr txBox="1">
            <a:spLocks noChangeArrowheads="1"/>
          </p:cNvSpPr>
          <p:nvPr/>
        </p:nvSpPr>
        <p:spPr bwMode="auto">
          <a:xfrm>
            <a:off x="4986406" y="4509053"/>
            <a:ext cx="2440373" cy="276999"/>
          </a:xfrm>
          <a:prstGeom prst="rect">
            <a:avLst/>
          </a:prstGeom>
          <a:noFill/>
          <a:ln w="9525">
            <a:noFill/>
            <a:miter lim="800000"/>
            <a:headEnd/>
            <a:tailEnd/>
          </a:ln>
          <a:effectLst/>
        </p:spPr>
        <p:txBody>
          <a:bodyPr wrap="square">
            <a:spAutoFit/>
          </a:bodyPr>
          <a:lstStyle/>
          <a:p>
            <a:pPr>
              <a:spcBef>
                <a:spcPct val="50000"/>
              </a:spcBef>
              <a:defRPr/>
            </a:pPr>
            <a:r>
              <a:rPr lang="he-IL" sz="1200" b="1" dirty="0">
                <a:solidFill>
                  <a:schemeClr val="bg2"/>
                </a:solidFill>
                <a:effectLst>
                  <a:outerShdw blurRad="38100" dist="38100" dir="2700000" algn="tl">
                    <a:srgbClr val="C0C0C0"/>
                  </a:outerShdw>
                </a:effectLst>
              </a:rPr>
              <a:t>הלוואה – חו"ז</a:t>
            </a:r>
            <a:endParaRPr lang="en-US" sz="1200" b="1" dirty="0">
              <a:solidFill>
                <a:schemeClr val="bg2"/>
              </a:solidFill>
              <a:effectLst>
                <a:outerShdw blurRad="38100" dist="38100" dir="2700000" algn="tl">
                  <a:srgbClr val="C0C0C0"/>
                </a:outerShdw>
              </a:effectLst>
            </a:endParaRPr>
          </a:p>
        </p:txBody>
      </p:sp>
      <p:sp>
        <p:nvSpPr>
          <p:cNvPr id="43" name="הסבר חץ למעלה 36">
            <a:extLst>
              <a:ext uri="{FF2B5EF4-FFF2-40B4-BE49-F238E27FC236}">
                <a16:creationId xmlns:a16="http://schemas.microsoft.com/office/drawing/2014/main" id="{93797290-EE02-4EFA-9128-C011B3716826}"/>
              </a:ext>
            </a:extLst>
          </p:cNvPr>
          <p:cNvSpPr/>
          <p:nvPr/>
        </p:nvSpPr>
        <p:spPr bwMode="auto">
          <a:xfrm rot="16200000">
            <a:off x="2148125" y="3950449"/>
            <a:ext cx="1552748" cy="476250"/>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מפסידה</a:t>
            </a:r>
          </a:p>
        </p:txBody>
      </p:sp>
      <p:sp>
        <p:nvSpPr>
          <p:cNvPr id="44" name="הסבר חץ למעלה 39">
            <a:extLst>
              <a:ext uri="{FF2B5EF4-FFF2-40B4-BE49-F238E27FC236}">
                <a16:creationId xmlns:a16="http://schemas.microsoft.com/office/drawing/2014/main" id="{659FC0BA-8870-4BF0-BC92-2A296228B922}"/>
              </a:ext>
            </a:extLst>
          </p:cNvPr>
          <p:cNvSpPr/>
          <p:nvPr/>
        </p:nvSpPr>
        <p:spPr bwMode="auto">
          <a:xfrm>
            <a:off x="1145162" y="6265993"/>
            <a:ext cx="1512168" cy="566456"/>
          </a:xfrm>
          <a:prstGeom prst="up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1" anchor="t" anchorCtr="0" compatLnSpc="1">
            <a:prstTxWarp prst="textNoShape">
              <a:avLst/>
            </a:prstTxWarp>
          </a:bodyPr>
          <a:lstStyle/>
          <a:p>
            <a:pPr marL="0" marR="0" indent="0" algn="r" defTabSz="914400" rtl="1" eaLnBrk="1" fontAlgn="base" latinLnBrk="0" hangingPunct="1">
              <a:lnSpc>
                <a:spcPct val="100000"/>
              </a:lnSpc>
              <a:spcBef>
                <a:spcPct val="0"/>
              </a:spcBef>
              <a:spcAft>
                <a:spcPct val="0"/>
              </a:spcAft>
              <a:buClrTx/>
              <a:buSzTx/>
              <a:buFontTx/>
              <a:buNone/>
              <a:tabLst/>
            </a:pPr>
            <a:r>
              <a:rPr lang="he-IL" sz="1600" dirty="0">
                <a:latin typeface="David" pitchFamily="34" charset="-79"/>
                <a:cs typeface="David" pitchFamily="34" charset="-79"/>
              </a:rPr>
              <a:t>פעילות מרוויחה </a:t>
            </a:r>
          </a:p>
        </p:txBody>
      </p:sp>
      <p:sp>
        <p:nvSpPr>
          <p:cNvPr id="36" name="AutoShape 5">
            <a:extLst>
              <a:ext uri="{FF2B5EF4-FFF2-40B4-BE49-F238E27FC236}">
                <a16:creationId xmlns:a16="http://schemas.microsoft.com/office/drawing/2014/main" id="{4A6B2FB3-15F0-4C68-B439-4C6192B193F5}"/>
              </a:ext>
            </a:extLst>
          </p:cNvPr>
          <p:cNvSpPr>
            <a:spLocks noChangeArrowheads="1"/>
          </p:cNvSpPr>
          <p:nvPr/>
        </p:nvSpPr>
        <p:spPr bwMode="auto">
          <a:xfrm>
            <a:off x="1069830" y="3885819"/>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ב'</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קולטת</a:t>
            </a:r>
            <a:r>
              <a:rPr lang="he-IL" sz="2800" b="1" dirty="0">
                <a:solidFill>
                  <a:srgbClr val="339933"/>
                </a:solidFill>
                <a:effectLst>
                  <a:outerShdw blurRad="38100" dist="38100" dir="2700000" algn="tl">
                    <a:srgbClr val="000000"/>
                  </a:outerShdw>
                </a:effectLst>
                <a:latin typeface="Times New Roman" pitchFamily="18" charset="0"/>
                <a:cs typeface="David" pitchFamily="34" charset="-79"/>
              </a:rPr>
              <a:t> </a:t>
            </a:r>
          </a:p>
        </p:txBody>
      </p:sp>
      <p:sp>
        <p:nvSpPr>
          <p:cNvPr id="38" name="AutoShape 4">
            <a:extLst>
              <a:ext uri="{FF2B5EF4-FFF2-40B4-BE49-F238E27FC236}">
                <a16:creationId xmlns:a16="http://schemas.microsoft.com/office/drawing/2014/main" id="{B83FC234-BFA3-47F1-8DAA-145F4C40D41C}"/>
              </a:ext>
            </a:extLst>
          </p:cNvPr>
          <p:cNvSpPr>
            <a:spLocks noChangeArrowheads="1"/>
          </p:cNvSpPr>
          <p:nvPr/>
        </p:nvSpPr>
        <p:spPr bwMode="auto">
          <a:xfrm>
            <a:off x="1060248" y="5366307"/>
            <a:ext cx="1587500" cy="869950"/>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pPr>
            <a:r>
              <a:rPr lang="he-IL" sz="2800" b="1" dirty="0">
                <a:solidFill>
                  <a:srgbClr val="009900"/>
                </a:solidFill>
                <a:effectLst>
                  <a:outerShdw blurRad="38100" dist="38100" dir="2700000" algn="tl">
                    <a:srgbClr val="000000"/>
                  </a:outerShdw>
                </a:effectLst>
                <a:latin typeface="Times New Roman" pitchFamily="18" charset="0"/>
                <a:cs typeface="David" pitchFamily="34" charset="-79"/>
              </a:rPr>
              <a:t>חברה א'</a:t>
            </a:r>
          </a:p>
          <a:p>
            <a:pPr algn="ctr">
              <a:lnSpc>
                <a:spcPct val="75000"/>
              </a:lnSpc>
            </a:pPr>
            <a:r>
              <a:rPr lang="he-IL" sz="2800" b="1" dirty="0">
                <a:effectLst>
                  <a:outerShdw blurRad="38100" dist="38100" dir="2700000" algn="tl">
                    <a:srgbClr val="FFFFFF"/>
                  </a:outerShdw>
                </a:effectLst>
                <a:latin typeface="Times New Roman" pitchFamily="18" charset="0"/>
                <a:cs typeface="David" pitchFamily="34" charset="-79"/>
              </a:rPr>
              <a:t>נעברת </a:t>
            </a:r>
          </a:p>
        </p:txBody>
      </p:sp>
      <p:cxnSp>
        <p:nvCxnSpPr>
          <p:cNvPr id="39" name="AutoShape 8">
            <a:extLst>
              <a:ext uri="{FF2B5EF4-FFF2-40B4-BE49-F238E27FC236}">
                <a16:creationId xmlns:a16="http://schemas.microsoft.com/office/drawing/2014/main" id="{B00EC866-1985-414C-B8E1-035C3D44380F}"/>
              </a:ext>
            </a:extLst>
          </p:cNvPr>
          <p:cNvCxnSpPr>
            <a:cxnSpLocks noChangeShapeType="1"/>
          </p:cNvCxnSpPr>
          <p:nvPr/>
        </p:nvCxnSpPr>
        <p:spPr bwMode="auto">
          <a:xfrm>
            <a:off x="1863580" y="4797613"/>
            <a:ext cx="0" cy="53895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45" name="Text Box 18">
            <a:extLst>
              <a:ext uri="{FF2B5EF4-FFF2-40B4-BE49-F238E27FC236}">
                <a16:creationId xmlns:a16="http://schemas.microsoft.com/office/drawing/2014/main" id="{ACB9E566-4CDD-4C9B-B3F8-B3AA6CFE0B83}"/>
              </a:ext>
            </a:extLst>
          </p:cNvPr>
          <p:cNvSpPr txBox="1">
            <a:spLocks noChangeArrowheads="1"/>
          </p:cNvSpPr>
          <p:nvPr/>
        </p:nvSpPr>
        <p:spPr bwMode="auto">
          <a:xfrm>
            <a:off x="824367" y="4984811"/>
            <a:ext cx="2440373" cy="276999"/>
          </a:xfrm>
          <a:prstGeom prst="rect">
            <a:avLst/>
          </a:prstGeom>
          <a:noFill/>
          <a:ln w="9525">
            <a:noFill/>
            <a:miter lim="800000"/>
            <a:headEnd/>
            <a:tailEnd/>
          </a:ln>
          <a:effectLst/>
        </p:spPr>
        <p:txBody>
          <a:bodyPr wrap="square">
            <a:spAutoFit/>
          </a:bodyPr>
          <a:lstStyle/>
          <a:p>
            <a:pPr>
              <a:spcBef>
                <a:spcPct val="50000"/>
              </a:spcBef>
              <a:defRPr/>
            </a:pPr>
            <a:r>
              <a:rPr lang="he-IL" sz="1200" b="1" dirty="0">
                <a:solidFill>
                  <a:schemeClr val="bg2"/>
                </a:solidFill>
                <a:effectLst>
                  <a:outerShdw blurRad="38100" dist="38100" dir="2700000" algn="tl">
                    <a:srgbClr val="C0C0C0"/>
                  </a:outerShdw>
                </a:effectLst>
              </a:rPr>
              <a:t>הלוואה – חו"ז</a:t>
            </a:r>
            <a:endParaRPr lang="en-US" sz="1200" b="1" dirty="0">
              <a:solidFill>
                <a:schemeClr val="bg2"/>
              </a:solidFill>
              <a:effectLst>
                <a:outerShdw blurRad="38100" dist="38100" dir="2700000" algn="tl">
                  <a:srgbClr val="C0C0C0"/>
                </a:outerShdw>
              </a:effectLst>
            </a:endParaRPr>
          </a:p>
        </p:txBody>
      </p:sp>
      <p:cxnSp>
        <p:nvCxnSpPr>
          <p:cNvPr id="34" name="AutoShape 15">
            <a:extLst>
              <a:ext uri="{FF2B5EF4-FFF2-40B4-BE49-F238E27FC236}">
                <a16:creationId xmlns:a16="http://schemas.microsoft.com/office/drawing/2014/main" id="{315A5990-D6A5-42BD-848D-868C407A0AB1}"/>
              </a:ext>
            </a:extLst>
          </p:cNvPr>
          <p:cNvCxnSpPr>
            <a:cxnSpLocks noChangeShapeType="1"/>
          </p:cNvCxnSpPr>
          <p:nvPr/>
        </p:nvCxnSpPr>
        <p:spPr bwMode="auto">
          <a:xfrm flipH="1">
            <a:off x="6456968" y="4502724"/>
            <a:ext cx="847494" cy="0"/>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pic>
        <p:nvPicPr>
          <p:cNvPr id="46" name="Picture 35">
            <a:extLst>
              <a:ext uri="{FF2B5EF4-FFF2-40B4-BE49-F238E27FC236}">
                <a16:creationId xmlns:a16="http://schemas.microsoft.com/office/drawing/2014/main" id="{BDA8707C-9C6A-4118-84C4-1D2CEE7A4209}"/>
              </a:ext>
            </a:extLst>
          </p:cNvPr>
          <p:cNvPicPr>
            <a:picLocks noChangeAspect="1" noChangeArrowheads="1"/>
          </p:cNvPicPr>
          <p:nvPr/>
        </p:nvPicPr>
        <p:blipFill>
          <a:blip r:embed="rId7" cstate="print"/>
          <a:srcRect/>
          <a:stretch>
            <a:fillRect/>
          </a:stretch>
        </p:blipFill>
        <p:spPr bwMode="auto">
          <a:xfrm>
            <a:off x="5034533" y="2154795"/>
            <a:ext cx="360362" cy="936625"/>
          </a:xfrm>
          <a:prstGeom prst="rect">
            <a:avLst/>
          </a:prstGeom>
          <a:noFill/>
          <a:ln w="9525">
            <a:noFill/>
            <a:miter lim="800000"/>
            <a:headEnd/>
            <a:tailEnd/>
          </a:ln>
          <a:effectLst/>
        </p:spPr>
      </p:pic>
      <p:pic>
        <p:nvPicPr>
          <p:cNvPr id="47" name="Picture 35">
            <a:extLst>
              <a:ext uri="{FF2B5EF4-FFF2-40B4-BE49-F238E27FC236}">
                <a16:creationId xmlns:a16="http://schemas.microsoft.com/office/drawing/2014/main" id="{E33B976C-522C-4AEC-B529-88DD36C1ECA5}"/>
              </a:ext>
            </a:extLst>
          </p:cNvPr>
          <p:cNvPicPr>
            <a:picLocks noChangeAspect="1" noChangeArrowheads="1"/>
          </p:cNvPicPr>
          <p:nvPr/>
        </p:nvPicPr>
        <p:blipFill>
          <a:blip r:embed="rId7" cstate="print"/>
          <a:srcRect/>
          <a:stretch>
            <a:fillRect/>
          </a:stretch>
        </p:blipFill>
        <p:spPr bwMode="auto">
          <a:xfrm>
            <a:off x="777904" y="2042981"/>
            <a:ext cx="360362" cy="936625"/>
          </a:xfrm>
          <a:prstGeom prst="rect">
            <a:avLst/>
          </a:prstGeom>
          <a:noFill/>
          <a:ln w="9525">
            <a:noFill/>
            <a:miter lim="800000"/>
            <a:headEnd/>
            <a:tailEnd/>
          </a:ln>
          <a:effectLst/>
        </p:spPr>
      </p:pic>
    </p:spTree>
    <p:extLst>
      <p:ext uri="{BB962C8B-B14F-4D97-AF65-F5344CB8AC3E}">
        <p14:creationId xmlns:p14="http://schemas.microsoft.com/office/powerpoint/2010/main" val="113761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20516"/>
                                        </p:tgtEl>
                                        <p:attrNameLst>
                                          <p:attrName>style.visibility</p:attrName>
                                        </p:attrNameLst>
                                      </p:cBhvr>
                                      <p:to>
                                        <p:strVal val="visible"/>
                                      </p:to>
                                    </p:set>
                                    <p:animEffect transition="in" filter="slide(fromTop)">
                                      <p:cBhvr>
                                        <p:cTn id="7" dur="500"/>
                                        <p:tgtEl>
                                          <p:spTgt spid="320516"/>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20517"/>
                                        </p:tgtEl>
                                        <p:attrNameLst>
                                          <p:attrName>style.visibility</p:attrName>
                                        </p:attrNameLst>
                                      </p:cBhvr>
                                      <p:to>
                                        <p:strVal val="visible"/>
                                      </p:to>
                                    </p:set>
                                    <p:animEffect transition="in" filter="slide(fromTop)">
                                      <p:cBhvr>
                                        <p:cTn id="11" dur="500"/>
                                        <p:tgtEl>
                                          <p:spTgt spid="320517"/>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20520"/>
                                        </p:tgtEl>
                                        <p:attrNameLst>
                                          <p:attrName>style.visibility</p:attrName>
                                        </p:attrNameLst>
                                      </p:cBhvr>
                                      <p:to>
                                        <p:strVal val="visible"/>
                                      </p:to>
                                    </p:set>
                                    <p:animEffect transition="in" filter="slide(fromTop)">
                                      <p:cBhvr>
                                        <p:cTn id="15" dur="500"/>
                                        <p:tgtEl>
                                          <p:spTgt spid="320520"/>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20531"/>
                                        </p:tgtEl>
                                        <p:attrNameLst>
                                          <p:attrName>style.visibility</p:attrName>
                                        </p:attrNameLst>
                                      </p:cBhvr>
                                      <p:to>
                                        <p:strVal val="visible"/>
                                      </p:to>
                                    </p:set>
                                    <p:animEffect transition="in" filter="slide(fromTop)">
                                      <p:cBhvr>
                                        <p:cTn id="19" dur="500"/>
                                        <p:tgtEl>
                                          <p:spTgt spid="320531"/>
                                        </p:tgtEl>
                                      </p:cBhvr>
                                    </p:animEffect>
                                  </p:childTnLst>
                                </p:cTn>
                              </p:par>
                            </p:childTnLst>
                          </p:cTn>
                        </p:par>
                        <p:par>
                          <p:cTn id="20" fill="hold">
                            <p:stCondLst>
                              <p:cond delay="2000"/>
                            </p:stCondLst>
                            <p:childTnLst>
                              <p:par>
                                <p:cTn id="21" presetID="12" presetClass="entr" presetSubtype="1" fill="hold" nodeType="afterEffect">
                                  <p:stCondLst>
                                    <p:cond delay="0"/>
                                  </p:stCondLst>
                                  <p:childTnLst>
                                    <p:set>
                                      <p:cBhvr>
                                        <p:cTn id="22" dur="1" fill="hold">
                                          <p:stCondLst>
                                            <p:cond delay="0"/>
                                          </p:stCondLst>
                                        </p:cTn>
                                        <p:tgtEl>
                                          <p:spTgt spid="320533"/>
                                        </p:tgtEl>
                                        <p:attrNameLst>
                                          <p:attrName>style.visibility</p:attrName>
                                        </p:attrNameLst>
                                      </p:cBhvr>
                                      <p:to>
                                        <p:strVal val="visible"/>
                                      </p:to>
                                    </p:set>
                                    <p:animEffect transition="in" filter="slide(fromTop)">
                                      <p:cBhvr>
                                        <p:cTn id="23" dur="500"/>
                                        <p:tgtEl>
                                          <p:spTgt spid="320533"/>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20541"/>
                                        </p:tgtEl>
                                        <p:attrNameLst>
                                          <p:attrName>style.visibility</p:attrName>
                                        </p:attrNameLst>
                                      </p:cBhvr>
                                      <p:to>
                                        <p:strVal val="visible"/>
                                      </p:to>
                                    </p:set>
                                    <p:animEffect transition="in" filter="slide(fromTop)">
                                      <p:cBhvr>
                                        <p:cTn id="27" dur="500"/>
                                        <p:tgtEl>
                                          <p:spTgt spid="320541"/>
                                        </p:tgtEl>
                                      </p:cBhvr>
                                    </p:animEffect>
                                  </p:childTnLst>
                                </p:cTn>
                              </p:par>
                            </p:childTnLst>
                          </p:cTn>
                        </p:par>
                        <p:par>
                          <p:cTn id="28" fill="hold">
                            <p:stCondLst>
                              <p:cond delay="3000"/>
                            </p:stCondLst>
                            <p:childTnLst>
                              <p:par>
                                <p:cTn id="29" presetID="12" presetClass="entr" presetSubtype="1"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slide(fromTop)">
                                      <p:cBhvr>
                                        <p:cTn id="31" dur="500"/>
                                        <p:tgtEl>
                                          <p:spTgt spid="41"/>
                                        </p:tgtEl>
                                      </p:cBhvr>
                                    </p:animEffect>
                                  </p:childTnLst>
                                </p:cTn>
                              </p:par>
                            </p:childTnLst>
                          </p:cTn>
                        </p:par>
                        <p:par>
                          <p:cTn id="32" fill="hold">
                            <p:stCondLst>
                              <p:cond delay="3500"/>
                            </p:stCondLst>
                            <p:childTnLst>
                              <p:par>
                                <p:cTn id="33" presetID="12" presetClass="entr" presetSubtype="1" fill="hold" grpId="0" nodeType="after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slide(fromTop)">
                                      <p:cBhvr>
                                        <p:cTn id="35" dur="500"/>
                                        <p:tgtEl>
                                          <p:spTgt spid="36"/>
                                        </p:tgtEl>
                                      </p:cBhvr>
                                    </p:animEffect>
                                  </p:childTnLst>
                                </p:cTn>
                              </p:par>
                            </p:childTnLst>
                          </p:cTn>
                        </p:par>
                        <p:par>
                          <p:cTn id="36" fill="hold">
                            <p:stCondLst>
                              <p:cond delay="4000"/>
                            </p:stCondLst>
                            <p:childTnLst>
                              <p:par>
                                <p:cTn id="37" presetID="12" presetClass="entr" presetSubtype="1"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slide(fromTop)">
                                      <p:cBhvr>
                                        <p:cTn id="39" dur="500"/>
                                        <p:tgtEl>
                                          <p:spTgt spid="38"/>
                                        </p:tgtEl>
                                      </p:cBhvr>
                                    </p:animEffect>
                                  </p:childTnLst>
                                </p:cTn>
                              </p:par>
                            </p:childTnLst>
                          </p:cTn>
                        </p:par>
                        <p:par>
                          <p:cTn id="40" fill="hold">
                            <p:stCondLst>
                              <p:cond delay="4500"/>
                            </p:stCondLst>
                            <p:childTnLst>
                              <p:par>
                                <p:cTn id="41" presetID="12" presetClass="entr" presetSubtype="1" fill="hold" nodeType="after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slide(fromTop)">
                                      <p:cBhvr>
                                        <p:cTn id="43" dur="500"/>
                                        <p:tgtEl>
                                          <p:spTgt spid="39"/>
                                        </p:tgtEl>
                                      </p:cBhvr>
                                    </p:animEffect>
                                  </p:childTnLst>
                                </p:cTn>
                              </p:par>
                            </p:childTnLst>
                          </p:cTn>
                        </p:par>
                        <p:par>
                          <p:cTn id="44" fill="hold">
                            <p:stCondLst>
                              <p:cond delay="5000"/>
                            </p:stCondLst>
                            <p:childTnLst>
                              <p:par>
                                <p:cTn id="45" presetID="12" presetClass="entr" presetSubtype="1" fill="hold"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slide(fromTop)">
                                      <p:cBhvr>
                                        <p:cTn id="4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6" grpId="0" animBg="1" autoUpdateAnimBg="0"/>
      <p:bldP spid="320517" grpId="0" animBg="1" autoUpdateAnimBg="0"/>
      <p:bldP spid="36" grpId="0" animBg="1" autoUpdateAnimBg="0"/>
      <p:bldP spid="38"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AutoShape 2"/>
          <p:cNvSpPr>
            <a:spLocks noChangeAspect="1" noChangeArrowheads="1" noTextEdit="1"/>
          </p:cNvSpPr>
          <p:nvPr/>
        </p:nvSpPr>
        <p:spPr bwMode="auto">
          <a:xfrm>
            <a:off x="7308850" y="2057400"/>
            <a:ext cx="1558925" cy="4114800"/>
          </a:xfrm>
          <a:prstGeom prst="rect">
            <a:avLst/>
          </a:prstGeom>
          <a:noFill/>
          <a:ln w="9525">
            <a:noFill/>
            <a:miter lim="800000"/>
            <a:headEnd/>
            <a:tailEnd/>
          </a:ln>
        </p:spPr>
        <p:txBody>
          <a:bodyPr/>
          <a:lstStyle/>
          <a:p>
            <a:endParaRPr lang="he-IL"/>
          </a:p>
        </p:txBody>
      </p:sp>
      <p:sp>
        <p:nvSpPr>
          <p:cNvPr id="116739" name="Rectangle 3"/>
          <p:cNvSpPr>
            <a:spLocks noGrp="1" noChangeArrowheads="1"/>
          </p:cNvSpPr>
          <p:nvPr>
            <p:ph type="title" idx="4294967295"/>
          </p:nvPr>
        </p:nvSpPr>
        <p:spPr>
          <a:xfrm>
            <a:off x="900113" y="260350"/>
            <a:ext cx="7772400" cy="685800"/>
          </a:xfrm>
        </p:spPr>
        <p:txBody>
          <a:bodyPr/>
          <a:lstStyle/>
          <a:p>
            <a:pPr algn="ctr"/>
            <a:r>
              <a:rPr lang="he-IL" sz="3200" b="1" u="sng" kern="1200" dirty="0">
                <a:solidFill>
                  <a:schemeClr val="tx2"/>
                </a:solidFill>
                <a:latin typeface="David" pitchFamily="34" charset="-79"/>
                <a:cs typeface="David" pitchFamily="34" charset="-79"/>
              </a:rPr>
              <a:t>סעיף 105א(1) - פיצול אופקי</a:t>
            </a:r>
            <a:endParaRPr lang="en-US" sz="3200" b="1" u="sng" kern="1200" dirty="0">
              <a:solidFill>
                <a:schemeClr val="tx2"/>
              </a:solidFill>
              <a:latin typeface="David" pitchFamily="34" charset="-79"/>
              <a:cs typeface="David" pitchFamily="34" charset="-79"/>
            </a:endParaRPr>
          </a:p>
        </p:txBody>
      </p:sp>
      <p:sp>
        <p:nvSpPr>
          <p:cNvPr id="116740" name="Rectangle 4"/>
          <p:cNvSpPr>
            <a:spLocks noChangeArrowheads="1"/>
          </p:cNvSpPr>
          <p:nvPr/>
        </p:nvSpPr>
        <p:spPr bwMode="auto">
          <a:xfrm>
            <a:off x="6300788" y="2205038"/>
            <a:ext cx="1366837" cy="1223962"/>
          </a:xfrm>
          <a:prstGeom prst="rect">
            <a:avLst/>
          </a:prstGeom>
          <a:noFill/>
          <a:ln w="9525">
            <a:noFill/>
            <a:miter lim="800000"/>
            <a:headEnd/>
            <a:tailEnd/>
          </a:ln>
          <a:effectLst/>
        </p:spPr>
        <p:txBody>
          <a:bodyPr wrap="none" anchor="ctr"/>
          <a:lstStyle/>
          <a:p>
            <a:endParaRPr lang="he-IL"/>
          </a:p>
        </p:txBody>
      </p:sp>
      <p:sp>
        <p:nvSpPr>
          <p:cNvPr id="116741" name="Line 5"/>
          <p:cNvSpPr>
            <a:spLocks noChangeShapeType="1"/>
          </p:cNvSpPr>
          <p:nvPr/>
        </p:nvSpPr>
        <p:spPr bwMode="auto">
          <a:xfrm>
            <a:off x="7740650" y="4652963"/>
            <a:ext cx="0" cy="431800"/>
          </a:xfrm>
          <a:prstGeom prst="line">
            <a:avLst/>
          </a:prstGeom>
          <a:noFill/>
          <a:ln w="9525">
            <a:noFill/>
            <a:round/>
            <a:headEnd/>
            <a:tailEnd type="triangle" w="med" len="med"/>
          </a:ln>
          <a:effectLst/>
        </p:spPr>
        <p:txBody>
          <a:bodyPr/>
          <a:lstStyle/>
          <a:p>
            <a:endParaRPr lang="he-IL"/>
          </a:p>
        </p:txBody>
      </p:sp>
      <p:cxnSp>
        <p:nvCxnSpPr>
          <p:cNvPr id="116743" name="AutoShape 7"/>
          <p:cNvCxnSpPr>
            <a:cxnSpLocks noChangeShapeType="1"/>
          </p:cNvCxnSpPr>
          <p:nvPr/>
        </p:nvCxnSpPr>
        <p:spPr bwMode="auto">
          <a:xfrm>
            <a:off x="6876256" y="2703512"/>
            <a:ext cx="0" cy="936625"/>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44" name="AutoShape 8"/>
          <p:cNvCxnSpPr>
            <a:cxnSpLocks noChangeShapeType="1"/>
          </p:cNvCxnSpPr>
          <p:nvPr/>
        </p:nvCxnSpPr>
        <p:spPr bwMode="auto">
          <a:xfrm flipH="1">
            <a:off x="4140200" y="4797425"/>
            <a:ext cx="3175" cy="62865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45" name="AutoShape 9"/>
          <p:cNvCxnSpPr>
            <a:cxnSpLocks noChangeShapeType="1"/>
          </p:cNvCxnSpPr>
          <p:nvPr/>
        </p:nvCxnSpPr>
        <p:spPr bwMode="auto">
          <a:xfrm>
            <a:off x="3059113" y="2708275"/>
            <a:ext cx="1587" cy="4333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16746" name="Text Box 10"/>
          <p:cNvSpPr txBox="1">
            <a:spLocks noChangeArrowheads="1"/>
          </p:cNvSpPr>
          <p:nvPr/>
        </p:nvSpPr>
        <p:spPr bwMode="auto">
          <a:xfrm>
            <a:off x="2969893" y="3273424"/>
            <a:ext cx="865188" cy="366713"/>
          </a:xfrm>
          <a:prstGeom prst="rect">
            <a:avLst/>
          </a:prstGeom>
          <a:noFill/>
          <a:ln w="9525">
            <a:noFill/>
            <a:miter lim="800000"/>
            <a:headEnd/>
            <a:tailEnd/>
          </a:ln>
          <a:effectLst/>
        </p:spPr>
        <p:txBody>
          <a:bodyPr>
            <a:spAutoFit/>
          </a:bodyPr>
          <a:lstStyle/>
          <a:p>
            <a:pPr algn="r" rtl="1" eaLnBrk="1" hangingPunct="1">
              <a:spcBef>
                <a:spcPct val="50000"/>
              </a:spcBef>
            </a:pPr>
            <a:r>
              <a:rPr lang="he-IL" b="1" dirty="0">
                <a:solidFill>
                  <a:schemeClr val="bg2"/>
                </a:solidFill>
                <a:effectLst>
                  <a:outerShdw blurRad="38100" dist="38100" dir="2700000" algn="tl">
                    <a:srgbClr val="C0C0C0"/>
                  </a:outerShdw>
                </a:effectLst>
              </a:rPr>
              <a:t>100%</a:t>
            </a:r>
            <a:endParaRPr lang="en-US" b="1" dirty="0">
              <a:solidFill>
                <a:schemeClr val="bg2"/>
              </a:solidFill>
              <a:effectLst>
                <a:outerShdw blurRad="38100" dist="38100" dir="2700000" algn="tl">
                  <a:srgbClr val="C0C0C0"/>
                </a:outerShdw>
              </a:effectLst>
            </a:endParaRPr>
          </a:p>
        </p:txBody>
      </p:sp>
      <p:sp>
        <p:nvSpPr>
          <p:cNvPr id="116749" name="Rectangle 13"/>
          <p:cNvSpPr>
            <a:spLocks noChangeArrowheads="1"/>
          </p:cNvSpPr>
          <p:nvPr/>
        </p:nvSpPr>
        <p:spPr bwMode="auto">
          <a:xfrm>
            <a:off x="5795963" y="908050"/>
            <a:ext cx="2209800" cy="533400"/>
          </a:xfrm>
          <a:prstGeom prst="rect">
            <a:avLst/>
          </a:prstGeom>
          <a:noFill/>
          <a:ln w="9525">
            <a:noFill/>
            <a:miter lim="800000"/>
            <a:headEnd/>
            <a:tailEnd/>
          </a:ln>
          <a:effectLst/>
        </p:spPr>
        <p:txBody>
          <a:bodyPr anchor="ctr"/>
          <a:lstStyle/>
          <a:p>
            <a:pPr algn="ctr" rtl="1" eaLnBrk="1" hangingPunct="1"/>
            <a:r>
              <a:rPr lang="he-IL" sz="2400" b="1" u="sng" dirty="0"/>
              <a:t>לפני הפיצול</a:t>
            </a:r>
            <a:endParaRPr lang="en-US" sz="2400" b="1" u="sng" dirty="0"/>
          </a:p>
        </p:txBody>
      </p:sp>
      <p:sp>
        <p:nvSpPr>
          <p:cNvPr id="116750" name="Rectangle 14"/>
          <p:cNvSpPr>
            <a:spLocks noChangeArrowheads="1"/>
          </p:cNvSpPr>
          <p:nvPr/>
        </p:nvSpPr>
        <p:spPr bwMode="auto">
          <a:xfrm>
            <a:off x="1835150" y="908050"/>
            <a:ext cx="2209800" cy="533400"/>
          </a:xfrm>
          <a:prstGeom prst="rect">
            <a:avLst/>
          </a:prstGeom>
          <a:noFill/>
          <a:ln w="9525">
            <a:noFill/>
            <a:miter lim="800000"/>
            <a:headEnd/>
            <a:tailEnd/>
          </a:ln>
          <a:effectLst/>
        </p:spPr>
        <p:txBody>
          <a:bodyPr anchor="ctr"/>
          <a:lstStyle/>
          <a:p>
            <a:pPr algn="ctr" rtl="1" eaLnBrk="1" hangingPunct="1"/>
            <a:r>
              <a:rPr lang="he-IL" sz="2400" b="1" u="sng" dirty="0"/>
              <a:t>אחרי הפיצול</a:t>
            </a:r>
            <a:endParaRPr lang="en-US" sz="2400" b="1" u="sng" dirty="0"/>
          </a:p>
        </p:txBody>
      </p:sp>
      <p:sp>
        <p:nvSpPr>
          <p:cNvPr id="116751" name="AutoShape 15"/>
          <p:cNvSpPr>
            <a:spLocks noChangeArrowheads="1"/>
          </p:cNvSpPr>
          <p:nvPr/>
        </p:nvSpPr>
        <p:spPr bwMode="auto">
          <a:xfrm>
            <a:off x="5867400" y="3789363"/>
            <a:ext cx="2089150" cy="792162"/>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6752" name="AutoShape 16"/>
          <p:cNvSpPr>
            <a:spLocks noChangeArrowheads="1"/>
          </p:cNvSpPr>
          <p:nvPr/>
        </p:nvSpPr>
        <p:spPr bwMode="auto">
          <a:xfrm>
            <a:off x="7249729" y="5517232"/>
            <a:ext cx="1512068" cy="504156"/>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פעילות ביקורת</a:t>
            </a:r>
            <a:endParaRPr lang="he-IL" sz="2800" b="1" dirty="0">
              <a:effectLst>
                <a:outerShdw blurRad="38100" dist="38100" dir="2700000" algn="tl">
                  <a:srgbClr val="FFFFFF"/>
                </a:outerShdw>
              </a:effectLst>
              <a:latin typeface="Times New Roman" pitchFamily="18" charset="0"/>
              <a:cs typeface="David" pitchFamily="34" charset="-79"/>
            </a:endParaRPr>
          </a:p>
        </p:txBody>
      </p:sp>
      <p:sp>
        <p:nvSpPr>
          <p:cNvPr id="116755" name="AutoShape 19"/>
          <p:cNvSpPr>
            <a:spLocks noChangeArrowheads="1"/>
          </p:cNvSpPr>
          <p:nvPr/>
        </p:nvSpPr>
        <p:spPr bwMode="auto">
          <a:xfrm>
            <a:off x="5220071" y="5517233"/>
            <a:ext cx="1869355" cy="485106"/>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eaLnBrk="1" hangingPunct="1">
              <a:spcBef>
                <a:spcPct val="20000"/>
              </a:spcBef>
              <a:buClr>
                <a:schemeClr val="accent1"/>
              </a:buClr>
              <a:buSzPct val="90000"/>
            </a:pPr>
            <a:r>
              <a:rPr kumimoji="1" lang="he-IL" b="1" dirty="0">
                <a:latin typeface="Times New Roman" pitchFamily="18" charset="0"/>
                <a:cs typeface="David" pitchFamily="34" charset="-79"/>
              </a:rPr>
              <a:t>משרדי החברה</a:t>
            </a:r>
          </a:p>
        </p:txBody>
      </p:sp>
      <p:sp>
        <p:nvSpPr>
          <p:cNvPr id="116756" name="Rectangle 20"/>
          <p:cNvSpPr>
            <a:spLocks noChangeArrowheads="1"/>
          </p:cNvSpPr>
          <p:nvPr/>
        </p:nvSpPr>
        <p:spPr bwMode="auto">
          <a:xfrm>
            <a:off x="6227763" y="3933825"/>
            <a:ext cx="1295400" cy="412750"/>
          </a:xfrm>
          <a:prstGeom prst="rect">
            <a:avLst/>
          </a:prstGeom>
          <a:noFill/>
          <a:ln w="9525">
            <a:noFill/>
            <a:miter lim="800000"/>
            <a:headEnd/>
            <a:tailEnd/>
          </a:ln>
          <a:effectLst/>
        </p:spPr>
        <p:txBody>
          <a:bodyPr wrap="none">
            <a:spAutoFit/>
          </a:bodyPr>
          <a:lstStyle/>
          <a:p>
            <a:pPr algn="ctr" rtl="1" eaLnBrk="1" hangingPunct="1">
              <a:lnSpc>
                <a:spcPct val="75000"/>
              </a:lnSpc>
            </a:pPr>
            <a:r>
              <a:rPr lang="he-IL" sz="2800" b="1" dirty="0">
                <a:solidFill>
                  <a:srgbClr val="009900"/>
                </a:solidFill>
                <a:effectLst>
                  <a:outerShdw blurRad="38100" dist="38100" dir="2700000" algn="tl">
                    <a:srgbClr val="C0C0C0"/>
                  </a:outerShdw>
                </a:effectLst>
                <a:cs typeface="David" pitchFamily="34" charset="-79"/>
              </a:rPr>
              <a:t>חברה א'</a:t>
            </a:r>
          </a:p>
        </p:txBody>
      </p:sp>
      <p:sp>
        <p:nvSpPr>
          <p:cNvPr id="116757" name="AutoShape 21"/>
          <p:cNvSpPr>
            <a:spLocks noChangeArrowheads="1"/>
          </p:cNvSpPr>
          <p:nvPr/>
        </p:nvSpPr>
        <p:spPr bwMode="auto">
          <a:xfrm>
            <a:off x="395288" y="3789363"/>
            <a:ext cx="2089150" cy="792162"/>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6758" name="AutoShape 22"/>
          <p:cNvSpPr>
            <a:spLocks noChangeArrowheads="1"/>
          </p:cNvSpPr>
          <p:nvPr/>
        </p:nvSpPr>
        <p:spPr bwMode="auto">
          <a:xfrm>
            <a:off x="3059113" y="3789363"/>
            <a:ext cx="2089150" cy="792162"/>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6759" name="Rectangle 23"/>
          <p:cNvSpPr>
            <a:spLocks noChangeArrowheads="1"/>
          </p:cNvSpPr>
          <p:nvPr/>
        </p:nvSpPr>
        <p:spPr bwMode="auto">
          <a:xfrm>
            <a:off x="3323700" y="4292600"/>
            <a:ext cx="1717138" cy="317395"/>
          </a:xfrm>
          <a:prstGeom prst="rect">
            <a:avLst/>
          </a:prstGeom>
          <a:noFill/>
          <a:ln w="9525">
            <a:noFill/>
            <a:miter lim="800000"/>
            <a:headEnd/>
            <a:tailEnd/>
          </a:ln>
          <a:effectLst/>
        </p:spPr>
        <p:txBody>
          <a:bodyPr wrap="none">
            <a:spAutoFit/>
          </a:bodyPr>
          <a:lstStyle/>
          <a:p>
            <a:pPr algn="ctr" rtl="1" eaLnBrk="1" hangingPunct="1">
              <a:lnSpc>
                <a:spcPct val="75000"/>
              </a:lnSpc>
            </a:pPr>
            <a:r>
              <a:rPr lang="he-IL" b="1" dirty="0">
                <a:effectLst>
                  <a:outerShdw blurRad="38100" dist="38100" dir="2700000" algn="tl">
                    <a:srgbClr val="C0C0C0"/>
                  </a:outerShdw>
                </a:effectLst>
                <a:cs typeface="David" pitchFamily="34" charset="-79"/>
              </a:rPr>
              <a:t>מתפצלת ממשיכה</a:t>
            </a:r>
          </a:p>
        </p:txBody>
      </p:sp>
      <p:sp>
        <p:nvSpPr>
          <p:cNvPr id="116761" name="Rectangle 25"/>
          <p:cNvSpPr>
            <a:spLocks noChangeArrowheads="1"/>
          </p:cNvSpPr>
          <p:nvPr/>
        </p:nvSpPr>
        <p:spPr bwMode="auto">
          <a:xfrm>
            <a:off x="3491880" y="3861048"/>
            <a:ext cx="1306769" cy="523220"/>
          </a:xfrm>
          <a:prstGeom prst="rect">
            <a:avLst/>
          </a:prstGeom>
          <a:noFill/>
          <a:ln w="9525">
            <a:noFill/>
            <a:miter lim="800000"/>
            <a:headEnd/>
            <a:tailEnd/>
          </a:ln>
          <a:effectLst/>
        </p:spPr>
        <p:txBody>
          <a:bodyPr wrap="none">
            <a:spAutoFit/>
          </a:bodyPr>
          <a:lstStyle/>
          <a:p>
            <a:pPr algn="ctr" rtl="1" eaLnBrk="1" hangingPunct="1"/>
            <a:r>
              <a:rPr lang="he-IL" sz="2800" b="1" dirty="0">
                <a:solidFill>
                  <a:srgbClr val="009900"/>
                </a:solidFill>
                <a:effectLst>
                  <a:outerShdw blurRad="38100" dist="38100" dir="2700000" algn="tl">
                    <a:srgbClr val="C0C0C0"/>
                  </a:outerShdw>
                </a:effectLst>
                <a:cs typeface="David" pitchFamily="34" charset="-79"/>
              </a:rPr>
              <a:t>חברה א'</a:t>
            </a:r>
            <a:endParaRPr lang="en-US" b="1" dirty="0">
              <a:solidFill>
                <a:srgbClr val="009900"/>
              </a:solidFill>
              <a:effectLst>
                <a:outerShdw blurRad="38100" dist="38100" dir="2700000" algn="tl">
                  <a:srgbClr val="C0C0C0"/>
                </a:outerShdw>
              </a:effectLst>
              <a:cs typeface="David" pitchFamily="34" charset="-79"/>
            </a:endParaRPr>
          </a:p>
        </p:txBody>
      </p:sp>
      <p:cxnSp>
        <p:nvCxnSpPr>
          <p:cNvPr id="116762" name="AutoShape 26"/>
          <p:cNvCxnSpPr>
            <a:cxnSpLocks noChangeShapeType="1"/>
          </p:cNvCxnSpPr>
          <p:nvPr/>
        </p:nvCxnSpPr>
        <p:spPr bwMode="auto">
          <a:xfrm>
            <a:off x="1403350" y="4724400"/>
            <a:ext cx="1588" cy="6477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63" name="AutoShape 27"/>
          <p:cNvCxnSpPr>
            <a:cxnSpLocks noChangeShapeType="1"/>
          </p:cNvCxnSpPr>
          <p:nvPr/>
        </p:nvCxnSpPr>
        <p:spPr bwMode="auto">
          <a:xfrm>
            <a:off x="4140200" y="3284538"/>
            <a:ext cx="1588" cy="4333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16764" name="Rectangle 28"/>
          <p:cNvSpPr>
            <a:spLocks noChangeArrowheads="1"/>
          </p:cNvSpPr>
          <p:nvPr/>
        </p:nvSpPr>
        <p:spPr bwMode="auto">
          <a:xfrm>
            <a:off x="1083019" y="4292600"/>
            <a:ext cx="716864" cy="317395"/>
          </a:xfrm>
          <a:prstGeom prst="rect">
            <a:avLst/>
          </a:prstGeom>
          <a:noFill/>
          <a:ln w="9525">
            <a:noFill/>
            <a:miter lim="800000"/>
            <a:headEnd/>
            <a:tailEnd/>
          </a:ln>
          <a:effectLst/>
        </p:spPr>
        <p:txBody>
          <a:bodyPr wrap="none">
            <a:spAutoFit/>
          </a:bodyPr>
          <a:lstStyle/>
          <a:p>
            <a:pPr algn="ctr" rtl="1" eaLnBrk="1" hangingPunct="1">
              <a:lnSpc>
                <a:spcPct val="75000"/>
              </a:lnSpc>
            </a:pPr>
            <a:r>
              <a:rPr lang="he-IL" b="1" dirty="0">
                <a:effectLst>
                  <a:outerShdw blurRad="38100" dist="38100" dir="2700000" algn="tl">
                    <a:srgbClr val="C0C0C0"/>
                  </a:outerShdw>
                </a:effectLst>
                <a:cs typeface="David" pitchFamily="34" charset="-79"/>
              </a:rPr>
              <a:t>חדשה</a:t>
            </a:r>
          </a:p>
        </p:txBody>
      </p:sp>
      <p:sp>
        <p:nvSpPr>
          <p:cNvPr id="116765" name="Text Box 29"/>
          <p:cNvSpPr txBox="1">
            <a:spLocks noChangeArrowheads="1"/>
          </p:cNvSpPr>
          <p:nvPr/>
        </p:nvSpPr>
        <p:spPr bwMode="auto">
          <a:xfrm>
            <a:off x="-108520" y="3212976"/>
            <a:ext cx="1439863" cy="366713"/>
          </a:xfrm>
          <a:prstGeom prst="rect">
            <a:avLst/>
          </a:prstGeom>
          <a:noFill/>
          <a:ln w="9525">
            <a:noFill/>
            <a:miter lim="800000"/>
            <a:headEnd/>
            <a:tailEnd/>
          </a:ln>
          <a:effectLst/>
        </p:spPr>
        <p:txBody>
          <a:bodyPr>
            <a:spAutoFit/>
          </a:bodyPr>
          <a:lstStyle/>
          <a:p>
            <a:pPr algn="r" rtl="1" eaLnBrk="1" hangingPunct="1">
              <a:spcBef>
                <a:spcPct val="50000"/>
              </a:spcBef>
            </a:pPr>
            <a:r>
              <a:rPr lang="he-IL" b="1" dirty="0">
                <a:solidFill>
                  <a:schemeClr val="bg2"/>
                </a:solidFill>
                <a:effectLst>
                  <a:outerShdw blurRad="38100" dist="38100" dir="2700000" algn="tl">
                    <a:srgbClr val="C0C0C0"/>
                  </a:outerShdw>
                </a:effectLst>
              </a:rPr>
              <a:t>100%</a:t>
            </a:r>
            <a:endParaRPr lang="en-US" b="1" dirty="0">
              <a:solidFill>
                <a:schemeClr val="bg2"/>
              </a:solidFill>
              <a:effectLst>
                <a:outerShdw blurRad="38100" dist="38100" dir="2700000" algn="tl">
                  <a:srgbClr val="C0C0C0"/>
                </a:outerShdw>
              </a:effectLst>
            </a:endParaRPr>
          </a:p>
        </p:txBody>
      </p:sp>
      <p:cxnSp>
        <p:nvCxnSpPr>
          <p:cNvPr id="116766" name="AutoShape 30"/>
          <p:cNvCxnSpPr>
            <a:cxnSpLocks noChangeShapeType="1"/>
          </p:cNvCxnSpPr>
          <p:nvPr/>
        </p:nvCxnSpPr>
        <p:spPr bwMode="auto">
          <a:xfrm flipH="1">
            <a:off x="6227763" y="4724400"/>
            <a:ext cx="3175" cy="62865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67" name="AutoShape 31"/>
          <p:cNvCxnSpPr>
            <a:cxnSpLocks noChangeShapeType="1"/>
          </p:cNvCxnSpPr>
          <p:nvPr/>
        </p:nvCxnSpPr>
        <p:spPr bwMode="auto">
          <a:xfrm flipH="1">
            <a:off x="7667625" y="4724400"/>
            <a:ext cx="3175" cy="62865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68" name="AutoShape 32"/>
          <p:cNvCxnSpPr>
            <a:cxnSpLocks noChangeShapeType="1"/>
          </p:cNvCxnSpPr>
          <p:nvPr/>
        </p:nvCxnSpPr>
        <p:spPr bwMode="auto">
          <a:xfrm>
            <a:off x="1476375" y="3284538"/>
            <a:ext cx="1588" cy="4333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6769" name="AutoShape 33"/>
          <p:cNvCxnSpPr>
            <a:cxnSpLocks noChangeShapeType="1"/>
          </p:cNvCxnSpPr>
          <p:nvPr/>
        </p:nvCxnSpPr>
        <p:spPr bwMode="auto">
          <a:xfrm flipH="1">
            <a:off x="1403350" y="3213100"/>
            <a:ext cx="2808288" cy="1588"/>
          </a:xfrm>
          <a:prstGeom prst="straightConnector1">
            <a:avLst/>
          </a:prstGeom>
          <a:noFill/>
          <a:ln w="76200">
            <a:solidFill>
              <a:srgbClr val="FF0000"/>
            </a:solidFill>
            <a:round/>
            <a:headEnd/>
            <a:tailEnd/>
          </a:ln>
          <a:effectLst>
            <a:outerShdw dist="35921" dir="2700000" algn="ctr" rotWithShape="0">
              <a:schemeClr val="tx1"/>
            </a:outerShdw>
          </a:effectLst>
        </p:spPr>
      </p:cxnSp>
      <p:sp>
        <p:nvSpPr>
          <p:cNvPr id="116770" name="Text Box 34"/>
          <p:cNvSpPr txBox="1">
            <a:spLocks noChangeArrowheads="1"/>
          </p:cNvSpPr>
          <p:nvPr/>
        </p:nvSpPr>
        <p:spPr bwMode="auto">
          <a:xfrm>
            <a:off x="7164388" y="2997200"/>
            <a:ext cx="865187" cy="366713"/>
          </a:xfrm>
          <a:prstGeom prst="rect">
            <a:avLst/>
          </a:prstGeom>
          <a:noFill/>
          <a:ln w="9525">
            <a:noFill/>
            <a:miter lim="800000"/>
            <a:headEnd/>
            <a:tailEnd/>
          </a:ln>
          <a:effectLst/>
        </p:spPr>
        <p:txBody>
          <a:bodyPr>
            <a:spAutoFit/>
          </a:bodyPr>
          <a:lstStyle/>
          <a:p>
            <a:pPr algn="r" rtl="1" eaLnBrk="1" hangingPunct="1">
              <a:spcBef>
                <a:spcPct val="50000"/>
              </a:spcBef>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5" name="Text Box 35"/>
          <p:cNvSpPr txBox="1">
            <a:spLocks noChangeArrowheads="1"/>
          </p:cNvSpPr>
          <p:nvPr/>
        </p:nvSpPr>
        <p:spPr bwMode="auto">
          <a:xfrm>
            <a:off x="251520" y="6237288"/>
            <a:ext cx="7273232" cy="646331"/>
          </a:xfrm>
          <a:prstGeom prst="rect">
            <a:avLst/>
          </a:prstGeom>
          <a:noFill/>
          <a:ln w="9525">
            <a:noFill/>
            <a:miter lim="800000"/>
            <a:headEnd/>
            <a:tailEnd/>
          </a:ln>
          <a:effectLst/>
        </p:spPr>
        <p:txBody>
          <a:bodyPr wrap="square">
            <a:spAutoFit/>
          </a:bodyPr>
          <a:lstStyle/>
          <a:p>
            <a:pPr>
              <a:spcBef>
                <a:spcPct val="50000"/>
              </a:spcBef>
            </a:pPr>
            <a:r>
              <a:rPr lang="he-IL" b="1" dirty="0">
                <a:effectLst>
                  <a:outerShdw blurRad="38100" dist="38100" dir="2700000" algn="tl">
                    <a:srgbClr val="C0C0C0"/>
                  </a:outerShdw>
                </a:effectLst>
              </a:rPr>
              <a:t> - חסימה לשנתיים </a:t>
            </a:r>
            <a:r>
              <a:rPr lang="he-IL" b="1" dirty="0">
                <a:solidFill>
                  <a:srgbClr val="FF0000"/>
                </a:solidFill>
                <a:effectLst>
                  <a:outerShdw blurRad="38100" dist="38100" dir="2700000" algn="tl">
                    <a:srgbClr val="C0C0C0"/>
                  </a:outerShdw>
                </a:effectLst>
              </a:rPr>
              <a:t>ומגבלת סעיף 2(1) – מגבלת פעילות עסקית שתוקנה בתיקון 242</a:t>
            </a:r>
            <a:endParaRPr lang="en-US" b="1" dirty="0">
              <a:solidFill>
                <a:srgbClr val="FF0000"/>
              </a:solidFill>
              <a:effectLst>
                <a:outerShdw blurRad="38100" dist="38100" dir="2700000" algn="tl">
                  <a:srgbClr val="C0C0C0"/>
                </a:outerShdw>
              </a:effectLst>
            </a:endParaRPr>
          </a:p>
        </p:txBody>
      </p:sp>
      <p:sp>
        <p:nvSpPr>
          <p:cNvPr id="36" name="Lock"/>
          <p:cNvSpPr>
            <a:spLocks noEditPoints="1" noChangeArrowheads="1"/>
          </p:cNvSpPr>
          <p:nvPr/>
        </p:nvSpPr>
        <p:spPr bwMode="auto">
          <a:xfrm>
            <a:off x="7667625" y="63087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7" name="Lock"/>
          <p:cNvSpPr>
            <a:spLocks noEditPoints="1" noChangeArrowheads="1"/>
          </p:cNvSpPr>
          <p:nvPr/>
        </p:nvSpPr>
        <p:spPr bwMode="auto">
          <a:xfrm>
            <a:off x="4073525" y="48609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8" name="Lock"/>
          <p:cNvSpPr>
            <a:spLocks noEditPoints="1" noChangeArrowheads="1"/>
          </p:cNvSpPr>
          <p:nvPr/>
        </p:nvSpPr>
        <p:spPr bwMode="auto">
          <a:xfrm>
            <a:off x="1343025" y="31464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9" name="Lock"/>
          <p:cNvSpPr>
            <a:spLocks noEditPoints="1" noChangeArrowheads="1"/>
          </p:cNvSpPr>
          <p:nvPr/>
        </p:nvSpPr>
        <p:spPr bwMode="auto">
          <a:xfrm>
            <a:off x="4060825" y="31718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40" name="Lock"/>
          <p:cNvSpPr>
            <a:spLocks noEditPoints="1" noChangeArrowheads="1"/>
          </p:cNvSpPr>
          <p:nvPr/>
        </p:nvSpPr>
        <p:spPr bwMode="auto">
          <a:xfrm>
            <a:off x="1304925" y="48736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41" name="Rectangle 25"/>
          <p:cNvSpPr>
            <a:spLocks noChangeArrowheads="1"/>
          </p:cNvSpPr>
          <p:nvPr/>
        </p:nvSpPr>
        <p:spPr bwMode="auto">
          <a:xfrm>
            <a:off x="755576" y="3861048"/>
            <a:ext cx="1306769" cy="523220"/>
          </a:xfrm>
          <a:prstGeom prst="rect">
            <a:avLst/>
          </a:prstGeom>
          <a:noFill/>
          <a:ln w="9525">
            <a:noFill/>
            <a:miter lim="800000"/>
            <a:headEnd/>
            <a:tailEnd/>
          </a:ln>
          <a:effectLst/>
        </p:spPr>
        <p:txBody>
          <a:bodyPr wrap="none">
            <a:spAutoFit/>
          </a:bodyPr>
          <a:lstStyle/>
          <a:p>
            <a:pPr algn="ctr" rtl="1" eaLnBrk="1" hangingPunct="1"/>
            <a:r>
              <a:rPr lang="he-IL" sz="2800" b="1" dirty="0">
                <a:solidFill>
                  <a:srgbClr val="009900"/>
                </a:solidFill>
                <a:effectLst>
                  <a:outerShdw blurRad="38100" dist="38100" dir="2700000" algn="tl">
                    <a:srgbClr val="C0C0C0"/>
                  </a:outerShdw>
                </a:effectLst>
                <a:cs typeface="David" pitchFamily="34" charset="-79"/>
              </a:rPr>
              <a:t>חברה ב'</a:t>
            </a:r>
            <a:endParaRPr lang="en-US" b="1" dirty="0">
              <a:solidFill>
                <a:srgbClr val="009900"/>
              </a:solidFill>
              <a:effectLst>
                <a:outerShdw blurRad="38100" dist="38100" dir="2700000" algn="tl">
                  <a:srgbClr val="C0C0C0"/>
                </a:outerShdw>
              </a:effectLst>
              <a:cs typeface="David" pitchFamily="34" charset="-79"/>
            </a:endParaRPr>
          </a:p>
        </p:txBody>
      </p:sp>
      <p:sp>
        <p:nvSpPr>
          <p:cNvPr id="42" name="AutoShape 16"/>
          <p:cNvSpPr>
            <a:spLocks noChangeArrowheads="1"/>
          </p:cNvSpPr>
          <p:nvPr/>
        </p:nvSpPr>
        <p:spPr bwMode="auto">
          <a:xfrm>
            <a:off x="611560" y="5507405"/>
            <a:ext cx="1512068" cy="504156"/>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משרדי החברה</a:t>
            </a:r>
            <a:endParaRPr lang="he-IL" sz="2800" b="1" dirty="0">
              <a:effectLst>
                <a:outerShdw blurRad="38100" dist="38100" dir="2700000" algn="tl">
                  <a:srgbClr val="FFFFFF"/>
                </a:outerShdw>
              </a:effectLst>
              <a:latin typeface="Times New Roman" pitchFamily="18" charset="0"/>
              <a:cs typeface="David" pitchFamily="34" charset="-79"/>
            </a:endParaRPr>
          </a:p>
        </p:txBody>
      </p:sp>
      <p:pic>
        <p:nvPicPr>
          <p:cNvPr id="45" name="Picture 25"/>
          <p:cNvPicPr>
            <a:picLocks noChangeAspect="1" noChangeArrowheads="1"/>
          </p:cNvPicPr>
          <p:nvPr/>
        </p:nvPicPr>
        <p:blipFill>
          <a:blip r:embed="rId2" cstate="print"/>
          <a:srcRect/>
          <a:stretch>
            <a:fillRect/>
          </a:stretch>
        </p:blipFill>
        <p:spPr bwMode="auto">
          <a:xfrm>
            <a:off x="6760989" y="1773343"/>
            <a:ext cx="360362" cy="936625"/>
          </a:xfrm>
          <a:prstGeom prst="rect">
            <a:avLst/>
          </a:prstGeom>
          <a:noFill/>
          <a:ln w="9525">
            <a:noFill/>
            <a:miter lim="800000"/>
            <a:headEnd/>
            <a:tailEnd/>
          </a:ln>
          <a:effectLst/>
        </p:spPr>
      </p:pic>
      <p:pic>
        <p:nvPicPr>
          <p:cNvPr id="47" name="Picture 22"/>
          <p:cNvPicPr>
            <a:picLocks noChangeAspect="1" noChangeArrowheads="1"/>
          </p:cNvPicPr>
          <p:nvPr/>
        </p:nvPicPr>
        <p:blipFill>
          <a:blip r:embed="rId3" cstate="print"/>
          <a:srcRect/>
          <a:stretch>
            <a:fillRect/>
          </a:stretch>
        </p:blipFill>
        <p:spPr bwMode="auto">
          <a:xfrm>
            <a:off x="5053953" y="1763911"/>
            <a:ext cx="360363" cy="936625"/>
          </a:xfrm>
          <a:prstGeom prst="rect">
            <a:avLst/>
          </a:prstGeom>
          <a:noFill/>
          <a:ln w="9525">
            <a:noFill/>
            <a:miter lim="800000"/>
            <a:headEnd/>
            <a:tailEnd/>
          </a:ln>
          <a:effectLst/>
        </p:spPr>
      </p:pic>
      <p:pic>
        <p:nvPicPr>
          <p:cNvPr id="48" name="Picture 25"/>
          <p:cNvPicPr>
            <a:picLocks noChangeAspect="1" noChangeArrowheads="1"/>
          </p:cNvPicPr>
          <p:nvPr/>
        </p:nvPicPr>
        <p:blipFill>
          <a:blip r:embed="rId2" cstate="print"/>
          <a:srcRect/>
          <a:stretch>
            <a:fillRect/>
          </a:stretch>
        </p:blipFill>
        <p:spPr bwMode="auto">
          <a:xfrm>
            <a:off x="2886050" y="1781175"/>
            <a:ext cx="360362" cy="936625"/>
          </a:xfrm>
          <a:prstGeom prst="rect">
            <a:avLst/>
          </a:prstGeom>
          <a:noFill/>
          <a:ln w="9525">
            <a:noFill/>
            <a:miter lim="800000"/>
            <a:headEnd/>
            <a:tailEnd/>
          </a:ln>
          <a:effectLst/>
        </p:spPr>
      </p:pic>
      <p:sp>
        <p:nvSpPr>
          <p:cNvPr id="50" name="AutoShape 19">
            <a:extLst>
              <a:ext uri="{FF2B5EF4-FFF2-40B4-BE49-F238E27FC236}">
                <a16:creationId xmlns:a16="http://schemas.microsoft.com/office/drawing/2014/main" id="{7A79B827-1753-4A15-AFC2-CE831C54A231}"/>
              </a:ext>
            </a:extLst>
          </p:cNvPr>
          <p:cNvSpPr>
            <a:spLocks noChangeArrowheads="1"/>
          </p:cNvSpPr>
          <p:nvPr/>
        </p:nvSpPr>
        <p:spPr bwMode="auto">
          <a:xfrm>
            <a:off x="3095855" y="5497265"/>
            <a:ext cx="1869355" cy="485106"/>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eaLnBrk="1" hangingPunct="1">
              <a:spcBef>
                <a:spcPct val="20000"/>
              </a:spcBef>
              <a:buClr>
                <a:schemeClr val="accent1"/>
              </a:buClr>
              <a:buSzPct val="90000"/>
            </a:pPr>
            <a:r>
              <a:rPr kumimoji="1" lang="he-IL" b="1" dirty="0">
                <a:latin typeface="Times New Roman" pitchFamily="18" charset="0"/>
                <a:cs typeface="David" pitchFamily="34" charset="-79"/>
              </a:rPr>
              <a:t>פעילות ביקורת</a:t>
            </a:r>
          </a:p>
        </p:txBody>
      </p:sp>
      <p:cxnSp>
        <p:nvCxnSpPr>
          <p:cNvPr id="51" name="AutoShape 7">
            <a:extLst>
              <a:ext uri="{FF2B5EF4-FFF2-40B4-BE49-F238E27FC236}">
                <a16:creationId xmlns:a16="http://schemas.microsoft.com/office/drawing/2014/main" id="{A6B1A68F-65D5-4DD5-8090-FC8E62691D44}"/>
              </a:ext>
            </a:extLst>
          </p:cNvPr>
          <p:cNvCxnSpPr>
            <a:cxnSpLocks noChangeShapeType="1"/>
          </p:cNvCxnSpPr>
          <p:nvPr/>
        </p:nvCxnSpPr>
        <p:spPr bwMode="auto">
          <a:xfrm flipH="1">
            <a:off x="4572000" y="2643064"/>
            <a:ext cx="654817" cy="1074861"/>
          </a:xfrm>
          <a:prstGeom prst="straightConnector1">
            <a:avLst/>
          </a:prstGeom>
          <a:noFill/>
          <a:ln w="76200">
            <a:solidFill>
              <a:srgbClr val="FF0000"/>
            </a:solidFill>
            <a:prstDash val="sysDot"/>
            <a:round/>
            <a:headEnd/>
            <a:tailEnd type="triangle" w="med" len="med"/>
          </a:ln>
          <a:effectLst>
            <a:outerShdw dist="35921" dir="2700000" algn="ctr" rotWithShape="0">
              <a:schemeClr val="tx1"/>
            </a:outerShdw>
          </a:effectLst>
        </p:spPr>
      </p:cxnSp>
      <p:sp>
        <p:nvSpPr>
          <p:cNvPr id="52" name="Text Box 13">
            <a:extLst>
              <a:ext uri="{FF2B5EF4-FFF2-40B4-BE49-F238E27FC236}">
                <a16:creationId xmlns:a16="http://schemas.microsoft.com/office/drawing/2014/main" id="{AB36DAA1-9B04-4471-B1E6-DA77D56B93C6}"/>
              </a:ext>
            </a:extLst>
          </p:cNvPr>
          <p:cNvSpPr txBox="1">
            <a:spLocks noChangeArrowheads="1"/>
          </p:cNvSpPr>
          <p:nvPr/>
        </p:nvSpPr>
        <p:spPr bwMode="auto">
          <a:xfrm>
            <a:off x="4488866" y="2935485"/>
            <a:ext cx="1541166" cy="246221"/>
          </a:xfrm>
          <a:prstGeom prst="rect">
            <a:avLst/>
          </a:prstGeom>
          <a:noFill/>
          <a:ln w="9525">
            <a:noFill/>
            <a:miter lim="800000"/>
            <a:headEnd/>
            <a:tailEnd/>
          </a:ln>
          <a:effectLst/>
        </p:spPr>
        <p:txBody>
          <a:bodyPr wrap="square">
            <a:spAutoFit/>
          </a:bodyPr>
          <a:lstStyle/>
          <a:p>
            <a:pPr>
              <a:spcBef>
                <a:spcPct val="50000"/>
              </a:spcBef>
              <a:defRPr/>
            </a:pPr>
            <a:r>
              <a:rPr lang="he-IL" sz="1000" b="1" dirty="0">
                <a:solidFill>
                  <a:schemeClr val="bg2"/>
                </a:solidFill>
                <a:effectLst>
                  <a:outerShdw blurRad="38100" dist="38100" dir="2700000" algn="tl">
                    <a:srgbClr val="C0C0C0"/>
                  </a:outerShdw>
                </a:effectLst>
              </a:rPr>
              <a:t>הקצאה לעובדים / שותפים</a:t>
            </a:r>
            <a:endParaRPr lang="en-US" sz="1000" b="1" dirty="0">
              <a:solidFill>
                <a:schemeClr val="bg2"/>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16743"/>
                                        </p:tgtEl>
                                        <p:attrNameLst>
                                          <p:attrName>style.visibility</p:attrName>
                                        </p:attrNameLst>
                                      </p:cBhvr>
                                      <p:to>
                                        <p:strVal val="visible"/>
                                      </p:to>
                                    </p:set>
                                    <p:animEffect transition="in" filter="slide(fromTop)">
                                      <p:cBhvr>
                                        <p:cTn id="7" dur="500"/>
                                        <p:tgtEl>
                                          <p:spTgt spid="1167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6751"/>
                                        </p:tgtEl>
                                        <p:attrNameLst>
                                          <p:attrName>style.visibility</p:attrName>
                                        </p:attrNameLst>
                                      </p:cBhvr>
                                      <p:to>
                                        <p:strVal val="visible"/>
                                      </p:to>
                                    </p:set>
                                    <p:animEffect transition="in" filter="slide(fromTop)">
                                      <p:cBhvr>
                                        <p:cTn id="12" dur="500"/>
                                        <p:tgtEl>
                                          <p:spTgt spid="11675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116767"/>
                                        </p:tgtEl>
                                        <p:attrNameLst>
                                          <p:attrName>style.visibility</p:attrName>
                                        </p:attrNameLst>
                                      </p:cBhvr>
                                      <p:to>
                                        <p:strVal val="visible"/>
                                      </p:to>
                                    </p:set>
                                    <p:animEffect transition="in" filter="slide(fromTop)">
                                      <p:cBhvr>
                                        <p:cTn id="17" dur="500"/>
                                        <p:tgtEl>
                                          <p:spTgt spid="116767"/>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116766"/>
                                        </p:tgtEl>
                                        <p:attrNameLst>
                                          <p:attrName>style.visibility</p:attrName>
                                        </p:attrNameLst>
                                      </p:cBhvr>
                                      <p:to>
                                        <p:strVal val="visible"/>
                                      </p:to>
                                    </p:set>
                                    <p:animEffect transition="in" filter="slide(fromTop)">
                                      <p:cBhvr>
                                        <p:cTn id="22" dur="500"/>
                                        <p:tgtEl>
                                          <p:spTgt spid="116766"/>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16752"/>
                                        </p:tgtEl>
                                        <p:attrNameLst>
                                          <p:attrName>style.visibility</p:attrName>
                                        </p:attrNameLst>
                                      </p:cBhvr>
                                      <p:to>
                                        <p:strVal val="visible"/>
                                      </p:to>
                                    </p:set>
                                    <p:animEffect transition="in" filter="slide(fromTop)">
                                      <p:cBhvr>
                                        <p:cTn id="27" dur="500"/>
                                        <p:tgtEl>
                                          <p:spTgt spid="116752"/>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1" fill="hold" grpId="0" nodeType="clickEffect">
                                  <p:stCondLst>
                                    <p:cond delay="0"/>
                                  </p:stCondLst>
                                  <p:childTnLst>
                                    <p:set>
                                      <p:cBhvr>
                                        <p:cTn id="31" dur="1" fill="hold">
                                          <p:stCondLst>
                                            <p:cond delay="0"/>
                                          </p:stCondLst>
                                        </p:cTn>
                                        <p:tgtEl>
                                          <p:spTgt spid="116755"/>
                                        </p:tgtEl>
                                        <p:attrNameLst>
                                          <p:attrName>style.visibility</p:attrName>
                                        </p:attrNameLst>
                                      </p:cBhvr>
                                      <p:to>
                                        <p:strVal val="visible"/>
                                      </p:to>
                                    </p:set>
                                    <p:animEffect transition="in" filter="slide(fromTop)">
                                      <p:cBhvr>
                                        <p:cTn id="32" dur="500"/>
                                        <p:tgtEl>
                                          <p:spTgt spid="116755"/>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1" fill="hold" nodeType="clickEffect">
                                  <p:stCondLst>
                                    <p:cond delay="0"/>
                                  </p:stCondLst>
                                  <p:childTnLst>
                                    <p:set>
                                      <p:cBhvr>
                                        <p:cTn id="36" dur="1" fill="hold">
                                          <p:stCondLst>
                                            <p:cond delay="0"/>
                                          </p:stCondLst>
                                        </p:cTn>
                                        <p:tgtEl>
                                          <p:spTgt spid="116745"/>
                                        </p:tgtEl>
                                        <p:attrNameLst>
                                          <p:attrName>style.visibility</p:attrName>
                                        </p:attrNameLst>
                                      </p:cBhvr>
                                      <p:to>
                                        <p:strVal val="visible"/>
                                      </p:to>
                                    </p:set>
                                    <p:animEffect transition="in" filter="slide(fromTop)">
                                      <p:cBhvr>
                                        <p:cTn id="37" dur="500"/>
                                        <p:tgtEl>
                                          <p:spTgt spid="116745"/>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1" fill="hold" nodeType="clickEffect">
                                  <p:stCondLst>
                                    <p:cond delay="0"/>
                                  </p:stCondLst>
                                  <p:childTnLst>
                                    <p:set>
                                      <p:cBhvr>
                                        <p:cTn id="41" dur="1" fill="hold">
                                          <p:stCondLst>
                                            <p:cond delay="0"/>
                                          </p:stCondLst>
                                        </p:cTn>
                                        <p:tgtEl>
                                          <p:spTgt spid="116769"/>
                                        </p:tgtEl>
                                        <p:attrNameLst>
                                          <p:attrName>style.visibility</p:attrName>
                                        </p:attrNameLst>
                                      </p:cBhvr>
                                      <p:to>
                                        <p:strVal val="visible"/>
                                      </p:to>
                                    </p:set>
                                    <p:animEffect transition="in" filter="slide(fromTop)">
                                      <p:cBhvr>
                                        <p:cTn id="42" dur="500"/>
                                        <p:tgtEl>
                                          <p:spTgt spid="116769"/>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1" fill="hold" nodeType="clickEffect">
                                  <p:stCondLst>
                                    <p:cond delay="0"/>
                                  </p:stCondLst>
                                  <p:childTnLst>
                                    <p:set>
                                      <p:cBhvr>
                                        <p:cTn id="46" dur="1" fill="hold">
                                          <p:stCondLst>
                                            <p:cond delay="0"/>
                                          </p:stCondLst>
                                        </p:cTn>
                                        <p:tgtEl>
                                          <p:spTgt spid="116768"/>
                                        </p:tgtEl>
                                        <p:attrNameLst>
                                          <p:attrName>style.visibility</p:attrName>
                                        </p:attrNameLst>
                                      </p:cBhvr>
                                      <p:to>
                                        <p:strVal val="visible"/>
                                      </p:to>
                                    </p:set>
                                    <p:animEffect transition="in" filter="slide(fromTop)">
                                      <p:cBhvr>
                                        <p:cTn id="47" dur="500"/>
                                        <p:tgtEl>
                                          <p:spTgt spid="116768"/>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1" fill="hold" nodeType="clickEffect">
                                  <p:stCondLst>
                                    <p:cond delay="0"/>
                                  </p:stCondLst>
                                  <p:childTnLst>
                                    <p:set>
                                      <p:cBhvr>
                                        <p:cTn id="51" dur="1" fill="hold">
                                          <p:stCondLst>
                                            <p:cond delay="0"/>
                                          </p:stCondLst>
                                        </p:cTn>
                                        <p:tgtEl>
                                          <p:spTgt spid="116763"/>
                                        </p:tgtEl>
                                        <p:attrNameLst>
                                          <p:attrName>style.visibility</p:attrName>
                                        </p:attrNameLst>
                                      </p:cBhvr>
                                      <p:to>
                                        <p:strVal val="visible"/>
                                      </p:to>
                                    </p:set>
                                    <p:animEffect transition="in" filter="slide(fromTop)">
                                      <p:cBhvr>
                                        <p:cTn id="52" dur="500"/>
                                        <p:tgtEl>
                                          <p:spTgt spid="116763"/>
                                        </p:tgtEl>
                                      </p:cBhvr>
                                    </p:animEffect>
                                  </p:childTnLst>
                                </p:cTn>
                              </p:par>
                            </p:childTnLst>
                          </p:cTn>
                        </p:par>
                      </p:childTnLst>
                    </p:cTn>
                  </p:par>
                  <p:par>
                    <p:cTn id="53" fill="hold">
                      <p:stCondLst>
                        <p:cond delay="indefinite"/>
                      </p:stCondLst>
                      <p:childTnLst>
                        <p:par>
                          <p:cTn id="54" fill="hold">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16757"/>
                                        </p:tgtEl>
                                        <p:attrNameLst>
                                          <p:attrName>style.visibility</p:attrName>
                                        </p:attrNameLst>
                                      </p:cBhvr>
                                      <p:to>
                                        <p:strVal val="visible"/>
                                      </p:to>
                                    </p:set>
                                    <p:animEffect transition="in" filter="slide(fromTop)">
                                      <p:cBhvr>
                                        <p:cTn id="57" dur="500"/>
                                        <p:tgtEl>
                                          <p:spTgt spid="116757"/>
                                        </p:tgtEl>
                                      </p:cBhvr>
                                    </p:animEffect>
                                  </p:childTnLst>
                                </p:cTn>
                              </p:par>
                            </p:childTnLst>
                          </p:cTn>
                        </p:par>
                      </p:childTnLst>
                    </p:cTn>
                  </p:par>
                  <p:par>
                    <p:cTn id="58" fill="hold">
                      <p:stCondLst>
                        <p:cond delay="indefinite"/>
                      </p:stCondLst>
                      <p:childTnLst>
                        <p:par>
                          <p:cTn id="59" fill="hold">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116758"/>
                                        </p:tgtEl>
                                        <p:attrNameLst>
                                          <p:attrName>style.visibility</p:attrName>
                                        </p:attrNameLst>
                                      </p:cBhvr>
                                      <p:to>
                                        <p:strVal val="visible"/>
                                      </p:to>
                                    </p:set>
                                    <p:animEffect transition="in" filter="slide(fromTop)">
                                      <p:cBhvr>
                                        <p:cTn id="62" dur="500"/>
                                        <p:tgtEl>
                                          <p:spTgt spid="116758"/>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1" fill="hold" nodeType="clickEffect">
                                  <p:stCondLst>
                                    <p:cond delay="0"/>
                                  </p:stCondLst>
                                  <p:childTnLst>
                                    <p:set>
                                      <p:cBhvr>
                                        <p:cTn id="66" dur="1" fill="hold">
                                          <p:stCondLst>
                                            <p:cond delay="0"/>
                                          </p:stCondLst>
                                        </p:cTn>
                                        <p:tgtEl>
                                          <p:spTgt spid="116744"/>
                                        </p:tgtEl>
                                        <p:attrNameLst>
                                          <p:attrName>style.visibility</p:attrName>
                                        </p:attrNameLst>
                                      </p:cBhvr>
                                      <p:to>
                                        <p:strVal val="visible"/>
                                      </p:to>
                                    </p:set>
                                    <p:animEffect transition="in" filter="slide(fromTop)">
                                      <p:cBhvr>
                                        <p:cTn id="67" dur="500"/>
                                        <p:tgtEl>
                                          <p:spTgt spid="116744"/>
                                        </p:tgtEl>
                                      </p:cBhvr>
                                    </p:animEffect>
                                  </p:childTnLst>
                                </p:cTn>
                              </p:par>
                            </p:childTnLst>
                          </p:cTn>
                        </p:par>
                      </p:childTnLst>
                    </p:cTn>
                  </p:par>
                  <p:par>
                    <p:cTn id="68" fill="hold">
                      <p:stCondLst>
                        <p:cond delay="indefinite"/>
                      </p:stCondLst>
                      <p:childTnLst>
                        <p:par>
                          <p:cTn id="69" fill="hold">
                            <p:stCondLst>
                              <p:cond delay="0"/>
                            </p:stCondLst>
                            <p:childTnLst>
                              <p:par>
                                <p:cTn id="70" presetID="12" presetClass="entr" presetSubtype="1" fill="hold" nodeType="clickEffect">
                                  <p:stCondLst>
                                    <p:cond delay="0"/>
                                  </p:stCondLst>
                                  <p:childTnLst>
                                    <p:set>
                                      <p:cBhvr>
                                        <p:cTn id="71" dur="1" fill="hold">
                                          <p:stCondLst>
                                            <p:cond delay="0"/>
                                          </p:stCondLst>
                                        </p:cTn>
                                        <p:tgtEl>
                                          <p:spTgt spid="116762"/>
                                        </p:tgtEl>
                                        <p:attrNameLst>
                                          <p:attrName>style.visibility</p:attrName>
                                        </p:attrNameLst>
                                      </p:cBhvr>
                                      <p:to>
                                        <p:strVal val="visible"/>
                                      </p:to>
                                    </p:set>
                                    <p:animEffect transition="in" filter="slide(fromTop)">
                                      <p:cBhvr>
                                        <p:cTn id="72" dur="500"/>
                                        <p:tgtEl>
                                          <p:spTgt spid="116762"/>
                                        </p:tgtEl>
                                      </p:cBhvr>
                                    </p:animEffect>
                                  </p:childTnLst>
                                </p:cTn>
                              </p:par>
                            </p:childTnLst>
                          </p:cTn>
                        </p:par>
                      </p:childTnLst>
                    </p:cTn>
                  </p:par>
                  <p:par>
                    <p:cTn id="73" fill="hold">
                      <p:stCondLst>
                        <p:cond delay="indefinite"/>
                      </p:stCondLst>
                      <p:childTnLst>
                        <p:par>
                          <p:cTn id="74" fill="hold">
                            <p:stCondLst>
                              <p:cond delay="0"/>
                            </p:stCondLst>
                            <p:childTnLst>
                              <p:par>
                                <p:cTn id="75" presetID="12" presetClass="entr" presetSubtype="1" fill="hold" grpId="0" nodeType="clickEffect">
                                  <p:stCondLst>
                                    <p:cond delay="0"/>
                                  </p:stCondLst>
                                  <p:childTnLst>
                                    <p:set>
                                      <p:cBhvr>
                                        <p:cTn id="76" dur="1" fill="hold">
                                          <p:stCondLst>
                                            <p:cond delay="0"/>
                                          </p:stCondLst>
                                        </p:cTn>
                                        <p:tgtEl>
                                          <p:spTgt spid="42"/>
                                        </p:tgtEl>
                                        <p:attrNameLst>
                                          <p:attrName>style.visibility</p:attrName>
                                        </p:attrNameLst>
                                      </p:cBhvr>
                                      <p:to>
                                        <p:strVal val="visible"/>
                                      </p:to>
                                    </p:set>
                                    <p:animEffect transition="in" filter="slide(fromTop)">
                                      <p:cBhvr>
                                        <p:cTn id="77" dur="500"/>
                                        <p:tgtEl>
                                          <p:spTgt spid="42"/>
                                        </p:tgtEl>
                                      </p:cBhvr>
                                    </p:animEffect>
                                  </p:childTnLst>
                                </p:cTn>
                              </p:par>
                            </p:childTnLst>
                          </p:cTn>
                        </p:par>
                      </p:childTnLst>
                    </p:cTn>
                  </p:par>
                  <p:par>
                    <p:cTn id="78" fill="hold">
                      <p:stCondLst>
                        <p:cond delay="indefinite"/>
                      </p:stCondLst>
                      <p:childTnLst>
                        <p:par>
                          <p:cTn id="79" fill="hold">
                            <p:stCondLst>
                              <p:cond delay="0"/>
                            </p:stCondLst>
                            <p:childTnLst>
                              <p:par>
                                <p:cTn id="80" presetID="12" presetClass="entr" presetSubtype="1" fill="hold" grpId="0" nodeType="clickEffect">
                                  <p:stCondLst>
                                    <p:cond delay="0"/>
                                  </p:stCondLst>
                                  <p:childTnLst>
                                    <p:set>
                                      <p:cBhvr>
                                        <p:cTn id="81" dur="1" fill="hold">
                                          <p:stCondLst>
                                            <p:cond delay="0"/>
                                          </p:stCondLst>
                                        </p:cTn>
                                        <p:tgtEl>
                                          <p:spTgt spid="50"/>
                                        </p:tgtEl>
                                        <p:attrNameLst>
                                          <p:attrName>style.visibility</p:attrName>
                                        </p:attrNameLst>
                                      </p:cBhvr>
                                      <p:to>
                                        <p:strVal val="visible"/>
                                      </p:to>
                                    </p:set>
                                    <p:animEffect transition="in" filter="slide(fromTop)">
                                      <p:cBhvr>
                                        <p:cTn id="82" dur="500"/>
                                        <p:tgtEl>
                                          <p:spTgt spid="50"/>
                                        </p:tgtEl>
                                      </p:cBhvr>
                                    </p:animEffect>
                                  </p:childTnLst>
                                </p:cTn>
                              </p:par>
                            </p:childTnLst>
                          </p:cTn>
                        </p:par>
                      </p:childTnLst>
                    </p:cTn>
                  </p:par>
                  <p:par>
                    <p:cTn id="83" fill="hold">
                      <p:stCondLst>
                        <p:cond delay="indefinite"/>
                      </p:stCondLst>
                      <p:childTnLst>
                        <p:par>
                          <p:cTn id="84" fill="hold">
                            <p:stCondLst>
                              <p:cond delay="0"/>
                            </p:stCondLst>
                            <p:childTnLst>
                              <p:par>
                                <p:cTn id="85" presetID="12" presetClass="entr" presetSubtype="1" fill="hold" nodeType="click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slide(fromTop)">
                                      <p:cBhvr>
                                        <p:cTn id="8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51" grpId="0" animBg="1" autoUpdateAnimBg="0"/>
      <p:bldP spid="116752" grpId="0" animBg="1" autoUpdateAnimBg="0"/>
      <p:bldP spid="116755" grpId="0" animBg="1" autoUpdateAnimBg="0"/>
      <p:bldP spid="116757" grpId="0" animBg="1" autoUpdateAnimBg="0"/>
      <p:bldP spid="116758" grpId="0" animBg="1" autoUpdateAnimBg="0"/>
      <p:bldP spid="42" grpId="0" animBg="1" autoUpdateAnimBg="0"/>
      <p:bldP spid="5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AutoShape 2"/>
          <p:cNvSpPr>
            <a:spLocks noChangeAspect="1" noChangeArrowheads="1" noTextEdit="1"/>
          </p:cNvSpPr>
          <p:nvPr/>
        </p:nvSpPr>
        <p:spPr bwMode="auto">
          <a:xfrm>
            <a:off x="7308850" y="2057400"/>
            <a:ext cx="1558925" cy="4114800"/>
          </a:xfrm>
          <a:prstGeom prst="rect">
            <a:avLst/>
          </a:prstGeom>
          <a:noFill/>
          <a:ln w="9525">
            <a:noFill/>
            <a:miter lim="800000"/>
            <a:headEnd/>
            <a:tailEnd/>
          </a:ln>
        </p:spPr>
        <p:txBody>
          <a:bodyPr/>
          <a:lstStyle/>
          <a:p>
            <a:endParaRPr lang="he-IL"/>
          </a:p>
        </p:txBody>
      </p:sp>
      <p:sp>
        <p:nvSpPr>
          <p:cNvPr id="117763" name="Rectangle 3"/>
          <p:cNvSpPr>
            <a:spLocks noGrp="1" noChangeArrowheads="1"/>
          </p:cNvSpPr>
          <p:nvPr>
            <p:ph type="title" idx="4294967295"/>
          </p:nvPr>
        </p:nvSpPr>
        <p:spPr>
          <a:xfrm>
            <a:off x="683568" y="200545"/>
            <a:ext cx="8709669" cy="685800"/>
          </a:xfrm>
        </p:spPr>
        <p:txBody>
          <a:bodyPr/>
          <a:lstStyle/>
          <a:p>
            <a:pPr algn="ctr"/>
            <a:r>
              <a:rPr lang="he-IL" sz="3600" b="1" u="sng" kern="1200" dirty="0">
                <a:solidFill>
                  <a:schemeClr val="tx2"/>
                </a:solidFill>
                <a:latin typeface="David" pitchFamily="34" charset="-79"/>
                <a:cs typeface="David" pitchFamily="34" charset="-79"/>
              </a:rPr>
              <a:t>סעיף 105א(2) או 104א – פיצול אנכי לפני מכירה</a:t>
            </a:r>
            <a:endParaRPr lang="en-US" sz="3600" b="1" u="sng" kern="1200" dirty="0">
              <a:solidFill>
                <a:schemeClr val="tx2"/>
              </a:solidFill>
              <a:latin typeface="David" pitchFamily="34" charset="-79"/>
              <a:cs typeface="David" pitchFamily="34" charset="-79"/>
            </a:endParaRPr>
          </a:p>
        </p:txBody>
      </p:sp>
      <p:sp>
        <p:nvSpPr>
          <p:cNvPr id="117764" name="Rectangle 4"/>
          <p:cNvSpPr>
            <a:spLocks noChangeArrowheads="1"/>
          </p:cNvSpPr>
          <p:nvPr/>
        </p:nvSpPr>
        <p:spPr bwMode="auto">
          <a:xfrm>
            <a:off x="6300788" y="2205038"/>
            <a:ext cx="1366837" cy="1223962"/>
          </a:xfrm>
          <a:prstGeom prst="rect">
            <a:avLst/>
          </a:prstGeom>
          <a:noFill/>
          <a:ln w="9525">
            <a:noFill/>
            <a:miter lim="800000"/>
            <a:headEnd/>
            <a:tailEnd/>
          </a:ln>
          <a:effectLst/>
        </p:spPr>
        <p:txBody>
          <a:bodyPr wrap="none" anchor="ctr"/>
          <a:lstStyle/>
          <a:p>
            <a:endParaRPr lang="he-IL"/>
          </a:p>
        </p:txBody>
      </p:sp>
      <p:sp>
        <p:nvSpPr>
          <p:cNvPr id="117765" name="Line 5"/>
          <p:cNvSpPr>
            <a:spLocks noChangeShapeType="1"/>
          </p:cNvSpPr>
          <p:nvPr/>
        </p:nvSpPr>
        <p:spPr bwMode="auto">
          <a:xfrm>
            <a:off x="7740650" y="4652963"/>
            <a:ext cx="0" cy="431800"/>
          </a:xfrm>
          <a:prstGeom prst="line">
            <a:avLst/>
          </a:prstGeom>
          <a:noFill/>
          <a:ln w="9525">
            <a:noFill/>
            <a:round/>
            <a:headEnd/>
            <a:tailEnd type="triangle" w="med" len="med"/>
          </a:ln>
          <a:effectLst/>
        </p:spPr>
        <p:txBody>
          <a:bodyPr/>
          <a:lstStyle/>
          <a:p>
            <a:endParaRPr lang="he-IL"/>
          </a:p>
        </p:txBody>
      </p:sp>
      <p:cxnSp>
        <p:nvCxnSpPr>
          <p:cNvPr id="117767" name="AutoShape 7"/>
          <p:cNvCxnSpPr>
            <a:cxnSpLocks noChangeShapeType="1"/>
          </p:cNvCxnSpPr>
          <p:nvPr/>
        </p:nvCxnSpPr>
        <p:spPr bwMode="auto">
          <a:xfrm>
            <a:off x="6948488" y="3068638"/>
            <a:ext cx="0" cy="936625"/>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7768" name="AutoShape 8"/>
          <p:cNvCxnSpPr>
            <a:cxnSpLocks noChangeShapeType="1"/>
          </p:cNvCxnSpPr>
          <p:nvPr/>
        </p:nvCxnSpPr>
        <p:spPr bwMode="auto">
          <a:xfrm flipH="1">
            <a:off x="3059113" y="4076700"/>
            <a:ext cx="3175" cy="62865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7769" name="AutoShape 9"/>
          <p:cNvCxnSpPr>
            <a:cxnSpLocks noChangeShapeType="1"/>
          </p:cNvCxnSpPr>
          <p:nvPr/>
        </p:nvCxnSpPr>
        <p:spPr bwMode="auto">
          <a:xfrm>
            <a:off x="3059113" y="2565400"/>
            <a:ext cx="0" cy="576263"/>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17770" name="Text Box 10"/>
          <p:cNvSpPr txBox="1">
            <a:spLocks noChangeArrowheads="1"/>
          </p:cNvSpPr>
          <p:nvPr/>
        </p:nvSpPr>
        <p:spPr bwMode="auto">
          <a:xfrm>
            <a:off x="1116013" y="4221163"/>
            <a:ext cx="1439862" cy="366712"/>
          </a:xfrm>
          <a:prstGeom prst="rect">
            <a:avLst/>
          </a:prstGeom>
          <a:noFill/>
          <a:ln w="9525">
            <a:noFill/>
            <a:miter lim="800000"/>
            <a:headEnd/>
            <a:tailEnd/>
          </a:ln>
          <a:effectLst/>
        </p:spPr>
        <p:txBody>
          <a:bodyPr>
            <a:spAutoFit/>
          </a:bodyPr>
          <a:lstStyle/>
          <a:p>
            <a:pPr algn="r" rtl="1" eaLnBrk="1" hangingPunct="1">
              <a:spcBef>
                <a:spcPct val="50000"/>
              </a:spcBef>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117773" name="Rectangle 13"/>
          <p:cNvSpPr>
            <a:spLocks noChangeArrowheads="1"/>
          </p:cNvSpPr>
          <p:nvPr/>
        </p:nvSpPr>
        <p:spPr bwMode="auto">
          <a:xfrm>
            <a:off x="5795963" y="908050"/>
            <a:ext cx="2209800" cy="533400"/>
          </a:xfrm>
          <a:prstGeom prst="rect">
            <a:avLst/>
          </a:prstGeom>
          <a:noFill/>
          <a:ln w="9525">
            <a:noFill/>
            <a:miter lim="800000"/>
            <a:headEnd/>
            <a:tailEnd/>
          </a:ln>
          <a:effectLst/>
        </p:spPr>
        <p:txBody>
          <a:bodyPr anchor="ctr"/>
          <a:lstStyle/>
          <a:p>
            <a:pPr algn="ctr" rtl="1" eaLnBrk="1" hangingPunct="1"/>
            <a:r>
              <a:rPr lang="he-IL" sz="2800" b="1" u="sng"/>
              <a:t>לפני הפיצול</a:t>
            </a:r>
            <a:endParaRPr lang="en-US" sz="2800" b="1" u="sng"/>
          </a:p>
        </p:txBody>
      </p:sp>
      <p:sp>
        <p:nvSpPr>
          <p:cNvPr id="117774" name="Rectangle 14"/>
          <p:cNvSpPr>
            <a:spLocks noChangeArrowheads="1"/>
          </p:cNvSpPr>
          <p:nvPr/>
        </p:nvSpPr>
        <p:spPr bwMode="auto">
          <a:xfrm>
            <a:off x="1835150" y="908050"/>
            <a:ext cx="2209800" cy="533400"/>
          </a:xfrm>
          <a:prstGeom prst="rect">
            <a:avLst/>
          </a:prstGeom>
          <a:noFill/>
          <a:ln w="9525">
            <a:noFill/>
            <a:miter lim="800000"/>
            <a:headEnd/>
            <a:tailEnd/>
          </a:ln>
          <a:effectLst/>
        </p:spPr>
        <p:txBody>
          <a:bodyPr anchor="ctr"/>
          <a:lstStyle/>
          <a:p>
            <a:pPr algn="ctr" rtl="1" eaLnBrk="1" hangingPunct="1"/>
            <a:r>
              <a:rPr lang="he-IL" sz="2800" b="1" u="sng"/>
              <a:t>אחרי הפיצול</a:t>
            </a:r>
            <a:endParaRPr lang="en-US" sz="2800" b="1" u="sng"/>
          </a:p>
        </p:txBody>
      </p:sp>
      <p:sp>
        <p:nvSpPr>
          <p:cNvPr id="117775" name="AutoShape 15"/>
          <p:cNvSpPr>
            <a:spLocks noChangeArrowheads="1"/>
          </p:cNvSpPr>
          <p:nvPr/>
        </p:nvSpPr>
        <p:spPr bwMode="auto">
          <a:xfrm>
            <a:off x="5867400" y="4076700"/>
            <a:ext cx="2089150" cy="792163"/>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7780" name="Rectangle 20"/>
          <p:cNvSpPr>
            <a:spLocks noChangeArrowheads="1"/>
          </p:cNvSpPr>
          <p:nvPr/>
        </p:nvSpPr>
        <p:spPr bwMode="auto">
          <a:xfrm>
            <a:off x="6227763" y="4221163"/>
            <a:ext cx="1295400" cy="412750"/>
          </a:xfrm>
          <a:prstGeom prst="rect">
            <a:avLst/>
          </a:prstGeom>
          <a:noFill/>
          <a:ln w="9525">
            <a:noFill/>
            <a:miter lim="800000"/>
            <a:headEnd/>
            <a:tailEnd/>
          </a:ln>
          <a:effectLst/>
        </p:spPr>
        <p:txBody>
          <a:bodyPr wrap="none">
            <a:spAutoFit/>
          </a:bodyPr>
          <a:lstStyle/>
          <a:p>
            <a:pPr algn="ctr" rtl="1" eaLnBrk="1" hangingPunct="1">
              <a:lnSpc>
                <a:spcPct val="75000"/>
              </a:lnSpc>
            </a:pPr>
            <a:r>
              <a:rPr lang="he-IL" sz="2800" b="1">
                <a:solidFill>
                  <a:srgbClr val="009900"/>
                </a:solidFill>
                <a:effectLst>
                  <a:outerShdw blurRad="38100" dist="38100" dir="2700000" algn="tl">
                    <a:srgbClr val="C0C0C0"/>
                  </a:outerShdw>
                </a:effectLst>
                <a:cs typeface="David" pitchFamily="34" charset="-79"/>
              </a:rPr>
              <a:t>חברה א'</a:t>
            </a:r>
          </a:p>
        </p:txBody>
      </p:sp>
      <p:cxnSp>
        <p:nvCxnSpPr>
          <p:cNvPr id="117781" name="AutoShape 21"/>
          <p:cNvCxnSpPr>
            <a:cxnSpLocks noChangeShapeType="1"/>
          </p:cNvCxnSpPr>
          <p:nvPr/>
        </p:nvCxnSpPr>
        <p:spPr bwMode="auto">
          <a:xfrm>
            <a:off x="6084888" y="5013325"/>
            <a:ext cx="0" cy="576263"/>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7782" name="AutoShape 22"/>
          <p:cNvCxnSpPr>
            <a:cxnSpLocks noChangeShapeType="1"/>
          </p:cNvCxnSpPr>
          <p:nvPr/>
        </p:nvCxnSpPr>
        <p:spPr bwMode="auto">
          <a:xfrm>
            <a:off x="7812088" y="5013325"/>
            <a:ext cx="0" cy="576263"/>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17783" name="AutoShape 23"/>
          <p:cNvSpPr>
            <a:spLocks noChangeArrowheads="1"/>
          </p:cNvSpPr>
          <p:nvPr/>
        </p:nvSpPr>
        <p:spPr bwMode="auto">
          <a:xfrm>
            <a:off x="1979613" y="4797425"/>
            <a:ext cx="2089150" cy="792163"/>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7784" name="AutoShape 24"/>
          <p:cNvSpPr>
            <a:spLocks noChangeArrowheads="1"/>
          </p:cNvSpPr>
          <p:nvPr/>
        </p:nvSpPr>
        <p:spPr bwMode="auto">
          <a:xfrm>
            <a:off x="1979613" y="3213100"/>
            <a:ext cx="2089150" cy="792163"/>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endParaRPr lang="he-IL" sz="2800" b="1">
              <a:solidFill>
                <a:srgbClr val="009900"/>
              </a:solidFill>
              <a:effectLst>
                <a:outerShdw blurRad="38100" dist="38100" dir="2700000" algn="tl">
                  <a:srgbClr val="000000"/>
                </a:outerShdw>
              </a:effectLst>
              <a:latin typeface="Times New Roman" pitchFamily="18" charset="0"/>
              <a:cs typeface="David" pitchFamily="34" charset="-79"/>
            </a:endParaRPr>
          </a:p>
        </p:txBody>
      </p:sp>
      <p:sp>
        <p:nvSpPr>
          <p:cNvPr id="117785" name="Rectangle 25"/>
          <p:cNvSpPr>
            <a:spLocks noChangeArrowheads="1"/>
          </p:cNvSpPr>
          <p:nvPr/>
        </p:nvSpPr>
        <p:spPr bwMode="auto">
          <a:xfrm>
            <a:off x="2268538" y="3644900"/>
            <a:ext cx="1525587" cy="276225"/>
          </a:xfrm>
          <a:prstGeom prst="rect">
            <a:avLst/>
          </a:prstGeom>
          <a:noFill/>
          <a:ln w="9525">
            <a:noFill/>
            <a:miter lim="800000"/>
            <a:headEnd/>
            <a:tailEnd/>
          </a:ln>
          <a:effectLst/>
        </p:spPr>
        <p:txBody>
          <a:bodyPr wrap="none">
            <a:spAutoFit/>
          </a:bodyPr>
          <a:lstStyle/>
          <a:p>
            <a:pPr algn="ctr" rtl="1" eaLnBrk="1" hangingPunct="1">
              <a:lnSpc>
                <a:spcPct val="75000"/>
              </a:lnSpc>
            </a:pPr>
            <a:r>
              <a:rPr lang="he-IL" sz="1600" b="1">
                <a:effectLst>
                  <a:outerShdw blurRad="38100" dist="38100" dir="2700000" algn="tl">
                    <a:srgbClr val="C0C0C0"/>
                  </a:outerShdw>
                </a:effectLst>
                <a:cs typeface="David" pitchFamily="34" charset="-79"/>
              </a:rPr>
              <a:t>מתפצלת ממשיכה</a:t>
            </a:r>
          </a:p>
        </p:txBody>
      </p:sp>
      <p:sp>
        <p:nvSpPr>
          <p:cNvPr id="117786" name="Rectangle 26"/>
          <p:cNvSpPr>
            <a:spLocks noChangeArrowheads="1"/>
          </p:cNvSpPr>
          <p:nvPr/>
        </p:nvSpPr>
        <p:spPr bwMode="auto">
          <a:xfrm>
            <a:off x="2411760" y="4797152"/>
            <a:ext cx="1276311" cy="523220"/>
          </a:xfrm>
          <a:prstGeom prst="rect">
            <a:avLst/>
          </a:prstGeom>
          <a:noFill/>
          <a:ln w="9525">
            <a:noFill/>
            <a:miter lim="800000"/>
            <a:headEnd/>
            <a:tailEnd/>
          </a:ln>
          <a:effectLst/>
        </p:spPr>
        <p:txBody>
          <a:bodyPr wrap="none">
            <a:spAutoFit/>
          </a:bodyPr>
          <a:lstStyle/>
          <a:p>
            <a:pPr algn="ctr" rtl="1" eaLnBrk="1" hangingPunct="1"/>
            <a:r>
              <a:rPr lang="he-IL" sz="2800" b="1" dirty="0">
                <a:solidFill>
                  <a:srgbClr val="009900"/>
                </a:solidFill>
                <a:effectLst>
                  <a:outerShdw blurRad="38100" dist="38100" dir="2700000" algn="tl">
                    <a:srgbClr val="C0C0C0"/>
                  </a:outerShdw>
                </a:effectLst>
                <a:cs typeface="David" pitchFamily="34" charset="-79"/>
              </a:rPr>
              <a:t>חברה ב'</a:t>
            </a:r>
            <a:endParaRPr lang="en-US" sz="2800" b="1" dirty="0">
              <a:solidFill>
                <a:srgbClr val="009900"/>
              </a:solidFill>
              <a:effectLst>
                <a:outerShdw blurRad="38100" dist="38100" dir="2700000" algn="tl">
                  <a:srgbClr val="C0C0C0"/>
                </a:outerShdw>
              </a:effectLst>
              <a:cs typeface="David" pitchFamily="34" charset="-79"/>
            </a:endParaRPr>
          </a:p>
        </p:txBody>
      </p:sp>
      <p:sp>
        <p:nvSpPr>
          <p:cNvPr id="117787" name="Rectangle 27"/>
          <p:cNvSpPr>
            <a:spLocks noChangeArrowheads="1"/>
          </p:cNvSpPr>
          <p:nvPr/>
        </p:nvSpPr>
        <p:spPr bwMode="auto">
          <a:xfrm>
            <a:off x="2411760" y="3212976"/>
            <a:ext cx="1306768" cy="523220"/>
          </a:xfrm>
          <a:prstGeom prst="rect">
            <a:avLst/>
          </a:prstGeom>
          <a:noFill/>
          <a:ln w="9525">
            <a:noFill/>
            <a:miter lim="800000"/>
            <a:headEnd/>
            <a:tailEnd/>
          </a:ln>
          <a:effectLst/>
        </p:spPr>
        <p:txBody>
          <a:bodyPr wrap="none">
            <a:spAutoFit/>
          </a:bodyPr>
          <a:lstStyle/>
          <a:p>
            <a:pPr algn="ctr" rtl="1" eaLnBrk="1" hangingPunct="1"/>
            <a:r>
              <a:rPr lang="he-IL" sz="2800" b="1" dirty="0">
                <a:solidFill>
                  <a:srgbClr val="009900"/>
                </a:solidFill>
                <a:effectLst>
                  <a:outerShdw blurRad="38100" dist="38100" dir="2700000" algn="tl">
                    <a:srgbClr val="C0C0C0"/>
                  </a:outerShdw>
                </a:effectLst>
                <a:cs typeface="David" pitchFamily="34" charset="-79"/>
              </a:rPr>
              <a:t>חברה א'</a:t>
            </a:r>
            <a:endParaRPr lang="en-US" sz="2800" b="1" dirty="0">
              <a:solidFill>
                <a:srgbClr val="009900"/>
              </a:solidFill>
              <a:effectLst>
                <a:outerShdw blurRad="38100" dist="38100" dir="2700000" algn="tl">
                  <a:srgbClr val="C0C0C0"/>
                </a:outerShdw>
              </a:effectLst>
              <a:cs typeface="David" pitchFamily="34" charset="-79"/>
            </a:endParaRPr>
          </a:p>
        </p:txBody>
      </p:sp>
      <p:cxnSp>
        <p:nvCxnSpPr>
          <p:cNvPr id="117788" name="AutoShape 28"/>
          <p:cNvCxnSpPr>
            <a:cxnSpLocks noChangeShapeType="1"/>
          </p:cNvCxnSpPr>
          <p:nvPr/>
        </p:nvCxnSpPr>
        <p:spPr bwMode="auto">
          <a:xfrm>
            <a:off x="971550" y="3789363"/>
            <a:ext cx="1588" cy="647700"/>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117789" name="AutoShape 29"/>
          <p:cNvCxnSpPr>
            <a:cxnSpLocks noChangeShapeType="1"/>
          </p:cNvCxnSpPr>
          <p:nvPr/>
        </p:nvCxnSpPr>
        <p:spPr bwMode="auto">
          <a:xfrm>
            <a:off x="3059113" y="5589588"/>
            <a:ext cx="0" cy="576262"/>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17790" name="Rectangle 30"/>
          <p:cNvSpPr>
            <a:spLocks noChangeArrowheads="1"/>
          </p:cNvSpPr>
          <p:nvPr/>
        </p:nvSpPr>
        <p:spPr bwMode="auto">
          <a:xfrm>
            <a:off x="2700338" y="5229225"/>
            <a:ext cx="650875" cy="276225"/>
          </a:xfrm>
          <a:prstGeom prst="rect">
            <a:avLst/>
          </a:prstGeom>
          <a:noFill/>
          <a:ln w="9525">
            <a:noFill/>
            <a:miter lim="800000"/>
            <a:headEnd/>
            <a:tailEnd/>
          </a:ln>
          <a:effectLst/>
        </p:spPr>
        <p:txBody>
          <a:bodyPr wrap="none">
            <a:spAutoFit/>
          </a:bodyPr>
          <a:lstStyle/>
          <a:p>
            <a:pPr algn="ctr" rtl="1" eaLnBrk="1" hangingPunct="1">
              <a:lnSpc>
                <a:spcPct val="75000"/>
              </a:lnSpc>
            </a:pPr>
            <a:r>
              <a:rPr lang="he-IL" sz="1600" b="1">
                <a:effectLst>
                  <a:outerShdw blurRad="38100" dist="38100" dir="2700000" algn="tl">
                    <a:srgbClr val="C0C0C0"/>
                  </a:outerShdw>
                </a:effectLst>
                <a:cs typeface="David" pitchFamily="34" charset="-79"/>
              </a:rPr>
              <a:t>חדשה</a:t>
            </a:r>
          </a:p>
        </p:txBody>
      </p:sp>
      <p:cxnSp>
        <p:nvCxnSpPr>
          <p:cNvPr id="117791" name="AutoShape 31"/>
          <p:cNvCxnSpPr>
            <a:cxnSpLocks noChangeShapeType="1"/>
          </p:cNvCxnSpPr>
          <p:nvPr/>
        </p:nvCxnSpPr>
        <p:spPr bwMode="auto">
          <a:xfrm flipH="1">
            <a:off x="900113" y="3860800"/>
            <a:ext cx="1077912" cy="0"/>
          </a:xfrm>
          <a:prstGeom prst="straightConnector1">
            <a:avLst/>
          </a:prstGeom>
          <a:noFill/>
          <a:ln w="76200">
            <a:solidFill>
              <a:srgbClr val="FF0000"/>
            </a:solidFill>
            <a:round/>
            <a:headEnd/>
            <a:tailEnd/>
          </a:ln>
          <a:effectLst>
            <a:outerShdw dist="35921" dir="2700000" algn="ctr" rotWithShape="0">
              <a:schemeClr val="tx1"/>
            </a:outerShdw>
          </a:effectLst>
        </p:spPr>
      </p:cxnSp>
      <p:sp>
        <p:nvSpPr>
          <p:cNvPr id="33" name="Lock"/>
          <p:cNvSpPr>
            <a:spLocks noEditPoints="1" noChangeArrowheads="1"/>
          </p:cNvSpPr>
          <p:nvPr/>
        </p:nvSpPr>
        <p:spPr bwMode="auto">
          <a:xfrm>
            <a:off x="8604448" y="6309320"/>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4" name="Lock"/>
          <p:cNvSpPr>
            <a:spLocks noEditPoints="1" noChangeArrowheads="1"/>
          </p:cNvSpPr>
          <p:nvPr/>
        </p:nvSpPr>
        <p:spPr bwMode="auto">
          <a:xfrm>
            <a:off x="2981325" y="41878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5" name="Lock"/>
          <p:cNvSpPr>
            <a:spLocks noEditPoints="1" noChangeArrowheads="1"/>
          </p:cNvSpPr>
          <p:nvPr/>
        </p:nvSpPr>
        <p:spPr bwMode="auto">
          <a:xfrm>
            <a:off x="847725" y="39973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6" name="Lock"/>
          <p:cNvSpPr>
            <a:spLocks noEditPoints="1" noChangeArrowheads="1"/>
          </p:cNvSpPr>
          <p:nvPr/>
        </p:nvSpPr>
        <p:spPr bwMode="auto">
          <a:xfrm>
            <a:off x="2981325" y="57245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37" name="AutoShape 19"/>
          <p:cNvSpPr>
            <a:spLocks noChangeArrowheads="1"/>
          </p:cNvSpPr>
          <p:nvPr/>
        </p:nvSpPr>
        <p:spPr bwMode="auto">
          <a:xfrm>
            <a:off x="5220072" y="5589240"/>
            <a:ext cx="1513086" cy="431800"/>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נדל"ן</a:t>
            </a:r>
            <a:endParaRPr lang="he-IL" sz="2800" b="1" dirty="0">
              <a:effectLst>
                <a:outerShdw blurRad="38100" dist="38100" dir="2700000" algn="tl">
                  <a:srgbClr val="FFFFFF"/>
                </a:outerShdw>
              </a:effectLst>
              <a:latin typeface="Times New Roman" pitchFamily="18" charset="0"/>
              <a:cs typeface="David" pitchFamily="34" charset="-79"/>
            </a:endParaRPr>
          </a:p>
        </p:txBody>
      </p:sp>
      <p:sp>
        <p:nvSpPr>
          <p:cNvPr id="38" name="AutoShape 19"/>
          <p:cNvSpPr>
            <a:spLocks noChangeArrowheads="1"/>
          </p:cNvSpPr>
          <p:nvPr/>
        </p:nvSpPr>
        <p:spPr bwMode="auto">
          <a:xfrm>
            <a:off x="251520" y="4509120"/>
            <a:ext cx="1513086" cy="431800"/>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נדל"ן</a:t>
            </a:r>
            <a:endParaRPr lang="he-IL" sz="2800" b="1" dirty="0">
              <a:effectLst>
                <a:outerShdw blurRad="38100" dist="38100" dir="2700000" algn="tl">
                  <a:srgbClr val="FFFFFF"/>
                </a:outerShdw>
              </a:effectLst>
              <a:latin typeface="Times New Roman" pitchFamily="18" charset="0"/>
              <a:cs typeface="David" pitchFamily="34" charset="-79"/>
            </a:endParaRPr>
          </a:p>
        </p:txBody>
      </p:sp>
      <p:sp>
        <p:nvSpPr>
          <p:cNvPr id="39" name="AutoShape 16"/>
          <p:cNvSpPr>
            <a:spLocks noChangeArrowheads="1"/>
          </p:cNvSpPr>
          <p:nvPr/>
        </p:nvSpPr>
        <p:spPr bwMode="auto">
          <a:xfrm>
            <a:off x="7164288" y="5589240"/>
            <a:ext cx="1512068" cy="431800"/>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פעילות יצור</a:t>
            </a:r>
            <a:endParaRPr lang="he-IL" sz="2800" b="1" dirty="0">
              <a:effectLst>
                <a:outerShdw blurRad="38100" dist="38100" dir="2700000" algn="tl">
                  <a:srgbClr val="FFFFFF"/>
                </a:outerShdw>
              </a:effectLst>
              <a:latin typeface="Times New Roman" pitchFamily="18" charset="0"/>
              <a:cs typeface="David" pitchFamily="34" charset="-79"/>
            </a:endParaRPr>
          </a:p>
        </p:txBody>
      </p:sp>
      <p:sp>
        <p:nvSpPr>
          <p:cNvPr id="40" name="AutoShape 16"/>
          <p:cNvSpPr>
            <a:spLocks noChangeArrowheads="1"/>
          </p:cNvSpPr>
          <p:nvPr/>
        </p:nvSpPr>
        <p:spPr bwMode="auto">
          <a:xfrm>
            <a:off x="2267744" y="6237312"/>
            <a:ext cx="1512068" cy="431800"/>
          </a:xfrm>
          <a:prstGeom prst="roundRect">
            <a:avLst>
              <a:gd name="adj" fmla="val 16667"/>
            </a:avLst>
          </a:prstGeom>
          <a:solidFill>
            <a:srgbClr val="00FFFF"/>
          </a:solidFill>
          <a:ln w="38100">
            <a:solidFill>
              <a:srgbClr val="990033"/>
            </a:solidFill>
            <a:prstDash val="dash"/>
            <a:round/>
            <a:headEnd/>
            <a:tailEnd/>
          </a:ln>
          <a:effectLst>
            <a:outerShdw dist="35921" dir="2700000" algn="ctr" rotWithShape="0">
              <a:schemeClr val="tx1"/>
            </a:outerShdw>
          </a:effectLst>
        </p:spPr>
        <p:txBody>
          <a:bodyPr anchor="ctr"/>
          <a:lstStyle/>
          <a:p>
            <a:pPr algn="ctr" rtl="1" eaLnBrk="1" hangingPunct="1"/>
            <a:r>
              <a:rPr lang="he-IL" b="1" dirty="0">
                <a:cs typeface="David" pitchFamily="34" charset="-79"/>
              </a:rPr>
              <a:t>פעילות יצור</a:t>
            </a:r>
            <a:endParaRPr lang="he-IL" sz="2800" b="1" dirty="0">
              <a:effectLst>
                <a:outerShdw blurRad="38100" dist="38100" dir="2700000" algn="tl">
                  <a:srgbClr val="FFFFFF"/>
                </a:outerShdw>
              </a:effectLst>
              <a:latin typeface="Times New Roman" pitchFamily="18" charset="0"/>
              <a:cs typeface="David" pitchFamily="34" charset="-79"/>
            </a:endParaRPr>
          </a:p>
        </p:txBody>
      </p:sp>
      <p:sp>
        <p:nvSpPr>
          <p:cNvPr id="41" name="Text Box 35"/>
          <p:cNvSpPr txBox="1">
            <a:spLocks noChangeArrowheads="1"/>
          </p:cNvSpPr>
          <p:nvPr/>
        </p:nvSpPr>
        <p:spPr bwMode="auto">
          <a:xfrm>
            <a:off x="6516216" y="6309320"/>
            <a:ext cx="1872631" cy="369332"/>
          </a:xfrm>
          <a:prstGeom prst="rect">
            <a:avLst/>
          </a:prstGeom>
          <a:noFill/>
          <a:ln w="9525">
            <a:noFill/>
            <a:miter lim="800000"/>
            <a:headEnd/>
            <a:tailEnd/>
          </a:ln>
          <a:effectLst/>
        </p:spPr>
        <p:txBody>
          <a:bodyPr wrap="square">
            <a:spAutoFit/>
          </a:bodyPr>
          <a:lstStyle/>
          <a:p>
            <a:pPr>
              <a:spcBef>
                <a:spcPct val="50000"/>
              </a:spcBef>
            </a:pPr>
            <a:r>
              <a:rPr lang="he-IL" b="1" dirty="0">
                <a:effectLst>
                  <a:outerShdw blurRad="38100" dist="38100" dir="2700000" algn="tl">
                    <a:srgbClr val="C0C0C0"/>
                  </a:outerShdw>
                </a:effectLst>
              </a:rPr>
              <a:t> - חסימה לשנתיים</a:t>
            </a:r>
            <a:endParaRPr lang="en-US" b="1" dirty="0">
              <a:solidFill>
                <a:srgbClr val="FF0000"/>
              </a:solidFill>
              <a:effectLst>
                <a:outerShdw blurRad="38100" dist="38100" dir="2700000" algn="tl">
                  <a:srgbClr val="C0C0C0"/>
                </a:outerShdw>
              </a:effectLst>
            </a:endParaRPr>
          </a:p>
        </p:txBody>
      </p:sp>
      <p:pic>
        <p:nvPicPr>
          <p:cNvPr id="3" name="Picture 25">
            <a:extLst>
              <a:ext uri="{FF2B5EF4-FFF2-40B4-BE49-F238E27FC236}">
                <a16:creationId xmlns:a16="http://schemas.microsoft.com/office/drawing/2014/main" id="{512E61ED-F845-7447-BB3C-8EE009968A62}"/>
              </a:ext>
            </a:extLst>
          </p:cNvPr>
          <p:cNvPicPr>
            <a:picLocks noChangeAspect="1" noChangeArrowheads="1"/>
          </p:cNvPicPr>
          <p:nvPr/>
        </p:nvPicPr>
        <p:blipFill>
          <a:blip r:embed="rId2" cstate="print"/>
          <a:srcRect/>
          <a:stretch>
            <a:fillRect/>
          </a:stretch>
        </p:blipFill>
        <p:spPr bwMode="auto">
          <a:xfrm>
            <a:off x="6768307" y="1649933"/>
            <a:ext cx="360362" cy="936625"/>
          </a:xfrm>
          <a:prstGeom prst="rect">
            <a:avLst/>
          </a:prstGeom>
          <a:noFill/>
          <a:ln w="9525">
            <a:noFill/>
            <a:miter lim="800000"/>
            <a:headEnd/>
            <a:tailEnd/>
          </a:ln>
          <a:effectLst/>
        </p:spPr>
      </p:pic>
      <p:pic>
        <p:nvPicPr>
          <p:cNvPr id="4" name="Picture 25">
            <a:extLst>
              <a:ext uri="{FF2B5EF4-FFF2-40B4-BE49-F238E27FC236}">
                <a16:creationId xmlns:a16="http://schemas.microsoft.com/office/drawing/2014/main" id="{5EFE44EB-E445-5B3E-8566-734BF3EFFD99}"/>
              </a:ext>
            </a:extLst>
          </p:cNvPr>
          <p:cNvPicPr>
            <a:picLocks noChangeAspect="1" noChangeArrowheads="1"/>
          </p:cNvPicPr>
          <p:nvPr/>
        </p:nvPicPr>
        <p:blipFill>
          <a:blip r:embed="rId2" cstate="print"/>
          <a:srcRect/>
          <a:stretch>
            <a:fillRect/>
          </a:stretch>
        </p:blipFill>
        <p:spPr bwMode="auto">
          <a:xfrm>
            <a:off x="2878932" y="1652168"/>
            <a:ext cx="360362" cy="936625"/>
          </a:xfrm>
          <a:prstGeom prst="rect">
            <a:avLst/>
          </a:prstGeom>
          <a:noFill/>
          <a:ln w="9525">
            <a:noFill/>
            <a:miter lim="800000"/>
            <a:headEnd/>
            <a:tailEnd/>
          </a:ln>
          <a:effectLst/>
        </p:spPr>
      </p:pic>
      <p:sp>
        <p:nvSpPr>
          <p:cNvPr id="5" name="מלבן 4">
            <a:extLst>
              <a:ext uri="{FF2B5EF4-FFF2-40B4-BE49-F238E27FC236}">
                <a16:creationId xmlns:a16="http://schemas.microsoft.com/office/drawing/2014/main" id="{8A2EFF15-F888-177F-77B9-0CAC2BA3624F}"/>
              </a:ext>
            </a:extLst>
          </p:cNvPr>
          <p:cNvSpPr/>
          <p:nvPr/>
        </p:nvSpPr>
        <p:spPr>
          <a:xfrm>
            <a:off x="5055850" y="2582545"/>
            <a:ext cx="3426639" cy="307777"/>
          </a:xfrm>
          <a:prstGeom prst="rect">
            <a:avLst/>
          </a:prstGeom>
        </p:spPr>
        <p:txBody>
          <a:bodyPr wrap="square">
            <a:spAutoFit/>
          </a:bodyPr>
          <a:lstStyle/>
          <a:p>
            <a:pPr algn="just"/>
            <a:r>
              <a:rPr kumimoji="1" lang="he-IL" sz="1400" b="1" dirty="0">
                <a:solidFill>
                  <a:srgbClr val="339933"/>
                </a:solidFill>
                <a:latin typeface="Times New Roman" pitchFamily="18" charset="0"/>
                <a:cs typeface="David" pitchFamily="34" charset="-79"/>
              </a:rPr>
              <a:t>חברה ותיקה – מס ליניארי גבוה</a:t>
            </a:r>
            <a:endParaRPr kumimoji="1" lang="en-US" altLang="en-US" sz="1400" b="1" dirty="0">
              <a:solidFill>
                <a:srgbClr val="339933"/>
              </a:solidFill>
              <a:latin typeface="Times New Roman" pitchFamily="18" charset="0"/>
              <a:cs typeface="David" pitchFamily="34" charset="-79"/>
            </a:endParaRPr>
          </a:p>
        </p:txBody>
      </p:sp>
      <p:sp>
        <p:nvSpPr>
          <p:cNvPr id="6" name="Text Box 13">
            <a:extLst>
              <a:ext uri="{FF2B5EF4-FFF2-40B4-BE49-F238E27FC236}">
                <a16:creationId xmlns:a16="http://schemas.microsoft.com/office/drawing/2014/main" id="{FF0FFA7A-9E98-9BA3-E2A0-BF2262EC7EBA}"/>
              </a:ext>
            </a:extLst>
          </p:cNvPr>
          <p:cNvSpPr txBox="1">
            <a:spLocks noChangeArrowheads="1"/>
          </p:cNvSpPr>
          <p:nvPr/>
        </p:nvSpPr>
        <p:spPr bwMode="auto">
          <a:xfrm>
            <a:off x="3903403" y="4125616"/>
            <a:ext cx="1915044" cy="523220"/>
          </a:xfrm>
          <a:prstGeom prst="rect">
            <a:avLst/>
          </a:prstGeom>
          <a:noFill/>
          <a:ln w="9525">
            <a:noFill/>
            <a:miter lim="800000"/>
            <a:headEnd/>
            <a:tailEnd/>
          </a:ln>
          <a:effectLst/>
        </p:spPr>
        <p:txBody>
          <a:bodyPr wrap="square">
            <a:spAutoFit/>
          </a:bodyPr>
          <a:lstStyle/>
          <a:p>
            <a:pPr algn="just">
              <a:defRPr/>
            </a:pPr>
            <a:r>
              <a:rPr kumimoji="1" lang="he-IL" sz="1400" b="1" dirty="0">
                <a:solidFill>
                  <a:srgbClr val="339933"/>
                </a:solidFill>
                <a:latin typeface="Times New Roman" pitchFamily="18" charset="0"/>
                <a:cs typeface="David" pitchFamily="34" charset="-79"/>
              </a:rPr>
              <a:t>מכירה למשקיע עד 75%</a:t>
            </a:r>
          </a:p>
          <a:p>
            <a:pPr algn="just">
              <a:defRPr/>
            </a:pPr>
            <a:r>
              <a:rPr kumimoji="1" lang="he-IL" sz="1400" b="1" dirty="0">
                <a:solidFill>
                  <a:srgbClr val="339933"/>
                </a:solidFill>
                <a:latin typeface="Times New Roman" pitchFamily="18" charset="0"/>
                <a:cs typeface="David" pitchFamily="34" charset="-79"/>
              </a:rPr>
              <a:t>שיעור מס 23%</a:t>
            </a:r>
            <a:endParaRPr kumimoji="1" lang="en-US" sz="1400" b="1" dirty="0">
              <a:solidFill>
                <a:srgbClr val="339933"/>
              </a:solidFill>
              <a:latin typeface="Times New Roman" pitchFamily="18" charset="0"/>
              <a:cs typeface="David" pitchFamily="34" charset="-79"/>
            </a:endParaRPr>
          </a:p>
        </p:txBody>
      </p:sp>
      <p:pic>
        <p:nvPicPr>
          <p:cNvPr id="7" name="Picture 22">
            <a:extLst>
              <a:ext uri="{FF2B5EF4-FFF2-40B4-BE49-F238E27FC236}">
                <a16:creationId xmlns:a16="http://schemas.microsoft.com/office/drawing/2014/main" id="{5E67FD5B-C620-945B-5F18-875E6A120100}"/>
              </a:ext>
            </a:extLst>
          </p:cNvPr>
          <p:cNvPicPr>
            <a:picLocks noChangeAspect="1" noChangeArrowheads="1"/>
          </p:cNvPicPr>
          <p:nvPr/>
        </p:nvPicPr>
        <p:blipFill>
          <a:blip r:embed="rId3" cstate="print"/>
          <a:srcRect/>
          <a:stretch>
            <a:fillRect/>
          </a:stretch>
        </p:blipFill>
        <p:spPr bwMode="auto">
          <a:xfrm>
            <a:off x="4165096" y="2837619"/>
            <a:ext cx="360363" cy="936625"/>
          </a:xfrm>
          <a:prstGeom prst="rect">
            <a:avLst/>
          </a:prstGeom>
          <a:noFill/>
          <a:ln w="9525">
            <a:noFill/>
            <a:miter lim="800000"/>
            <a:headEnd/>
            <a:tailEnd/>
          </a:ln>
          <a:effectLst/>
        </p:spPr>
      </p:pic>
      <p:cxnSp>
        <p:nvCxnSpPr>
          <p:cNvPr id="8" name="AutoShape 7">
            <a:extLst>
              <a:ext uri="{FF2B5EF4-FFF2-40B4-BE49-F238E27FC236}">
                <a16:creationId xmlns:a16="http://schemas.microsoft.com/office/drawing/2014/main" id="{68EFD2B4-6501-0C67-2013-8EA7326E483C}"/>
              </a:ext>
            </a:extLst>
          </p:cNvPr>
          <p:cNvCxnSpPr>
            <a:cxnSpLocks noChangeShapeType="1"/>
          </p:cNvCxnSpPr>
          <p:nvPr/>
        </p:nvCxnSpPr>
        <p:spPr bwMode="auto">
          <a:xfrm flipH="1">
            <a:off x="3683143" y="3716772"/>
            <a:ext cx="654817" cy="1074861"/>
          </a:xfrm>
          <a:prstGeom prst="straightConnector1">
            <a:avLst/>
          </a:prstGeom>
          <a:noFill/>
          <a:ln w="76200">
            <a:solidFill>
              <a:srgbClr val="FF0000"/>
            </a:solidFill>
            <a:prstDash val="sysDot"/>
            <a:round/>
            <a:headEnd/>
            <a:tailEnd type="triangle" w="med" len="med"/>
          </a:ln>
          <a:effectLst>
            <a:outerShdw dist="35921" dir="2700000" algn="ctr" rotWithShape="0">
              <a:schemeClr val="tx1"/>
            </a:outerShdw>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17767"/>
                                        </p:tgtEl>
                                        <p:attrNameLst>
                                          <p:attrName>style.visibility</p:attrName>
                                        </p:attrNameLst>
                                      </p:cBhvr>
                                      <p:to>
                                        <p:strVal val="visible"/>
                                      </p:to>
                                    </p:set>
                                    <p:animEffect transition="in" filter="slide(fromTop)">
                                      <p:cBhvr>
                                        <p:cTn id="7" dur="500"/>
                                        <p:tgtEl>
                                          <p:spTgt spid="11776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17775"/>
                                        </p:tgtEl>
                                        <p:attrNameLst>
                                          <p:attrName>style.visibility</p:attrName>
                                        </p:attrNameLst>
                                      </p:cBhvr>
                                      <p:to>
                                        <p:strVal val="visible"/>
                                      </p:to>
                                    </p:set>
                                    <p:animEffect transition="in" filter="slide(fromTop)">
                                      <p:cBhvr>
                                        <p:cTn id="12" dur="500"/>
                                        <p:tgtEl>
                                          <p:spTgt spid="11777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nodeType="clickEffect">
                                  <p:stCondLst>
                                    <p:cond delay="0"/>
                                  </p:stCondLst>
                                  <p:childTnLst>
                                    <p:set>
                                      <p:cBhvr>
                                        <p:cTn id="16" dur="1" fill="hold">
                                          <p:stCondLst>
                                            <p:cond delay="0"/>
                                          </p:stCondLst>
                                        </p:cTn>
                                        <p:tgtEl>
                                          <p:spTgt spid="117781"/>
                                        </p:tgtEl>
                                        <p:attrNameLst>
                                          <p:attrName>style.visibility</p:attrName>
                                        </p:attrNameLst>
                                      </p:cBhvr>
                                      <p:to>
                                        <p:strVal val="visible"/>
                                      </p:to>
                                    </p:set>
                                    <p:animEffect transition="in" filter="slide(fromTop)">
                                      <p:cBhvr>
                                        <p:cTn id="17" dur="500"/>
                                        <p:tgtEl>
                                          <p:spTgt spid="117781"/>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1" fill="hold">
                                          <p:stCondLst>
                                            <p:cond delay="0"/>
                                          </p:stCondLst>
                                        </p:cTn>
                                        <p:tgtEl>
                                          <p:spTgt spid="117782"/>
                                        </p:tgtEl>
                                        <p:attrNameLst>
                                          <p:attrName>style.visibility</p:attrName>
                                        </p:attrNameLst>
                                      </p:cBhvr>
                                      <p:to>
                                        <p:strVal val="visible"/>
                                      </p:to>
                                    </p:set>
                                    <p:animEffect transition="in" filter="slide(fromTop)">
                                      <p:cBhvr>
                                        <p:cTn id="22" dur="500"/>
                                        <p:tgtEl>
                                          <p:spTgt spid="11778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1" fill="hold" nodeType="clickEffect">
                                  <p:stCondLst>
                                    <p:cond delay="0"/>
                                  </p:stCondLst>
                                  <p:childTnLst>
                                    <p:set>
                                      <p:cBhvr>
                                        <p:cTn id="26" dur="1" fill="hold">
                                          <p:stCondLst>
                                            <p:cond delay="0"/>
                                          </p:stCondLst>
                                        </p:cTn>
                                        <p:tgtEl>
                                          <p:spTgt spid="117769"/>
                                        </p:tgtEl>
                                        <p:attrNameLst>
                                          <p:attrName>style.visibility</p:attrName>
                                        </p:attrNameLst>
                                      </p:cBhvr>
                                      <p:to>
                                        <p:strVal val="visible"/>
                                      </p:to>
                                    </p:set>
                                    <p:animEffect transition="in" filter="slide(fromTop)">
                                      <p:cBhvr>
                                        <p:cTn id="27" dur="500"/>
                                        <p:tgtEl>
                                          <p:spTgt spid="117769"/>
                                        </p:tgtEl>
                                      </p:cBhvr>
                                    </p:animEffect>
                                  </p:childTnLst>
                                </p:cTn>
                              </p:par>
                            </p:childTnLst>
                          </p:cTn>
                        </p:par>
                        <p:par>
                          <p:cTn id="28" fill="hold">
                            <p:stCondLst>
                              <p:cond delay="500"/>
                            </p:stCondLst>
                            <p:childTnLst>
                              <p:par>
                                <p:cTn id="29" presetID="12" presetClass="entr" presetSubtype="1" fill="hold" grpId="0" nodeType="afterEffect">
                                  <p:stCondLst>
                                    <p:cond delay="0"/>
                                  </p:stCondLst>
                                  <p:childTnLst>
                                    <p:set>
                                      <p:cBhvr>
                                        <p:cTn id="30" dur="1" fill="hold">
                                          <p:stCondLst>
                                            <p:cond delay="0"/>
                                          </p:stCondLst>
                                        </p:cTn>
                                        <p:tgtEl>
                                          <p:spTgt spid="117783"/>
                                        </p:tgtEl>
                                        <p:attrNameLst>
                                          <p:attrName>style.visibility</p:attrName>
                                        </p:attrNameLst>
                                      </p:cBhvr>
                                      <p:to>
                                        <p:strVal val="visible"/>
                                      </p:to>
                                    </p:set>
                                    <p:animEffect transition="in" filter="slide(fromTop)">
                                      <p:cBhvr>
                                        <p:cTn id="31" dur="500"/>
                                        <p:tgtEl>
                                          <p:spTgt spid="117783"/>
                                        </p:tgtEl>
                                      </p:cBhvr>
                                    </p:animEffect>
                                  </p:childTnLst>
                                </p:cTn>
                              </p:par>
                            </p:childTnLst>
                          </p:cTn>
                        </p:par>
                        <p:par>
                          <p:cTn id="32" fill="hold">
                            <p:stCondLst>
                              <p:cond delay="1000"/>
                            </p:stCondLst>
                            <p:childTnLst>
                              <p:par>
                                <p:cTn id="33" presetID="12" presetClass="entr" presetSubtype="1" fill="hold" grpId="0" nodeType="afterEffect">
                                  <p:stCondLst>
                                    <p:cond delay="0"/>
                                  </p:stCondLst>
                                  <p:childTnLst>
                                    <p:set>
                                      <p:cBhvr>
                                        <p:cTn id="34" dur="1" fill="hold">
                                          <p:stCondLst>
                                            <p:cond delay="0"/>
                                          </p:stCondLst>
                                        </p:cTn>
                                        <p:tgtEl>
                                          <p:spTgt spid="117784"/>
                                        </p:tgtEl>
                                        <p:attrNameLst>
                                          <p:attrName>style.visibility</p:attrName>
                                        </p:attrNameLst>
                                      </p:cBhvr>
                                      <p:to>
                                        <p:strVal val="visible"/>
                                      </p:to>
                                    </p:set>
                                    <p:animEffect transition="in" filter="slide(fromTop)">
                                      <p:cBhvr>
                                        <p:cTn id="35" dur="500"/>
                                        <p:tgtEl>
                                          <p:spTgt spid="117784"/>
                                        </p:tgtEl>
                                      </p:cBhvr>
                                    </p:animEffect>
                                  </p:childTnLst>
                                </p:cTn>
                              </p:par>
                            </p:childTnLst>
                          </p:cTn>
                        </p:par>
                        <p:par>
                          <p:cTn id="36" fill="hold">
                            <p:stCondLst>
                              <p:cond delay="1500"/>
                            </p:stCondLst>
                            <p:childTnLst>
                              <p:par>
                                <p:cTn id="37" presetID="12" presetClass="entr" presetSubtype="1" fill="hold" nodeType="afterEffect">
                                  <p:stCondLst>
                                    <p:cond delay="0"/>
                                  </p:stCondLst>
                                  <p:childTnLst>
                                    <p:set>
                                      <p:cBhvr>
                                        <p:cTn id="38" dur="1" fill="hold">
                                          <p:stCondLst>
                                            <p:cond delay="0"/>
                                          </p:stCondLst>
                                        </p:cTn>
                                        <p:tgtEl>
                                          <p:spTgt spid="117788"/>
                                        </p:tgtEl>
                                        <p:attrNameLst>
                                          <p:attrName>style.visibility</p:attrName>
                                        </p:attrNameLst>
                                      </p:cBhvr>
                                      <p:to>
                                        <p:strVal val="visible"/>
                                      </p:to>
                                    </p:set>
                                    <p:animEffect transition="in" filter="slide(fromTop)">
                                      <p:cBhvr>
                                        <p:cTn id="39" dur="500"/>
                                        <p:tgtEl>
                                          <p:spTgt spid="117788"/>
                                        </p:tgtEl>
                                      </p:cBhvr>
                                    </p:animEffect>
                                  </p:childTnLst>
                                </p:cTn>
                              </p:par>
                            </p:childTnLst>
                          </p:cTn>
                        </p:par>
                        <p:par>
                          <p:cTn id="40" fill="hold">
                            <p:stCondLst>
                              <p:cond delay="2000"/>
                            </p:stCondLst>
                            <p:childTnLst>
                              <p:par>
                                <p:cTn id="41" presetID="12" presetClass="entr" presetSubtype="1" fill="hold" nodeType="afterEffect">
                                  <p:stCondLst>
                                    <p:cond delay="0"/>
                                  </p:stCondLst>
                                  <p:childTnLst>
                                    <p:set>
                                      <p:cBhvr>
                                        <p:cTn id="42" dur="1" fill="hold">
                                          <p:stCondLst>
                                            <p:cond delay="0"/>
                                          </p:stCondLst>
                                        </p:cTn>
                                        <p:tgtEl>
                                          <p:spTgt spid="117789"/>
                                        </p:tgtEl>
                                        <p:attrNameLst>
                                          <p:attrName>style.visibility</p:attrName>
                                        </p:attrNameLst>
                                      </p:cBhvr>
                                      <p:to>
                                        <p:strVal val="visible"/>
                                      </p:to>
                                    </p:set>
                                    <p:animEffect transition="in" filter="slide(fromTop)">
                                      <p:cBhvr>
                                        <p:cTn id="43" dur="500"/>
                                        <p:tgtEl>
                                          <p:spTgt spid="117789"/>
                                        </p:tgtEl>
                                      </p:cBhvr>
                                    </p:animEffect>
                                  </p:childTnLst>
                                </p:cTn>
                              </p:par>
                            </p:childTnLst>
                          </p:cTn>
                        </p:par>
                        <p:par>
                          <p:cTn id="44" fill="hold">
                            <p:stCondLst>
                              <p:cond delay="2500"/>
                            </p:stCondLst>
                            <p:childTnLst>
                              <p:par>
                                <p:cTn id="45" presetID="12" presetClass="entr" presetSubtype="1" fill="hold" nodeType="afterEffect">
                                  <p:stCondLst>
                                    <p:cond delay="0"/>
                                  </p:stCondLst>
                                  <p:childTnLst>
                                    <p:set>
                                      <p:cBhvr>
                                        <p:cTn id="46" dur="1" fill="hold">
                                          <p:stCondLst>
                                            <p:cond delay="0"/>
                                          </p:stCondLst>
                                        </p:cTn>
                                        <p:tgtEl>
                                          <p:spTgt spid="117791"/>
                                        </p:tgtEl>
                                        <p:attrNameLst>
                                          <p:attrName>style.visibility</p:attrName>
                                        </p:attrNameLst>
                                      </p:cBhvr>
                                      <p:to>
                                        <p:strVal val="visible"/>
                                      </p:to>
                                    </p:set>
                                    <p:animEffect transition="in" filter="slide(fromTop)">
                                      <p:cBhvr>
                                        <p:cTn id="47" dur="500"/>
                                        <p:tgtEl>
                                          <p:spTgt spid="117791"/>
                                        </p:tgtEl>
                                      </p:cBhvr>
                                    </p:animEffect>
                                  </p:childTnLst>
                                </p:cTn>
                              </p:par>
                            </p:childTnLst>
                          </p:cTn>
                        </p:par>
                        <p:par>
                          <p:cTn id="48" fill="hold">
                            <p:stCondLst>
                              <p:cond delay="3000"/>
                            </p:stCondLst>
                            <p:childTnLst>
                              <p:par>
                                <p:cTn id="49" presetID="12" presetClass="entr" presetSubtype="1" fill="hold" nodeType="afterEffect">
                                  <p:stCondLst>
                                    <p:cond delay="0"/>
                                  </p:stCondLst>
                                  <p:childTnLst>
                                    <p:set>
                                      <p:cBhvr>
                                        <p:cTn id="50" dur="1" fill="hold">
                                          <p:stCondLst>
                                            <p:cond delay="0"/>
                                          </p:stCondLst>
                                        </p:cTn>
                                        <p:tgtEl>
                                          <p:spTgt spid="117768"/>
                                        </p:tgtEl>
                                        <p:attrNameLst>
                                          <p:attrName>style.visibility</p:attrName>
                                        </p:attrNameLst>
                                      </p:cBhvr>
                                      <p:to>
                                        <p:strVal val="visible"/>
                                      </p:to>
                                    </p:set>
                                    <p:animEffect transition="in" filter="slide(fromTop)">
                                      <p:cBhvr>
                                        <p:cTn id="51" dur="500"/>
                                        <p:tgtEl>
                                          <p:spTgt spid="117768"/>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1" fill="hold" grpId="0" nodeType="clickEffect">
                                  <p:stCondLst>
                                    <p:cond delay="0"/>
                                  </p:stCondLst>
                                  <p:childTnLst>
                                    <p:set>
                                      <p:cBhvr>
                                        <p:cTn id="55" dur="1" fill="hold">
                                          <p:stCondLst>
                                            <p:cond delay="0"/>
                                          </p:stCondLst>
                                        </p:cTn>
                                        <p:tgtEl>
                                          <p:spTgt spid="37"/>
                                        </p:tgtEl>
                                        <p:attrNameLst>
                                          <p:attrName>style.visibility</p:attrName>
                                        </p:attrNameLst>
                                      </p:cBhvr>
                                      <p:to>
                                        <p:strVal val="visible"/>
                                      </p:to>
                                    </p:set>
                                    <p:animEffect transition="in" filter="slide(fromTop)">
                                      <p:cBhvr>
                                        <p:cTn id="56" dur="500"/>
                                        <p:tgtEl>
                                          <p:spTgt spid="37"/>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1"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slide(fromTop)">
                                      <p:cBhvr>
                                        <p:cTn id="61" dur="500"/>
                                        <p:tgtEl>
                                          <p:spTgt spid="38"/>
                                        </p:tgtEl>
                                      </p:cBhvr>
                                    </p:animEffect>
                                  </p:childTnLst>
                                </p:cTn>
                              </p:par>
                            </p:childTnLst>
                          </p:cTn>
                        </p:par>
                      </p:childTnLst>
                    </p:cTn>
                  </p:par>
                  <p:par>
                    <p:cTn id="62" fill="hold">
                      <p:stCondLst>
                        <p:cond delay="indefinite"/>
                      </p:stCondLst>
                      <p:childTnLst>
                        <p:par>
                          <p:cTn id="63" fill="hold">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slide(fromTop)">
                                      <p:cBhvr>
                                        <p:cTn id="66" dur="500"/>
                                        <p:tgtEl>
                                          <p:spTgt spid="39"/>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1" fill="hold" grpId="0" nodeType="click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slide(fromTop)">
                                      <p:cBhvr>
                                        <p:cTn id="71" dur="5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1" fill="hold" nodeType="clickEffect">
                                  <p:stCondLst>
                                    <p:cond delay="0"/>
                                  </p:stCondLst>
                                  <p:childTnLst>
                                    <p:set>
                                      <p:cBhvr>
                                        <p:cTn id="75" dur="1" fill="hold">
                                          <p:stCondLst>
                                            <p:cond delay="0"/>
                                          </p:stCondLst>
                                        </p:cTn>
                                        <p:tgtEl>
                                          <p:spTgt spid="8"/>
                                        </p:tgtEl>
                                        <p:attrNameLst>
                                          <p:attrName>style.visibility</p:attrName>
                                        </p:attrNameLst>
                                      </p:cBhvr>
                                      <p:to>
                                        <p:strVal val="visible"/>
                                      </p:to>
                                    </p:set>
                                    <p:animEffect transition="in" filter="slide(fromTop)">
                                      <p:cBhvr>
                                        <p:cTn id="7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75" grpId="0" animBg="1" autoUpdateAnimBg="0"/>
      <p:bldP spid="117783" grpId="0" animBg="1" autoUpdateAnimBg="0"/>
      <p:bldP spid="117784" grpId="0" animBg="1" autoUpdateAnimBg="0"/>
      <p:bldP spid="37" grpId="0" animBg="1" autoUpdateAnimBg="0"/>
      <p:bldP spid="38" grpId="0" animBg="1" autoUpdateAnimBg="0"/>
      <p:bldP spid="39" grpId="0" animBg="1" autoUpdateAnimBg="0"/>
      <p:bldP spid="40"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מציין מיקום של מספר שקופית 4"/>
          <p:cNvSpPr>
            <a:spLocks noGrp="1"/>
          </p:cNvSpPr>
          <p:nvPr>
            <p:ph type="sldNum" sz="quarter" idx="11"/>
          </p:nvPr>
        </p:nvSpPr>
        <p:spPr>
          <a:noFill/>
        </p:spPr>
        <p:txBody>
          <a:bodyPr/>
          <a:lstStyle/>
          <a:p>
            <a:fld id="{DC87B60D-B780-41F9-B6E2-0B242EFDC618}" type="slidenum">
              <a:rPr lang="he-IL"/>
              <a:pPr/>
              <a:t>17</a:t>
            </a:fld>
            <a:endParaRPr lang="en-US" dirty="0"/>
          </a:p>
        </p:txBody>
      </p:sp>
      <p:sp>
        <p:nvSpPr>
          <p:cNvPr id="23555" name="Rectangle 2"/>
          <p:cNvSpPr>
            <a:spLocks noGrp="1" noChangeArrowheads="1"/>
          </p:cNvSpPr>
          <p:nvPr>
            <p:ph type="title"/>
          </p:nvPr>
        </p:nvSpPr>
        <p:spPr>
          <a:xfrm>
            <a:off x="179388" y="404664"/>
            <a:ext cx="8964612" cy="668337"/>
          </a:xfrm>
        </p:spPr>
        <p:txBody>
          <a:bodyPr/>
          <a:lstStyle/>
          <a:p>
            <a:pPr algn="r" eaLnBrk="1" hangingPunct="1"/>
            <a:r>
              <a:rPr lang="he-IL" sz="2800" b="1" dirty="0">
                <a:solidFill>
                  <a:schemeClr val="bg2"/>
                </a:solidFill>
              </a:rPr>
              <a:t>רכישת מניות בעל מניות בחברה א' מעודפי החברה </a:t>
            </a:r>
            <a:br>
              <a:rPr lang="he-IL" sz="2800" b="1" dirty="0">
                <a:solidFill>
                  <a:schemeClr val="bg2"/>
                </a:solidFill>
              </a:rPr>
            </a:br>
            <a:endParaRPr lang="en-US" sz="2800" b="1" dirty="0">
              <a:solidFill>
                <a:schemeClr val="bg2"/>
              </a:solidFill>
            </a:endParaRPr>
          </a:p>
        </p:txBody>
      </p:sp>
      <p:sp>
        <p:nvSpPr>
          <p:cNvPr id="388100" name="Rectangle 4"/>
          <p:cNvSpPr>
            <a:spLocks noChangeArrowheads="1"/>
          </p:cNvSpPr>
          <p:nvPr/>
        </p:nvSpPr>
        <p:spPr bwMode="auto">
          <a:xfrm>
            <a:off x="6339681" y="1271514"/>
            <a:ext cx="1944687" cy="476250"/>
          </a:xfrm>
          <a:prstGeom prst="rect">
            <a:avLst/>
          </a:prstGeom>
          <a:noFill/>
          <a:ln w="9525">
            <a:noFill/>
            <a:miter lim="800000"/>
            <a:headEnd/>
            <a:tailEnd/>
          </a:ln>
          <a:effectLst/>
        </p:spPr>
        <p:txBody>
          <a:bodyPr/>
          <a:lstStyle/>
          <a:p>
            <a:pPr algn="ctr">
              <a:lnSpc>
                <a:spcPct val="75000"/>
              </a:lnSpc>
              <a:defRPr/>
            </a:pPr>
            <a:r>
              <a:rPr lang="he-IL" sz="2800" b="1" u="sng" dirty="0">
                <a:solidFill>
                  <a:srgbClr val="006600"/>
                </a:solidFill>
                <a:effectLst>
                  <a:outerShdw blurRad="38100" dist="38100" dir="2700000" algn="tl">
                    <a:srgbClr val="C0C0C0"/>
                  </a:outerShdw>
                </a:effectLst>
                <a:latin typeface="Times New Roman" pitchFamily="18" charset="0"/>
                <a:cs typeface="David" pitchFamily="2" charset="-79"/>
              </a:rPr>
              <a:t>אופציה א'</a:t>
            </a:r>
            <a:endParaRPr lang="en-US" sz="2800" b="1" u="sng" dirty="0">
              <a:solidFill>
                <a:srgbClr val="006600"/>
              </a:solidFill>
              <a:effectLst>
                <a:outerShdw blurRad="38100" dist="38100" dir="2700000" algn="tl">
                  <a:srgbClr val="C0C0C0"/>
                </a:outerShdw>
              </a:effectLst>
              <a:latin typeface="Times New Roman" pitchFamily="18" charset="0"/>
              <a:cs typeface="David" pitchFamily="2" charset="-79"/>
            </a:endParaRPr>
          </a:p>
        </p:txBody>
      </p:sp>
      <p:pic>
        <p:nvPicPr>
          <p:cNvPr id="23558" name="Picture 5"/>
          <p:cNvPicPr>
            <a:picLocks noChangeAspect="1" noChangeArrowheads="1"/>
          </p:cNvPicPr>
          <p:nvPr/>
        </p:nvPicPr>
        <p:blipFill>
          <a:blip r:embed="rId2" cstate="print"/>
          <a:srcRect/>
          <a:stretch>
            <a:fillRect/>
          </a:stretch>
        </p:blipFill>
        <p:spPr bwMode="auto">
          <a:xfrm>
            <a:off x="6911360" y="1791847"/>
            <a:ext cx="360363" cy="936625"/>
          </a:xfrm>
          <a:prstGeom prst="rect">
            <a:avLst/>
          </a:prstGeom>
          <a:noFill/>
          <a:ln w="9525">
            <a:noFill/>
            <a:miter lim="800000"/>
            <a:headEnd/>
            <a:tailEnd/>
          </a:ln>
        </p:spPr>
      </p:pic>
      <p:sp>
        <p:nvSpPr>
          <p:cNvPr id="388102" name="AutoShape 6"/>
          <p:cNvSpPr>
            <a:spLocks noChangeArrowheads="1"/>
          </p:cNvSpPr>
          <p:nvPr/>
        </p:nvSpPr>
        <p:spPr bwMode="auto">
          <a:xfrm>
            <a:off x="1187103" y="338169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dirty="0">
                <a:solidFill>
                  <a:srgbClr val="009900"/>
                </a:solidFill>
                <a:effectLst>
                  <a:outerShdw blurRad="38100" dist="38100" dir="2700000" algn="tl">
                    <a:srgbClr val="000000"/>
                  </a:outerShdw>
                </a:effectLst>
                <a:latin typeface="Times New Roman" pitchFamily="18" charset="0"/>
                <a:cs typeface="David" pitchFamily="2" charset="-79"/>
              </a:rPr>
              <a:t>חברת החזקות </a:t>
            </a:r>
            <a:endParaRPr lang="he-IL" sz="2800" b="1" dirty="0">
              <a:effectLst>
                <a:outerShdw blurRad="38100" dist="38100" dir="2700000" algn="tl">
                  <a:srgbClr val="FFFFFF"/>
                </a:outerShdw>
              </a:effectLst>
              <a:latin typeface="Times New Roman" pitchFamily="18" charset="0"/>
              <a:cs typeface="David" pitchFamily="2" charset="-79"/>
            </a:endParaRPr>
          </a:p>
        </p:txBody>
      </p:sp>
      <p:cxnSp>
        <p:nvCxnSpPr>
          <p:cNvPr id="388104" name="AutoShape 8"/>
          <p:cNvCxnSpPr>
            <a:cxnSpLocks noChangeShapeType="1"/>
          </p:cNvCxnSpPr>
          <p:nvPr/>
        </p:nvCxnSpPr>
        <p:spPr bwMode="auto">
          <a:xfrm flipH="1">
            <a:off x="2064653" y="2745471"/>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23562" name="Picture 9"/>
          <p:cNvPicPr>
            <a:picLocks noChangeAspect="1" noChangeArrowheads="1"/>
          </p:cNvPicPr>
          <p:nvPr/>
        </p:nvPicPr>
        <p:blipFill>
          <a:blip r:embed="rId2" cstate="print"/>
          <a:srcRect/>
          <a:stretch>
            <a:fillRect/>
          </a:stretch>
        </p:blipFill>
        <p:spPr bwMode="auto">
          <a:xfrm>
            <a:off x="1899406" y="1809601"/>
            <a:ext cx="360362" cy="936625"/>
          </a:xfrm>
          <a:prstGeom prst="rect">
            <a:avLst/>
          </a:prstGeom>
          <a:noFill/>
          <a:ln w="9525">
            <a:noFill/>
            <a:miter lim="800000"/>
            <a:headEnd/>
            <a:tailEnd/>
          </a:ln>
        </p:spPr>
      </p:pic>
      <p:cxnSp>
        <p:nvCxnSpPr>
          <p:cNvPr id="388106" name="AutoShape 10"/>
          <p:cNvCxnSpPr>
            <a:cxnSpLocks noChangeShapeType="1"/>
          </p:cNvCxnSpPr>
          <p:nvPr/>
        </p:nvCxnSpPr>
        <p:spPr bwMode="auto">
          <a:xfrm flipH="1">
            <a:off x="7091542" y="2728472"/>
            <a:ext cx="1588" cy="6238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cxnSp>
        <p:nvCxnSpPr>
          <p:cNvPr id="388108" name="AutoShape 12"/>
          <p:cNvCxnSpPr>
            <a:cxnSpLocks noChangeShapeType="1"/>
          </p:cNvCxnSpPr>
          <p:nvPr/>
        </p:nvCxnSpPr>
        <p:spPr bwMode="auto">
          <a:xfrm flipH="1">
            <a:off x="2494919" y="4330619"/>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17" name="AutoShape 20"/>
          <p:cNvSpPr>
            <a:spLocks noChangeArrowheads="1"/>
          </p:cNvSpPr>
          <p:nvPr/>
        </p:nvSpPr>
        <p:spPr bwMode="auto">
          <a:xfrm rot="10496583">
            <a:off x="8220866" y="2213994"/>
            <a:ext cx="495665" cy="1855338"/>
          </a:xfrm>
          <a:prstGeom prst="curvedRightArrow">
            <a:avLst>
              <a:gd name="adj1" fmla="val 49403"/>
              <a:gd name="adj2" fmla="val 156472"/>
              <a:gd name="adj3" fmla="val 38629"/>
            </a:avLst>
          </a:prstGeom>
          <a:solidFill>
            <a:schemeClr val="accent1"/>
          </a:solidFill>
          <a:ln w="9525">
            <a:solidFill>
              <a:schemeClr val="tx1"/>
            </a:solidFill>
            <a:miter lim="800000"/>
            <a:headEnd/>
            <a:tailEnd/>
          </a:ln>
        </p:spPr>
        <p:txBody>
          <a:bodyPr wrap="none" anchor="ctr"/>
          <a:lstStyle/>
          <a:p>
            <a:endParaRPr lang="he-IL"/>
          </a:p>
        </p:txBody>
      </p:sp>
      <p:sp>
        <p:nvSpPr>
          <p:cNvPr id="19" name="AutoShape 6">
            <a:extLst>
              <a:ext uri="{FF2B5EF4-FFF2-40B4-BE49-F238E27FC236}">
                <a16:creationId xmlns:a16="http://schemas.microsoft.com/office/drawing/2014/main" id="{A8A133E0-0B04-4AC1-94D6-BEF217DE0A56}"/>
              </a:ext>
            </a:extLst>
          </p:cNvPr>
          <p:cNvSpPr>
            <a:spLocks noChangeArrowheads="1"/>
          </p:cNvSpPr>
          <p:nvPr/>
        </p:nvSpPr>
        <p:spPr bwMode="auto">
          <a:xfrm>
            <a:off x="6502399" y="3469808"/>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dirty="0">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400" b="1" dirty="0">
                <a:solidFill>
                  <a:srgbClr val="7030A0"/>
                </a:solidFill>
                <a:effectLst>
                  <a:outerShdw blurRad="38100" dist="38100" dir="2700000" algn="tl">
                    <a:srgbClr val="000000"/>
                  </a:outerShdw>
                </a:effectLst>
                <a:latin typeface="Times New Roman" pitchFamily="18" charset="0"/>
                <a:cs typeface="David" pitchFamily="2" charset="-79"/>
              </a:rPr>
              <a:t>(עודפים)</a:t>
            </a:r>
            <a:endParaRPr lang="he-IL" sz="2400" b="1" dirty="0">
              <a:solidFill>
                <a:srgbClr val="7030A0"/>
              </a:solidFill>
              <a:effectLst>
                <a:outerShdw blurRad="38100" dist="38100" dir="2700000" algn="tl">
                  <a:srgbClr val="FFFFFF"/>
                </a:outerShdw>
              </a:effectLst>
              <a:latin typeface="Times New Roman" pitchFamily="18" charset="0"/>
              <a:cs typeface="David" pitchFamily="2" charset="-79"/>
            </a:endParaRPr>
          </a:p>
        </p:txBody>
      </p:sp>
      <p:sp>
        <p:nvSpPr>
          <p:cNvPr id="20" name="Rectangle 4">
            <a:extLst>
              <a:ext uri="{FF2B5EF4-FFF2-40B4-BE49-F238E27FC236}">
                <a16:creationId xmlns:a16="http://schemas.microsoft.com/office/drawing/2014/main" id="{7327AC32-DF0D-4E63-ADCC-D15D69EB422D}"/>
              </a:ext>
            </a:extLst>
          </p:cNvPr>
          <p:cNvSpPr>
            <a:spLocks noChangeArrowheads="1"/>
          </p:cNvSpPr>
          <p:nvPr/>
        </p:nvSpPr>
        <p:spPr bwMode="auto">
          <a:xfrm>
            <a:off x="1899406" y="1314301"/>
            <a:ext cx="1944687" cy="476250"/>
          </a:xfrm>
          <a:prstGeom prst="rect">
            <a:avLst/>
          </a:prstGeom>
          <a:noFill/>
          <a:ln w="9525">
            <a:noFill/>
            <a:miter lim="800000"/>
            <a:headEnd/>
            <a:tailEnd/>
          </a:ln>
          <a:effectLst/>
        </p:spPr>
        <p:txBody>
          <a:bodyPr/>
          <a:lstStyle/>
          <a:p>
            <a:pPr algn="ctr">
              <a:lnSpc>
                <a:spcPct val="75000"/>
              </a:lnSpc>
              <a:defRPr/>
            </a:pPr>
            <a:r>
              <a:rPr lang="he-IL" sz="2800" b="1" u="sng" dirty="0">
                <a:solidFill>
                  <a:srgbClr val="006600"/>
                </a:solidFill>
                <a:effectLst>
                  <a:outerShdw blurRad="38100" dist="38100" dir="2700000" algn="tl">
                    <a:srgbClr val="C0C0C0"/>
                  </a:outerShdw>
                </a:effectLst>
                <a:latin typeface="Times New Roman" pitchFamily="18" charset="0"/>
                <a:cs typeface="David" pitchFamily="2" charset="-79"/>
              </a:rPr>
              <a:t>אופציה ב'</a:t>
            </a:r>
            <a:endParaRPr lang="en-US" sz="2800" b="1" u="sng" dirty="0">
              <a:solidFill>
                <a:srgbClr val="006600"/>
              </a:solidFill>
              <a:effectLst>
                <a:outerShdw blurRad="38100" dist="38100" dir="2700000" algn="tl">
                  <a:srgbClr val="C0C0C0"/>
                </a:outerShdw>
              </a:effectLst>
              <a:latin typeface="Times New Roman" pitchFamily="18" charset="0"/>
              <a:cs typeface="David" pitchFamily="2" charset="-79"/>
            </a:endParaRPr>
          </a:p>
        </p:txBody>
      </p:sp>
      <p:sp>
        <p:nvSpPr>
          <p:cNvPr id="21" name="AutoShape 6">
            <a:extLst>
              <a:ext uri="{FF2B5EF4-FFF2-40B4-BE49-F238E27FC236}">
                <a16:creationId xmlns:a16="http://schemas.microsoft.com/office/drawing/2014/main" id="{4E1F3990-8DFF-4965-A12F-23A5574DB6CA}"/>
              </a:ext>
            </a:extLst>
          </p:cNvPr>
          <p:cNvSpPr>
            <a:spLocks noChangeArrowheads="1"/>
          </p:cNvSpPr>
          <p:nvPr/>
        </p:nvSpPr>
        <p:spPr bwMode="auto">
          <a:xfrm>
            <a:off x="1915548" y="5006476"/>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dirty="0">
                <a:solidFill>
                  <a:srgbClr val="009900"/>
                </a:solidFill>
                <a:effectLst>
                  <a:outerShdw blurRad="38100" dist="38100" dir="2700000" algn="tl">
                    <a:srgbClr val="000000"/>
                  </a:outerShdw>
                </a:effectLst>
                <a:latin typeface="Times New Roman" pitchFamily="18" charset="0"/>
                <a:cs typeface="David" pitchFamily="2" charset="-79"/>
              </a:rPr>
              <a:t>חברה א'</a:t>
            </a:r>
          </a:p>
          <a:p>
            <a:pPr lvl="0" algn="ctr">
              <a:lnSpc>
                <a:spcPct val="75000"/>
              </a:lnSpc>
              <a:defRPr/>
            </a:pPr>
            <a:r>
              <a:rPr lang="he-IL" sz="2400" b="1" dirty="0">
                <a:solidFill>
                  <a:srgbClr val="7030A0"/>
                </a:solidFill>
                <a:effectLst>
                  <a:outerShdw blurRad="38100" dist="38100" dir="2700000" algn="tl">
                    <a:srgbClr val="000000"/>
                  </a:outerShdw>
                </a:effectLst>
                <a:latin typeface="Times New Roman" pitchFamily="18" charset="0"/>
                <a:cs typeface="David" pitchFamily="2" charset="-79"/>
              </a:rPr>
              <a:t>(עודפים)</a:t>
            </a:r>
            <a:endParaRPr lang="he-IL" sz="2400" b="1" dirty="0">
              <a:solidFill>
                <a:srgbClr val="7030A0"/>
              </a:solidFill>
              <a:effectLst>
                <a:outerShdw blurRad="38100" dist="38100" dir="2700000" algn="tl">
                  <a:srgbClr val="FFFFFF"/>
                </a:outerShdw>
              </a:effectLst>
              <a:latin typeface="Times New Roman" pitchFamily="18" charset="0"/>
              <a:cs typeface="David" pitchFamily="2" charset="-79"/>
            </a:endParaRPr>
          </a:p>
        </p:txBody>
      </p:sp>
      <p:sp>
        <p:nvSpPr>
          <p:cNvPr id="22" name="AutoShape 20">
            <a:extLst>
              <a:ext uri="{FF2B5EF4-FFF2-40B4-BE49-F238E27FC236}">
                <a16:creationId xmlns:a16="http://schemas.microsoft.com/office/drawing/2014/main" id="{666DD0C1-3A74-4761-A8A9-E9CF0B2213FB}"/>
              </a:ext>
            </a:extLst>
          </p:cNvPr>
          <p:cNvSpPr>
            <a:spLocks noChangeArrowheads="1"/>
          </p:cNvSpPr>
          <p:nvPr/>
        </p:nvSpPr>
        <p:spPr bwMode="auto">
          <a:xfrm rot="10496583" flipH="1">
            <a:off x="178337" y="3719431"/>
            <a:ext cx="196836" cy="2026443"/>
          </a:xfrm>
          <a:prstGeom prst="curvedRightArrow">
            <a:avLst>
              <a:gd name="adj1" fmla="val 0"/>
              <a:gd name="adj2" fmla="val 156472"/>
              <a:gd name="adj3" fmla="val 38629"/>
            </a:avLst>
          </a:prstGeom>
          <a:solidFill>
            <a:schemeClr val="accent1"/>
          </a:solidFill>
          <a:ln w="9525">
            <a:solidFill>
              <a:schemeClr val="tx1"/>
            </a:solidFill>
            <a:miter lim="800000"/>
            <a:headEnd/>
            <a:tailEnd/>
          </a:ln>
        </p:spPr>
        <p:txBody>
          <a:bodyPr wrap="none" anchor="ctr"/>
          <a:lstStyle/>
          <a:p>
            <a:endParaRPr lang="he-IL"/>
          </a:p>
        </p:txBody>
      </p:sp>
      <p:sp>
        <p:nvSpPr>
          <p:cNvPr id="23" name="מלבן 22">
            <a:extLst>
              <a:ext uri="{FF2B5EF4-FFF2-40B4-BE49-F238E27FC236}">
                <a16:creationId xmlns:a16="http://schemas.microsoft.com/office/drawing/2014/main" id="{97B65851-815E-4619-9955-BCE17E3751DD}"/>
              </a:ext>
            </a:extLst>
          </p:cNvPr>
          <p:cNvSpPr/>
          <p:nvPr/>
        </p:nvSpPr>
        <p:spPr>
          <a:xfrm>
            <a:off x="40254" y="2640960"/>
            <a:ext cx="1875293" cy="369332"/>
          </a:xfrm>
          <a:prstGeom prst="rect">
            <a:avLst/>
          </a:prstGeom>
        </p:spPr>
        <p:txBody>
          <a:bodyPr wrap="square">
            <a:spAutoFit/>
          </a:bodyPr>
          <a:lstStyle/>
          <a:p>
            <a:pPr algn="just"/>
            <a:r>
              <a:rPr kumimoji="1" lang="he-IL" b="1" dirty="0">
                <a:solidFill>
                  <a:srgbClr val="FF0000"/>
                </a:solidFill>
                <a:latin typeface="Times New Roman" pitchFamily="18" charset="0"/>
                <a:cs typeface="David" pitchFamily="34" charset="-79"/>
              </a:rPr>
              <a:t>סעיף 104א לפקודה</a:t>
            </a:r>
            <a:endParaRPr kumimoji="1" lang="en-US" altLang="en-US" b="1" dirty="0">
              <a:solidFill>
                <a:srgbClr val="FF0000"/>
              </a:solidFill>
              <a:latin typeface="Times New Roman" pitchFamily="18" charset="0"/>
              <a:cs typeface="David" pitchFamily="34" charset="-79"/>
            </a:endParaRPr>
          </a:p>
        </p:txBody>
      </p:sp>
      <p:sp>
        <p:nvSpPr>
          <p:cNvPr id="24" name="מלבן 23">
            <a:extLst>
              <a:ext uri="{FF2B5EF4-FFF2-40B4-BE49-F238E27FC236}">
                <a16:creationId xmlns:a16="http://schemas.microsoft.com/office/drawing/2014/main" id="{168D158F-C805-4546-875D-5A911F80BF9F}"/>
              </a:ext>
            </a:extLst>
          </p:cNvPr>
          <p:cNvSpPr/>
          <p:nvPr/>
        </p:nvSpPr>
        <p:spPr>
          <a:xfrm>
            <a:off x="6000005" y="4763710"/>
            <a:ext cx="2592288" cy="646331"/>
          </a:xfrm>
          <a:prstGeom prst="rect">
            <a:avLst/>
          </a:prstGeom>
        </p:spPr>
        <p:txBody>
          <a:bodyPr wrap="square">
            <a:spAutoFit/>
          </a:bodyPr>
          <a:lstStyle/>
          <a:p>
            <a:pPr algn="just"/>
            <a:r>
              <a:rPr kumimoji="1" lang="he-IL" altLang="en-US" b="1" dirty="0">
                <a:solidFill>
                  <a:srgbClr val="FF0000"/>
                </a:solidFill>
                <a:latin typeface="Times New Roman" pitchFamily="18" charset="0"/>
                <a:cs typeface="David" pitchFamily="34" charset="-79"/>
              </a:rPr>
              <a:t>חשיפת בעל המניות שאינו מוכר לתשלום דיבידנד </a:t>
            </a:r>
            <a:endParaRPr kumimoji="1" lang="en-US" altLang="en-US" b="1" dirty="0">
              <a:solidFill>
                <a:srgbClr val="FF0000"/>
              </a:solidFill>
              <a:latin typeface="Times New Roman" pitchFamily="18" charset="0"/>
              <a:cs typeface="David" pitchFamily="34" charset="-79"/>
            </a:endParaRPr>
          </a:p>
        </p:txBody>
      </p:sp>
      <p:sp>
        <p:nvSpPr>
          <p:cNvPr id="25" name="מלבן 24">
            <a:extLst>
              <a:ext uri="{FF2B5EF4-FFF2-40B4-BE49-F238E27FC236}">
                <a16:creationId xmlns:a16="http://schemas.microsoft.com/office/drawing/2014/main" id="{DC7A18F0-2F19-4B1F-9EEE-3E9475C781B7}"/>
              </a:ext>
            </a:extLst>
          </p:cNvPr>
          <p:cNvSpPr/>
          <p:nvPr/>
        </p:nvSpPr>
        <p:spPr>
          <a:xfrm>
            <a:off x="368721" y="4369671"/>
            <a:ext cx="1403196" cy="1200329"/>
          </a:xfrm>
          <a:prstGeom prst="rect">
            <a:avLst/>
          </a:prstGeom>
        </p:spPr>
        <p:txBody>
          <a:bodyPr wrap="square">
            <a:spAutoFit/>
          </a:bodyPr>
          <a:lstStyle/>
          <a:p>
            <a:pPr algn="just"/>
            <a:r>
              <a:rPr kumimoji="1" lang="he-IL" sz="1200" b="1" u="sng" dirty="0">
                <a:solidFill>
                  <a:srgbClr val="7030A0"/>
                </a:solidFill>
                <a:latin typeface="Times New Roman" pitchFamily="18" charset="0"/>
                <a:cs typeface="David" pitchFamily="34" charset="-79"/>
              </a:rPr>
              <a:t>שלב ראשון: </a:t>
            </a:r>
            <a:r>
              <a:rPr kumimoji="1" lang="he-IL" sz="1200" b="1" dirty="0">
                <a:solidFill>
                  <a:srgbClr val="7030A0"/>
                </a:solidFill>
                <a:latin typeface="Times New Roman" pitchFamily="18" charset="0"/>
                <a:cs typeface="David" pitchFamily="34" charset="-79"/>
              </a:rPr>
              <a:t>חברת החזקות רוכשת 40% מחברה א' באשראי או בהלוואה מבנק  ועולה לשיעור של 100% </a:t>
            </a:r>
            <a:endParaRPr kumimoji="1" lang="en-US" altLang="en-US" sz="1200" b="1" dirty="0">
              <a:solidFill>
                <a:srgbClr val="7030A0"/>
              </a:solidFill>
              <a:latin typeface="Times New Roman" pitchFamily="18" charset="0"/>
              <a:cs typeface="David" pitchFamily="34" charset="-79"/>
            </a:endParaRPr>
          </a:p>
        </p:txBody>
      </p:sp>
      <p:sp>
        <p:nvSpPr>
          <p:cNvPr id="26" name="מלבן 25">
            <a:extLst>
              <a:ext uri="{FF2B5EF4-FFF2-40B4-BE49-F238E27FC236}">
                <a16:creationId xmlns:a16="http://schemas.microsoft.com/office/drawing/2014/main" id="{F78932EC-0FBA-4F5E-A545-AA1901F0E9F2}"/>
              </a:ext>
            </a:extLst>
          </p:cNvPr>
          <p:cNvSpPr/>
          <p:nvPr/>
        </p:nvSpPr>
        <p:spPr>
          <a:xfrm>
            <a:off x="7845394" y="2921421"/>
            <a:ext cx="877948" cy="646331"/>
          </a:xfrm>
          <a:prstGeom prst="rect">
            <a:avLst/>
          </a:prstGeom>
        </p:spPr>
        <p:txBody>
          <a:bodyPr wrap="square">
            <a:spAutoFit/>
          </a:bodyPr>
          <a:lstStyle/>
          <a:p>
            <a:pPr algn="just"/>
            <a:r>
              <a:rPr kumimoji="1" lang="he-IL" b="1" dirty="0">
                <a:solidFill>
                  <a:srgbClr val="7030A0"/>
                </a:solidFill>
                <a:latin typeface="Times New Roman" pitchFamily="18" charset="0"/>
                <a:cs typeface="David" pitchFamily="34" charset="-79"/>
              </a:rPr>
              <a:t>רכישה עצמית</a:t>
            </a:r>
            <a:endParaRPr kumimoji="1" lang="en-US" altLang="en-US" b="1" dirty="0">
              <a:solidFill>
                <a:srgbClr val="7030A0"/>
              </a:solidFill>
              <a:latin typeface="Times New Roman" pitchFamily="18" charset="0"/>
              <a:cs typeface="David" pitchFamily="34" charset="-79"/>
            </a:endParaRPr>
          </a:p>
        </p:txBody>
      </p:sp>
      <p:cxnSp>
        <p:nvCxnSpPr>
          <p:cNvPr id="28" name="AutoShape 10">
            <a:extLst>
              <a:ext uri="{FF2B5EF4-FFF2-40B4-BE49-F238E27FC236}">
                <a16:creationId xmlns:a16="http://schemas.microsoft.com/office/drawing/2014/main" id="{A13257E6-005B-49C6-8193-D4D3DF6FF3F1}"/>
              </a:ext>
            </a:extLst>
          </p:cNvPr>
          <p:cNvCxnSpPr>
            <a:cxnSpLocks noChangeShapeType="1"/>
          </p:cNvCxnSpPr>
          <p:nvPr/>
        </p:nvCxnSpPr>
        <p:spPr bwMode="auto">
          <a:xfrm flipH="1">
            <a:off x="7780120" y="2715954"/>
            <a:ext cx="1588" cy="6238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29" name="Picture 19">
            <a:extLst>
              <a:ext uri="{FF2B5EF4-FFF2-40B4-BE49-F238E27FC236}">
                <a16:creationId xmlns:a16="http://schemas.microsoft.com/office/drawing/2014/main" id="{F7BE26F7-5D52-4DDD-9521-CDB0C448C357}"/>
              </a:ext>
            </a:extLst>
          </p:cNvPr>
          <p:cNvPicPr>
            <a:picLocks noChangeAspect="1" noChangeArrowheads="1"/>
          </p:cNvPicPr>
          <p:nvPr/>
        </p:nvPicPr>
        <p:blipFill>
          <a:blip r:embed="rId3" cstate="print"/>
          <a:srcRect/>
          <a:stretch>
            <a:fillRect/>
          </a:stretch>
        </p:blipFill>
        <p:spPr bwMode="auto">
          <a:xfrm>
            <a:off x="7620000" y="1791847"/>
            <a:ext cx="360362" cy="936625"/>
          </a:xfrm>
          <a:prstGeom prst="rect">
            <a:avLst/>
          </a:prstGeom>
          <a:noFill/>
          <a:ln w="9525">
            <a:noFill/>
            <a:miter lim="800000"/>
            <a:headEnd/>
            <a:tailEnd/>
          </a:ln>
          <a:effectLst/>
        </p:spPr>
      </p:pic>
      <p:cxnSp>
        <p:nvCxnSpPr>
          <p:cNvPr id="30" name="AutoShape 10">
            <a:extLst>
              <a:ext uri="{FF2B5EF4-FFF2-40B4-BE49-F238E27FC236}">
                <a16:creationId xmlns:a16="http://schemas.microsoft.com/office/drawing/2014/main" id="{45AFFDFF-EFE4-4B3E-A5D0-CCA9E3C0098F}"/>
              </a:ext>
            </a:extLst>
          </p:cNvPr>
          <p:cNvCxnSpPr>
            <a:cxnSpLocks noChangeShapeType="1"/>
          </p:cNvCxnSpPr>
          <p:nvPr/>
        </p:nvCxnSpPr>
        <p:spPr bwMode="auto">
          <a:xfrm flipH="1">
            <a:off x="3485610" y="4330619"/>
            <a:ext cx="1588" cy="6238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31" name="Picture 19">
            <a:extLst>
              <a:ext uri="{FF2B5EF4-FFF2-40B4-BE49-F238E27FC236}">
                <a16:creationId xmlns:a16="http://schemas.microsoft.com/office/drawing/2014/main" id="{CE26EEB3-E82D-4D0A-833A-B012964BE54D}"/>
              </a:ext>
            </a:extLst>
          </p:cNvPr>
          <p:cNvPicPr>
            <a:picLocks noChangeAspect="1" noChangeArrowheads="1"/>
          </p:cNvPicPr>
          <p:nvPr/>
        </p:nvPicPr>
        <p:blipFill>
          <a:blip r:embed="rId3" cstate="print"/>
          <a:srcRect/>
          <a:stretch>
            <a:fillRect/>
          </a:stretch>
        </p:blipFill>
        <p:spPr bwMode="auto">
          <a:xfrm>
            <a:off x="3362313" y="3397145"/>
            <a:ext cx="360362" cy="936625"/>
          </a:xfrm>
          <a:prstGeom prst="rect">
            <a:avLst/>
          </a:prstGeom>
          <a:noFill/>
          <a:ln w="9525">
            <a:noFill/>
            <a:miter lim="800000"/>
            <a:headEnd/>
            <a:tailEnd/>
          </a:ln>
          <a:effectLst/>
        </p:spPr>
      </p:pic>
      <p:sp>
        <p:nvSpPr>
          <p:cNvPr id="32" name="מלבן 31">
            <a:extLst>
              <a:ext uri="{FF2B5EF4-FFF2-40B4-BE49-F238E27FC236}">
                <a16:creationId xmlns:a16="http://schemas.microsoft.com/office/drawing/2014/main" id="{72535F28-B044-4103-945E-609E23C876DD}"/>
              </a:ext>
            </a:extLst>
          </p:cNvPr>
          <p:cNvSpPr/>
          <p:nvPr/>
        </p:nvSpPr>
        <p:spPr>
          <a:xfrm>
            <a:off x="6330525" y="2728472"/>
            <a:ext cx="601319" cy="369332"/>
          </a:xfrm>
          <a:prstGeom prst="rect">
            <a:avLst/>
          </a:prstGeom>
        </p:spPr>
        <p:txBody>
          <a:bodyPr wrap="square">
            <a:spAutoFit/>
          </a:bodyPr>
          <a:lstStyle/>
          <a:p>
            <a:pPr algn="just"/>
            <a:r>
              <a:rPr kumimoji="1" lang="he-IL" b="1" dirty="0">
                <a:solidFill>
                  <a:srgbClr val="FF0000"/>
                </a:solidFill>
                <a:latin typeface="Times New Roman" pitchFamily="18" charset="0"/>
                <a:cs typeface="David" pitchFamily="34" charset="-79"/>
              </a:rPr>
              <a:t>60%</a:t>
            </a:r>
            <a:endParaRPr kumimoji="1" lang="en-US" altLang="en-US" b="1" dirty="0">
              <a:solidFill>
                <a:srgbClr val="FF0000"/>
              </a:solidFill>
              <a:latin typeface="Times New Roman" pitchFamily="18" charset="0"/>
              <a:cs typeface="David" pitchFamily="34" charset="-79"/>
            </a:endParaRPr>
          </a:p>
        </p:txBody>
      </p:sp>
      <p:sp>
        <p:nvSpPr>
          <p:cNvPr id="33" name="מלבן 32">
            <a:extLst>
              <a:ext uri="{FF2B5EF4-FFF2-40B4-BE49-F238E27FC236}">
                <a16:creationId xmlns:a16="http://schemas.microsoft.com/office/drawing/2014/main" id="{B8769E9D-783E-405D-9888-F1D9EB19ECA4}"/>
              </a:ext>
            </a:extLst>
          </p:cNvPr>
          <p:cNvSpPr/>
          <p:nvPr/>
        </p:nvSpPr>
        <p:spPr>
          <a:xfrm>
            <a:off x="7178801" y="2728472"/>
            <a:ext cx="601319" cy="369332"/>
          </a:xfrm>
          <a:prstGeom prst="rect">
            <a:avLst/>
          </a:prstGeom>
        </p:spPr>
        <p:txBody>
          <a:bodyPr wrap="square">
            <a:spAutoFit/>
          </a:bodyPr>
          <a:lstStyle/>
          <a:p>
            <a:pPr algn="just"/>
            <a:r>
              <a:rPr kumimoji="1" lang="he-IL" b="1" dirty="0">
                <a:solidFill>
                  <a:srgbClr val="FF0000"/>
                </a:solidFill>
                <a:latin typeface="Times New Roman" pitchFamily="18" charset="0"/>
                <a:cs typeface="David" pitchFamily="34" charset="-79"/>
              </a:rPr>
              <a:t>40%</a:t>
            </a:r>
            <a:endParaRPr kumimoji="1" lang="en-US" altLang="en-US" b="1" dirty="0">
              <a:solidFill>
                <a:srgbClr val="FF0000"/>
              </a:solidFill>
              <a:latin typeface="Times New Roman" pitchFamily="18" charset="0"/>
              <a:cs typeface="David" pitchFamily="34" charset="-79"/>
            </a:endParaRPr>
          </a:p>
        </p:txBody>
      </p:sp>
      <p:sp>
        <p:nvSpPr>
          <p:cNvPr id="34" name="מלבן 33">
            <a:extLst>
              <a:ext uri="{FF2B5EF4-FFF2-40B4-BE49-F238E27FC236}">
                <a16:creationId xmlns:a16="http://schemas.microsoft.com/office/drawing/2014/main" id="{FC4B1A69-89DA-46F4-AE27-D02D69AFCDC8}"/>
              </a:ext>
            </a:extLst>
          </p:cNvPr>
          <p:cNvSpPr/>
          <p:nvPr/>
        </p:nvSpPr>
        <p:spPr>
          <a:xfrm>
            <a:off x="2018283" y="2705749"/>
            <a:ext cx="831247" cy="369332"/>
          </a:xfrm>
          <a:prstGeom prst="rect">
            <a:avLst/>
          </a:prstGeom>
        </p:spPr>
        <p:txBody>
          <a:bodyPr wrap="square">
            <a:spAutoFit/>
          </a:bodyPr>
          <a:lstStyle/>
          <a:p>
            <a:pPr algn="just"/>
            <a:r>
              <a:rPr kumimoji="1" lang="he-IL" b="1" dirty="0">
                <a:solidFill>
                  <a:srgbClr val="FF0000"/>
                </a:solidFill>
                <a:latin typeface="Times New Roman" pitchFamily="18" charset="0"/>
                <a:cs typeface="David" pitchFamily="34" charset="-79"/>
              </a:rPr>
              <a:t>100%</a:t>
            </a:r>
            <a:endParaRPr kumimoji="1" lang="en-US" altLang="en-US" b="1" dirty="0">
              <a:solidFill>
                <a:srgbClr val="FF0000"/>
              </a:solidFill>
              <a:latin typeface="Times New Roman" pitchFamily="18" charset="0"/>
              <a:cs typeface="David" pitchFamily="34" charset="-79"/>
            </a:endParaRPr>
          </a:p>
        </p:txBody>
      </p:sp>
      <p:sp>
        <p:nvSpPr>
          <p:cNvPr id="27" name="מלבן 26">
            <a:extLst>
              <a:ext uri="{FF2B5EF4-FFF2-40B4-BE49-F238E27FC236}">
                <a16:creationId xmlns:a16="http://schemas.microsoft.com/office/drawing/2014/main" id="{0B4C950B-F79A-46E6-8526-6ADED1DDA495}"/>
              </a:ext>
            </a:extLst>
          </p:cNvPr>
          <p:cNvSpPr/>
          <p:nvPr/>
        </p:nvSpPr>
        <p:spPr>
          <a:xfrm>
            <a:off x="369304" y="5537603"/>
            <a:ext cx="1403196" cy="1015663"/>
          </a:xfrm>
          <a:prstGeom prst="rect">
            <a:avLst/>
          </a:prstGeom>
        </p:spPr>
        <p:txBody>
          <a:bodyPr wrap="square">
            <a:spAutoFit/>
          </a:bodyPr>
          <a:lstStyle/>
          <a:p>
            <a:pPr algn="just"/>
            <a:r>
              <a:rPr kumimoji="1" lang="he-IL" sz="1200" b="1" u="sng" dirty="0">
                <a:solidFill>
                  <a:srgbClr val="7030A0"/>
                </a:solidFill>
                <a:latin typeface="Times New Roman" pitchFamily="18" charset="0"/>
                <a:cs typeface="David" pitchFamily="34" charset="-79"/>
              </a:rPr>
              <a:t>שלב שני: </a:t>
            </a:r>
            <a:r>
              <a:rPr kumimoji="1" lang="he-IL" sz="1200" b="1" dirty="0">
                <a:solidFill>
                  <a:srgbClr val="7030A0"/>
                </a:solidFill>
                <a:latin typeface="Times New Roman" pitchFamily="18" charset="0"/>
                <a:cs typeface="David" pitchFamily="34" charset="-79"/>
              </a:rPr>
              <a:t>חברת א' מחלקת דיבידנד להחזקות ומשלמת למוכר או סוגרת חוב בנק </a:t>
            </a:r>
            <a:endParaRPr kumimoji="1" lang="en-US" altLang="en-US" sz="1200" b="1" dirty="0">
              <a:solidFill>
                <a:srgbClr val="7030A0"/>
              </a:solidFill>
              <a:latin typeface="Times New Roman" pitchFamily="18" charset="0"/>
              <a:cs typeface="David" pitchFamily="34" charset="-79"/>
            </a:endParaRPr>
          </a:p>
        </p:txBody>
      </p:sp>
      <p:cxnSp>
        <p:nvCxnSpPr>
          <p:cNvPr id="35" name="AutoShape 15">
            <a:extLst>
              <a:ext uri="{FF2B5EF4-FFF2-40B4-BE49-F238E27FC236}">
                <a16:creationId xmlns:a16="http://schemas.microsoft.com/office/drawing/2014/main" id="{041726E6-C350-489B-A0DC-091525B7FFFB}"/>
              </a:ext>
            </a:extLst>
          </p:cNvPr>
          <p:cNvCxnSpPr>
            <a:cxnSpLocks noChangeShapeType="1"/>
          </p:cNvCxnSpPr>
          <p:nvPr/>
        </p:nvCxnSpPr>
        <p:spPr bwMode="auto">
          <a:xfrm>
            <a:off x="2871749" y="3903195"/>
            <a:ext cx="519308" cy="0"/>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cxnSp>
        <p:nvCxnSpPr>
          <p:cNvPr id="36" name="AutoShape 15">
            <a:extLst>
              <a:ext uri="{FF2B5EF4-FFF2-40B4-BE49-F238E27FC236}">
                <a16:creationId xmlns:a16="http://schemas.microsoft.com/office/drawing/2014/main" id="{C089C588-4740-41EF-ADD6-731B58D8643A}"/>
              </a:ext>
            </a:extLst>
          </p:cNvPr>
          <p:cNvCxnSpPr>
            <a:cxnSpLocks noChangeShapeType="1"/>
          </p:cNvCxnSpPr>
          <p:nvPr/>
        </p:nvCxnSpPr>
        <p:spPr bwMode="auto">
          <a:xfrm flipH="1">
            <a:off x="2627784" y="4579044"/>
            <a:ext cx="763274" cy="0"/>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37" name="מלבן 36">
            <a:extLst>
              <a:ext uri="{FF2B5EF4-FFF2-40B4-BE49-F238E27FC236}">
                <a16:creationId xmlns:a16="http://schemas.microsoft.com/office/drawing/2014/main" id="{FA580917-F418-4380-BE22-20D33D1527DE}"/>
              </a:ext>
            </a:extLst>
          </p:cNvPr>
          <p:cNvSpPr/>
          <p:nvPr/>
        </p:nvSpPr>
        <p:spPr>
          <a:xfrm>
            <a:off x="1556821" y="4242512"/>
            <a:ext cx="1224403" cy="307777"/>
          </a:xfrm>
          <a:prstGeom prst="rect">
            <a:avLst/>
          </a:prstGeom>
        </p:spPr>
        <p:txBody>
          <a:bodyPr wrap="square">
            <a:spAutoFit/>
          </a:bodyPr>
          <a:lstStyle/>
          <a:p>
            <a:pPr algn="l"/>
            <a:r>
              <a:rPr kumimoji="1" lang="he-IL" sz="1400" b="1" dirty="0">
                <a:solidFill>
                  <a:schemeClr val="bg2">
                    <a:lumMod val="60000"/>
                    <a:lumOff val="40000"/>
                  </a:schemeClr>
                </a:solidFill>
                <a:latin typeface="Times New Roman" pitchFamily="18" charset="0"/>
                <a:cs typeface="David" pitchFamily="34" charset="-79"/>
              </a:rPr>
              <a:t>40% + 60%</a:t>
            </a:r>
            <a:endParaRPr kumimoji="1" lang="en-US" altLang="en-US" sz="1400" b="1" dirty="0">
              <a:solidFill>
                <a:schemeClr val="bg2">
                  <a:lumMod val="60000"/>
                  <a:lumOff val="40000"/>
                </a:schemeClr>
              </a:solidFill>
              <a:latin typeface="Times New Roman" pitchFamily="18" charset="0"/>
              <a:cs typeface="David" pitchFamily="34" charset="-79"/>
            </a:endParaRPr>
          </a:p>
        </p:txBody>
      </p:sp>
    </p:spTree>
    <p:extLst>
      <p:ext uri="{BB962C8B-B14F-4D97-AF65-F5344CB8AC3E}">
        <p14:creationId xmlns:p14="http://schemas.microsoft.com/office/powerpoint/2010/main" val="286056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88102"/>
                                        </p:tgtEl>
                                        <p:attrNameLst>
                                          <p:attrName>style.visibility</p:attrName>
                                        </p:attrNameLst>
                                      </p:cBhvr>
                                      <p:to>
                                        <p:strVal val="visible"/>
                                      </p:to>
                                    </p:set>
                                    <p:animEffect transition="in" filter="slide(fromTop)">
                                      <p:cBhvr>
                                        <p:cTn id="7" dur="500"/>
                                        <p:tgtEl>
                                          <p:spTgt spid="38810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388104"/>
                                        </p:tgtEl>
                                        <p:attrNameLst>
                                          <p:attrName>style.visibility</p:attrName>
                                        </p:attrNameLst>
                                      </p:cBhvr>
                                      <p:to>
                                        <p:strVal val="visible"/>
                                      </p:to>
                                    </p:set>
                                    <p:animEffect transition="in" filter="slide(fromTop)">
                                      <p:cBhvr>
                                        <p:cTn id="11" dur="500"/>
                                        <p:tgtEl>
                                          <p:spTgt spid="38810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88106"/>
                                        </p:tgtEl>
                                        <p:attrNameLst>
                                          <p:attrName>style.visibility</p:attrName>
                                        </p:attrNameLst>
                                      </p:cBhvr>
                                      <p:to>
                                        <p:strVal val="visible"/>
                                      </p:to>
                                    </p:set>
                                    <p:animEffect transition="in" filter="slide(fromTop)">
                                      <p:cBhvr>
                                        <p:cTn id="15" dur="500"/>
                                        <p:tgtEl>
                                          <p:spTgt spid="38810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88108"/>
                                        </p:tgtEl>
                                        <p:attrNameLst>
                                          <p:attrName>style.visibility</p:attrName>
                                        </p:attrNameLst>
                                      </p:cBhvr>
                                      <p:to>
                                        <p:strVal val="visible"/>
                                      </p:to>
                                    </p:set>
                                    <p:animEffect transition="in" filter="slide(fromTop)">
                                      <p:cBhvr>
                                        <p:cTn id="19" dur="500"/>
                                        <p:tgtEl>
                                          <p:spTgt spid="38810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slide(fromTop)">
                                      <p:cBhvr>
                                        <p:cTn id="23" dur="500"/>
                                        <p:tgtEl>
                                          <p:spTgt spid="19"/>
                                        </p:tgtEl>
                                      </p:cBhvr>
                                    </p:animEffect>
                                  </p:childTnLst>
                                </p:cTn>
                              </p:par>
                            </p:childTnLst>
                          </p:cTn>
                        </p:par>
                        <p:par>
                          <p:cTn id="24" fill="hold">
                            <p:stCondLst>
                              <p:cond delay="2500"/>
                            </p:stCondLst>
                            <p:childTnLst>
                              <p:par>
                                <p:cTn id="25" presetID="12" presetClass="entr" presetSubtype="1"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slide(fromTop)">
                                      <p:cBhvr>
                                        <p:cTn id="27" dur="500"/>
                                        <p:tgtEl>
                                          <p:spTgt spid="21"/>
                                        </p:tgtEl>
                                      </p:cBhvr>
                                    </p:animEffect>
                                  </p:childTnLst>
                                </p:cTn>
                              </p:par>
                            </p:childTnLst>
                          </p:cTn>
                        </p:par>
                        <p:par>
                          <p:cTn id="28" fill="hold">
                            <p:stCondLst>
                              <p:cond delay="3000"/>
                            </p:stCondLst>
                            <p:childTnLst>
                              <p:par>
                                <p:cTn id="29" presetID="12" presetClass="entr" presetSubtype="1"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slide(fromTop)">
                                      <p:cBhvr>
                                        <p:cTn id="31" dur="500"/>
                                        <p:tgtEl>
                                          <p:spTgt spid="28"/>
                                        </p:tgtEl>
                                      </p:cBhvr>
                                    </p:animEffect>
                                  </p:childTnLst>
                                </p:cTn>
                              </p:par>
                            </p:childTnLst>
                          </p:cTn>
                        </p:par>
                        <p:par>
                          <p:cTn id="32" fill="hold">
                            <p:stCondLst>
                              <p:cond delay="3500"/>
                            </p:stCondLst>
                            <p:childTnLst>
                              <p:par>
                                <p:cTn id="33" presetID="12" presetClass="entr" presetSubtype="1" fill="hold" nodeType="after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slide(fromTop)">
                                      <p:cBhvr>
                                        <p:cTn id="35" dur="500"/>
                                        <p:tgtEl>
                                          <p:spTgt spid="30"/>
                                        </p:tgtEl>
                                      </p:cBhvr>
                                    </p:animEffect>
                                  </p:childTnLst>
                                </p:cTn>
                              </p:par>
                            </p:childTnLst>
                          </p:cTn>
                        </p:par>
                        <p:par>
                          <p:cTn id="36" fill="hold">
                            <p:stCondLst>
                              <p:cond delay="4000"/>
                            </p:stCondLst>
                            <p:childTnLst>
                              <p:par>
                                <p:cTn id="37" presetID="12" presetClass="entr" presetSubtype="1" fill="hold"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slide(fromTop)">
                                      <p:cBhvr>
                                        <p:cTn id="39" dur="500"/>
                                        <p:tgtEl>
                                          <p:spTgt spid="35"/>
                                        </p:tgtEl>
                                      </p:cBhvr>
                                    </p:animEffect>
                                  </p:childTnLst>
                                </p:cTn>
                              </p:par>
                            </p:childTnLst>
                          </p:cTn>
                        </p:par>
                        <p:par>
                          <p:cTn id="40" fill="hold">
                            <p:stCondLst>
                              <p:cond delay="4500"/>
                            </p:stCondLst>
                            <p:childTnLst>
                              <p:par>
                                <p:cTn id="41" presetID="12" presetClass="entr" presetSubtype="1" fill="hold"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slide(fromTop)">
                                      <p:cBhvr>
                                        <p:cTn id="4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102" grpId="0" animBg="1" autoUpdateAnimBg="0"/>
      <p:bldP spid="19" grpId="0" animBg="1" autoUpdateAnimBg="0"/>
      <p:bldP spid="2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מציין מיקום של מספר שקופית 3"/>
          <p:cNvSpPr>
            <a:spLocks noGrp="1"/>
          </p:cNvSpPr>
          <p:nvPr>
            <p:ph type="sldNum" sz="quarter" idx="11"/>
          </p:nvPr>
        </p:nvSpPr>
        <p:spPr>
          <a:noFill/>
        </p:spPr>
        <p:txBody>
          <a:bodyPr/>
          <a:lstStyle/>
          <a:p>
            <a:fld id="{5E4E985C-CB50-4FC7-9DD2-6B3C36DCA328}" type="slidenum">
              <a:rPr lang="he-IL"/>
              <a:pPr/>
              <a:t>18</a:t>
            </a:fld>
            <a:endParaRPr lang="en-US"/>
          </a:p>
        </p:txBody>
      </p:sp>
      <p:sp>
        <p:nvSpPr>
          <p:cNvPr id="361476" name="Text Box 4"/>
          <p:cNvSpPr txBox="1">
            <a:spLocks noChangeArrowheads="1"/>
          </p:cNvSpPr>
          <p:nvPr/>
        </p:nvSpPr>
        <p:spPr bwMode="auto">
          <a:xfrm>
            <a:off x="468313" y="1989138"/>
            <a:ext cx="7920037" cy="823912"/>
          </a:xfrm>
          <a:prstGeom prst="rect">
            <a:avLst/>
          </a:prstGeom>
          <a:noFill/>
          <a:ln w="9525">
            <a:noFill/>
            <a:miter lim="800000"/>
            <a:headEnd/>
            <a:tailEnd/>
          </a:ln>
          <a:effectLst>
            <a:outerShdw dist="35921" dir="2700000" algn="ctr" rotWithShape="0">
              <a:schemeClr val="bg2"/>
            </a:outerShdw>
          </a:effectLst>
        </p:spPr>
        <p:txBody>
          <a:bodyPr>
            <a:spAutoFit/>
          </a:bodyPr>
          <a:lstStyle/>
          <a:p>
            <a:pPr algn="ctr">
              <a:defRPr/>
            </a:pPr>
            <a:r>
              <a:rPr lang="he-IL" sz="4800" b="1">
                <a:cs typeface="David" pitchFamily="2" charset="-79"/>
              </a:rPr>
              <a:t>תודה רבה על ההקשבה</a:t>
            </a:r>
            <a:endParaRPr lang="en-US" sz="4800" b="1">
              <a:latin typeface="Times New Roman" pitchFamily="18" charset="0"/>
              <a:cs typeface="David" pitchFamily="2" charset="-79"/>
            </a:endParaRPr>
          </a:p>
        </p:txBody>
      </p:sp>
      <p:sp>
        <p:nvSpPr>
          <p:cNvPr id="26628" name="AutoShape 5" descr="IBClogo"/>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he-IL"/>
          </a:p>
        </p:txBody>
      </p:sp>
      <p:sp>
        <p:nvSpPr>
          <p:cNvPr id="26629" name="AutoShape 6" descr="IBClogo"/>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he-IL"/>
          </a:p>
        </p:txBody>
      </p:sp>
      <p:sp>
        <p:nvSpPr>
          <p:cNvPr id="361479" name="AutoShape 7"/>
          <p:cNvSpPr>
            <a:spLocks noChangeArrowheads="1"/>
          </p:cNvSpPr>
          <p:nvPr/>
        </p:nvSpPr>
        <p:spPr bwMode="auto">
          <a:xfrm>
            <a:off x="395288" y="1268413"/>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61480" name="AutoShape 8"/>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61481" name="AutoShape 9"/>
          <p:cNvSpPr>
            <a:spLocks noChangeArrowheads="1"/>
          </p:cNvSpPr>
          <p:nvPr/>
        </p:nvSpPr>
        <p:spPr bwMode="auto">
          <a:xfrm rot="16198085" flipH="1">
            <a:off x="6191250" y="3679825"/>
            <a:ext cx="4900613" cy="74613"/>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61482" name="AutoShape 10"/>
          <p:cNvSpPr>
            <a:spLocks noChangeArrowheads="1"/>
          </p:cNvSpPr>
          <p:nvPr/>
        </p:nvSpPr>
        <p:spPr bwMode="auto">
          <a:xfrm rot="16198085" flipH="1">
            <a:off x="-1996282" y="3720307"/>
            <a:ext cx="4830763" cy="6985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pic>
        <p:nvPicPr>
          <p:cNvPr id="26634" name="Picture 14" descr="לוגו ריבוע כהן"/>
          <p:cNvPicPr>
            <a:picLocks noChangeAspect="1" noChangeArrowheads="1"/>
          </p:cNvPicPr>
          <p:nvPr/>
        </p:nvPicPr>
        <p:blipFill>
          <a:blip r:embed="rId3" cstate="print"/>
          <a:srcRect/>
          <a:stretch>
            <a:fillRect/>
          </a:stretch>
        </p:blipFill>
        <p:spPr bwMode="auto">
          <a:xfrm>
            <a:off x="8172450" y="0"/>
            <a:ext cx="971550" cy="971550"/>
          </a:xfrm>
          <a:prstGeom prst="rect">
            <a:avLst/>
          </a:prstGeom>
          <a:noFill/>
          <a:ln w="9525">
            <a:noFill/>
            <a:miter lim="800000"/>
            <a:headEnd/>
            <a:tailEnd/>
          </a:ln>
        </p:spPr>
      </p:pic>
      <p:sp>
        <p:nvSpPr>
          <p:cNvPr id="26635" name="Text Box 15"/>
          <p:cNvSpPr txBox="1">
            <a:spLocks noChangeArrowheads="1"/>
          </p:cNvSpPr>
          <p:nvPr/>
        </p:nvSpPr>
        <p:spPr bwMode="auto">
          <a:xfrm>
            <a:off x="7956550" y="908050"/>
            <a:ext cx="1619250" cy="244475"/>
          </a:xfrm>
          <a:prstGeom prst="rect">
            <a:avLst/>
          </a:prstGeom>
          <a:noFill/>
          <a:ln w="9525">
            <a:noFill/>
            <a:miter lim="800000"/>
            <a:headEnd/>
            <a:tailEnd/>
          </a:ln>
        </p:spPr>
        <p:txBody>
          <a:bodyPr>
            <a:spAutoFit/>
          </a:bodyPr>
          <a:lstStyle/>
          <a:p>
            <a:pPr>
              <a:spcBef>
                <a:spcPct val="50000"/>
              </a:spcBef>
            </a:pPr>
            <a:r>
              <a:rPr lang="he-IL" sz="1000" b="1">
                <a:cs typeface="David" pitchFamily="34" charset="-79"/>
              </a:rPr>
              <a:t>            </a:t>
            </a:r>
            <a:r>
              <a:rPr lang="he-IL" sz="800" b="1">
                <a:cs typeface="David" pitchFamily="34" charset="-79"/>
              </a:rPr>
              <a:t>רן כהן חשיבה יוצרת בע"מ</a:t>
            </a:r>
            <a:endParaRPr lang="en-US" sz="800" b="1">
              <a:cs typeface="David" pitchFamily="34" charset="-79"/>
            </a:endParaRPr>
          </a:p>
        </p:txBody>
      </p:sp>
      <p:sp>
        <p:nvSpPr>
          <p:cNvPr id="361488" name="Text Box 16"/>
          <p:cNvSpPr txBox="1">
            <a:spLocks noChangeArrowheads="1"/>
          </p:cNvSpPr>
          <p:nvPr/>
        </p:nvSpPr>
        <p:spPr bwMode="auto">
          <a:xfrm>
            <a:off x="3203849" y="3644900"/>
            <a:ext cx="5400402" cy="1446550"/>
          </a:xfrm>
          <a:prstGeom prst="rect">
            <a:avLst/>
          </a:prstGeom>
          <a:noFill/>
          <a:ln w="9525">
            <a:noFill/>
            <a:miter lim="800000"/>
            <a:headEnd/>
            <a:tailEnd/>
          </a:ln>
          <a:effectLst/>
        </p:spPr>
        <p:txBody>
          <a:bodyPr wrap="square">
            <a:spAutoFit/>
          </a:bodyPr>
          <a:lstStyle/>
          <a:p>
            <a:pPr>
              <a:defRPr/>
            </a:pPr>
            <a:r>
              <a:rPr lang="he-IL" sz="2800" b="1" dirty="0">
                <a:solidFill>
                  <a:srgbClr val="000000"/>
                </a:solidFill>
                <a:effectLst>
                  <a:outerShdw blurRad="38100" dist="38100" dir="2700000" algn="tl">
                    <a:srgbClr val="C0C0C0"/>
                  </a:outerShdw>
                </a:effectLst>
                <a:latin typeface="Times New Roman" pitchFamily="18" charset="0"/>
                <a:cs typeface="Times New Roman" pitchFamily="18" charset="0"/>
              </a:rPr>
              <a:t>חשיבה  יוצרת פתרונות מיסוי בע"מ</a:t>
            </a:r>
            <a:endParaRPr lang="he-IL" sz="2800" b="1" dirty="0">
              <a:solidFill>
                <a:srgbClr val="000000"/>
              </a:solidFill>
              <a:effectLst>
                <a:outerShdw blurRad="38100" dist="38100" dir="2700000" algn="tl">
                  <a:srgbClr val="C0C0C0"/>
                </a:outerShdw>
              </a:effectLst>
            </a:endParaRPr>
          </a:p>
          <a:p>
            <a:pPr>
              <a:defRPr/>
            </a:pPr>
            <a:r>
              <a:rPr lang="he-IL" sz="2000" b="1" dirty="0">
                <a:solidFill>
                  <a:srgbClr val="000000"/>
                </a:solidFill>
                <a:latin typeface="Times New Roman" pitchFamily="18" charset="0"/>
                <a:cs typeface="Times New Roman" pitchFamily="18" charset="0"/>
              </a:rPr>
              <a:t>מתן  פתרונות  מיסוי</a:t>
            </a:r>
            <a:r>
              <a:rPr lang="he-IL" sz="2000" b="1" dirty="0">
                <a:solidFill>
                  <a:srgbClr val="000000"/>
                </a:solidFill>
                <a:latin typeface="Times New Roman" pitchFamily="18" charset="0"/>
              </a:rPr>
              <a:t>, </a:t>
            </a:r>
            <a:r>
              <a:rPr lang="he-IL" sz="2000" b="1" dirty="0">
                <a:solidFill>
                  <a:srgbClr val="000000"/>
                </a:solidFill>
                <a:latin typeface="Times New Roman" pitchFamily="18" charset="0"/>
                <a:cs typeface="Times New Roman" pitchFamily="18" charset="0"/>
              </a:rPr>
              <a:t>יעוץ  וליווי   עסקאות</a:t>
            </a:r>
            <a:endParaRPr lang="he-IL" sz="2000" b="1" dirty="0">
              <a:solidFill>
                <a:srgbClr val="000000"/>
              </a:solidFill>
              <a:latin typeface="Times New Roman" pitchFamily="18" charset="0"/>
            </a:endParaRPr>
          </a:p>
          <a:p>
            <a:pPr>
              <a:defRPr/>
            </a:pPr>
            <a:endParaRPr lang="en-US" sz="2000" b="1" dirty="0">
              <a:solidFill>
                <a:srgbClr val="000000"/>
              </a:solidFill>
              <a:latin typeface="Times New Roman" pitchFamily="18" charset="0"/>
            </a:endParaRPr>
          </a:p>
          <a:p>
            <a:pPr>
              <a:defRPr/>
            </a:pPr>
            <a:r>
              <a:rPr lang="en-US" sz="2000" b="1" dirty="0">
                <a:solidFill>
                  <a:srgbClr val="000000"/>
                </a:solidFill>
              </a:rPr>
              <a:t>Ran464@zahav.net.il</a:t>
            </a:r>
            <a:endParaRPr lang="en-US" sz="2000" dirty="0"/>
          </a:p>
        </p:txBody>
      </p:sp>
      <p:sp>
        <p:nvSpPr>
          <p:cNvPr id="26637" name="Text Box 17"/>
          <p:cNvSpPr txBox="1">
            <a:spLocks noChangeArrowheads="1"/>
          </p:cNvSpPr>
          <p:nvPr/>
        </p:nvSpPr>
        <p:spPr bwMode="auto">
          <a:xfrm>
            <a:off x="468313" y="4509120"/>
            <a:ext cx="4319587" cy="969496"/>
          </a:xfrm>
          <a:prstGeom prst="rect">
            <a:avLst/>
          </a:prstGeom>
          <a:noFill/>
          <a:ln w="9525">
            <a:noFill/>
            <a:miter lim="800000"/>
            <a:headEnd/>
            <a:tailEnd/>
          </a:ln>
        </p:spPr>
        <p:txBody>
          <a:bodyPr wrap="square">
            <a:spAutoFit/>
          </a:bodyPr>
          <a:lstStyle/>
          <a:p>
            <a:r>
              <a:rPr lang="he-IL" sz="1500" b="1" dirty="0">
                <a:solidFill>
                  <a:srgbClr val="000000"/>
                </a:solidFill>
                <a:latin typeface="Times New Roman" pitchFamily="18" charset="0"/>
                <a:cs typeface="+mj-cs"/>
              </a:rPr>
              <a:t>בית   אמות   משפט</a:t>
            </a:r>
            <a:r>
              <a:rPr lang="he-IL" sz="1200" b="1" dirty="0">
                <a:solidFill>
                  <a:srgbClr val="000000"/>
                </a:solidFill>
                <a:latin typeface="Times New Roman" pitchFamily="18" charset="0"/>
                <a:cs typeface="+mj-cs"/>
              </a:rPr>
              <a:t>      	    </a:t>
            </a:r>
            <a:r>
              <a:rPr lang="he-IL" sz="1400" b="1" dirty="0">
                <a:solidFill>
                  <a:srgbClr val="000000"/>
                </a:solidFill>
                <a:latin typeface="Times New Roman" pitchFamily="18" charset="0"/>
                <a:cs typeface="+mj-cs"/>
              </a:rPr>
              <a:t>טלפון:      6938380-  03 </a:t>
            </a:r>
          </a:p>
          <a:p>
            <a:r>
              <a:rPr lang="he-IL" sz="1400" b="1" dirty="0">
                <a:solidFill>
                  <a:srgbClr val="000000"/>
                </a:solidFill>
                <a:latin typeface="Times New Roman" pitchFamily="18" charset="0"/>
                <a:cs typeface="+mj-cs"/>
              </a:rPr>
              <a:t>שד'  שאול  המלך  8 	    פקס:       6960202 - 03</a:t>
            </a:r>
          </a:p>
          <a:p>
            <a:r>
              <a:rPr lang="he-IL" sz="1400" b="1" dirty="0">
                <a:solidFill>
                  <a:srgbClr val="000000"/>
                </a:solidFill>
                <a:latin typeface="Times New Roman" pitchFamily="18" charset="0"/>
                <a:cs typeface="+mj-cs"/>
              </a:rPr>
              <a:t>תל    אביב    64733	    טל/פקס:   9457674 -08</a:t>
            </a:r>
          </a:p>
          <a:p>
            <a:r>
              <a:rPr lang="he-IL" sz="1400" b="1" dirty="0">
                <a:solidFill>
                  <a:srgbClr val="000000"/>
                </a:solidFill>
                <a:latin typeface="Times New Roman" pitchFamily="18" charset="0"/>
                <a:cs typeface="+mj-cs"/>
              </a:rPr>
              <a:t>האמוראים  7 רחובות	    נייד:     6209077  - 050</a:t>
            </a:r>
            <a:endParaRPr lang="en-US" sz="1400" dirty="0">
              <a:cs typeface="+mj-cs"/>
            </a:endParaRPr>
          </a:p>
        </p:txBody>
      </p:sp>
      <p:sp>
        <p:nvSpPr>
          <p:cNvPr id="26638" name="Rectangle 19"/>
          <p:cNvSpPr>
            <a:spLocks noChangeArrowheads="1"/>
          </p:cNvSpPr>
          <p:nvPr/>
        </p:nvSpPr>
        <p:spPr bwMode="auto">
          <a:xfrm>
            <a:off x="6075363" y="5229225"/>
            <a:ext cx="2470150" cy="366713"/>
          </a:xfrm>
          <a:prstGeom prst="rect">
            <a:avLst/>
          </a:prstGeom>
          <a:noFill/>
          <a:ln w="9525">
            <a:noFill/>
            <a:miter lim="800000"/>
            <a:headEnd/>
            <a:tailEnd/>
          </a:ln>
        </p:spPr>
        <p:txBody>
          <a:bodyPr wrap="none">
            <a:spAutoFit/>
          </a:bodyPr>
          <a:lstStyle/>
          <a:p>
            <a:r>
              <a:rPr lang="en-US" b="1">
                <a:solidFill>
                  <a:srgbClr val="000000"/>
                </a:solidFill>
                <a:hlinkClick r:id="rId4"/>
              </a:rPr>
              <a:t>www.ran-cohen.co.il</a:t>
            </a:r>
            <a:r>
              <a:rPr lang="en-US" b="1">
                <a:solidFill>
                  <a:srgbClr val="000000"/>
                </a:solidFill>
              </a:rPr>
              <a:t> </a:t>
            </a:r>
          </a:p>
        </p:txBody>
      </p:sp>
      <p:pic>
        <p:nvPicPr>
          <p:cNvPr id="26639" name="Picture 14" descr="Chotemet size"/>
          <p:cNvPicPr>
            <a:picLocks noChangeAspect="1" noChangeArrowheads="1"/>
          </p:cNvPicPr>
          <p:nvPr/>
        </p:nvPicPr>
        <p:blipFill>
          <a:blip r:embed="rId5" cstate="print"/>
          <a:srcRect/>
          <a:stretch>
            <a:fillRect/>
          </a:stretch>
        </p:blipFill>
        <p:spPr bwMode="auto">
          <a:xfrm>
            <a:off x="0" y="0"/>
            <a:ext cx="3132138" cy="1016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61479"/>
                                        </p:tgtEl>
                                        <p:attrNameLst>
                                          <p:attrName>style.visibility</p:attrName>
                                        </p:attrNameLst>
                                      </p:cBhvr>
                                      <p:to>
                                        <p:strVal val="visible"/>
                                      </p:to>
                                    </p:set>
                                    <p:animEffect transition="in" filter="slide(fromRight)">
                                      <p:cBhvr>
                                        <p:cTn id="7" dur="500"/>
                                        <p:tgtEl>
                                          <p:spTgt spid="36147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361480"/>
                                        </p:tgtEl>
                                        <p:attrNameLst>
                                          <p:attrName>style.visibility</p:attrName>
                                        </p:attrNameLst>
                                      </p:cBhvr>
                                      <p:to>
                                        <p:strVal val="visible"/>
                                      </p:to>
                                    </p:set>
                                    <p:animEffect transition="in" filter="slide(fromRight)">
                                      <p:cBhvr>
                                        <p:cTn id="11" dur="500"/>
                                        <p:tgtEl>
                                          <p:spTgt spid="361480"/>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361481"/>
                                        </p:tgtEl>
                                        <p:attrNameLst>
                                          <p:attrName>style.visibility</p:attrName>
                                        </p:attrNameLst>
                                      </p:cBhvr>
                                      <p:to>
                                        <p:strVal val="visible"/>
                                      </p:to>
                                    </p:set>
                                    <p:animEffect transition="in" filter="slide(fromRight)">
                                      <p:cBhvr>
                                        <p:cTn id="15" dur="500"/>
                                        <p:tgtEl>
                                          <p:spTgt spid="361481"/>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361482"/>
                                        </p:tgtEl>
                                        <p:attrNameLst>
                                          <p:attrName>style.visibility</p:attrName>
                                        </p:attrNameLst>
                                      </p:cBhvr>
                                      <p:to>
                                        <p:strVal val="visible"/>
                                      </p:to>
                                    </p:set>
                                    <p:animEffect transition="in" filter="slide(fromRight)">
                                      <p:cBhvr>
                                        <p:cTn id="19" dur="500"/>
                                        <p:tgtEl>
                                          <p:spTgt spid="361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9" grpId="0" animBg="1"/>
      <p:bldP spid="361480" grpId="0" animBg="1"/>
      <p:bldP spid="361481" grpId="0" animBg="1"/>
      <p:bldP spid="36148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מציין מיקום של מספר שקופית 4"/>
          <p:cNvSpPr>
            <a:spLocks noGrp="1"/>
          </p:cNvSpPr>
          <p:nvPr>
            <p:ph type="sldNum" sz="quarter" idx="11"/>
          </p:nvPr>
        </p:nvSpPr>
        <p:spPr>
          <a:noFill/>
        </p:spPr>
        <p:txBody>
          <a:bodyPr/>
          <a:lstStyle/>
          <a:p>
            <a:fld id="{40743381-36B6-4066-A9A1-C02576116150}" type="slidenum">
              <a:rPr lang="he-IL"/>
              <a:pPr/>
              <a:t>2</a:t>
            </a:fld>
            <a:endParaRPr lang="en-US"/>
          </a:p>
        </p:txBody>
      </p:sp>
      <p:sp>
        <p:nvSpPr>
          <p:cNvPr id="6147" name="Rectangle 2"/>
          <p:cNvSpPr>
            <a:spLocks noGrp="1" noChangeArrowheads="1"/>
          </p:cNvSpPr>
          <p:nvPr>
            <p:ph type="title"/>
          </p:nvPr>
        </p:nvSpPr>
        <p:spPr>
          <a:xfrm>
            <a:off x="457200" y="457200"/>
            <a:ext cx="8229600" cy="1100138"/>
          </a:xfrm>
        </p:spPr>
        <p:txBody>
          <a:bodyPr/>
          <a:lstStyle/>
          <a:p>
            <a:pPr algn="ctr" eaLnBrk="1" hangingPunct="1"/>
            <a:r>
              <a:rPr lang="he-IL" b="1"/>
              <a:t>מטרת חוק המיזוגים והפיצולים</a:t>
            </a:r>
            <a:endParaRPr lang="en-US" b="1"/>
          </a:p>
        </p:txBody>
      </p:sp>
      <p:sp>
        <p:nvSpPr>
          <p:cNvPr id="343043" name="Rectangle 3"/>
          <p:cNvSpPr>
            <a:spLocks noGrp="1" noChangeArrowheads="1"/>
          </p:cNvSpPr>
          <p:nvPr>
            <p:ph type="body" idx="1"/>
          </p:nvPr>
        </p:nvSpPr>
        <p:spPr>
          <a:xfrm>
            <a:off x="457200" y="1773238"/>
            <a:ext cx="8229600" cy="4248150"/>
          </a:xfrm>
        </p:spPr>
        <p:txBody>
          <a:bodyPr/>
          <a:lstStyle/>
          <a:p>
            <a:pPr marL="457200" indent="-457200" eaLnBrk="1" hangingPunct="1">
              <a:lnSpc>
                <a:spcPct val="80000"/>
              </a:lnSpc>
              <a:buFont typeface="Wingdings" pitchFamily="2" charset="2"/>
              <a:buNone/>
              <a:defRPr/>
            </a:pPr>
            <a:r>
              <a:rPr lang="he-IL" sz="2400"/>
              <a:t> 	</a:t>
            </a:r>
            <a:r>
              <a:rPr lang="he-IL" sz="2400" b="1" u="sng">
                <a:solidFill>
                  <a:schemeClr val="bg2"/>
                </a:solidFill>
                <a:effectLst>
                  <a:outerShdw blurRad="38100" dist="38100" dir="2700000" algn="tl">
                    <a:srgbClr val="C0C0C0"/>
                  </a:outerShdw>
                </a:effectLst>
              </a:rPr>
              <a:t>מטרת החוק וההטבות בו (מתוך דברי ההסבר לחוק)</a:t>
            </a:r>
            <a:r>
              <a:rPr lang="he-IL" sz="2400" b="1">
                <a:solidFill>
                  <a:schemeClr val="bg2"/>
                </a:solidFill>
                <a:effectLst>
                  <a:outerShdw blurRad="38100" dist="38100" dir="2700000" algn="tl">
                    <a:srgbClr val="C0C0C0"/>
                  </a:outerShdw>
                </a:effectLst>
              </a:rPr>
              <a:t>:</a:t>
            </a:r>
          </a:p>
          <a:p>
            <a:pPr marL="457200" indent="-457200" eaLnBrk="1" hangingPunct="1">
              <a:lnSpc>
                <a:spcPct val="80000"/>
              </a:lnSpc>
              <a:buFont typeface="Wingdings" pitchFamily="2" charset="2"/>
              <a:buNone/>
              <a:defRPr/>
            </a:pPr>
            <a:r>
              <a:rPr lang="he-IL" sz="2400"/>
              <a:t>	ליצור תנאים נוחים לביצוע שינויי מבנה שיביאו </a:t>
            </a:r>
            <a:r>
              <a:rPr lang="he-IL" sz="2400" b="1">
                <a:solidFill>
                  <a:schemeClr val="bg2"/>
                </a:solidFill>
              </a:rPr>
              <a:t>להתייעלות</a:t>
            </a:r>
            <a:r>
              <a:rPr lang="he-IL" sz="2400"/>
              <a:t> הגופים המשתתפים בתהליך </a:t>
            </a:r>
            <a:r>
              <a:rPr lang="he-IL" sz="2400" b="1">
                <a:solidFill>
                  <a:schemeClr val="bg2"/>
                </a:solidFill>
              </a:rPr>
              <a:t>ויתרמו לצמיחה כלכלית במשק</a:t>
            </a:r>
            <a:r>
              <a:rPr lang="he-IL" sz="2400"/>
              <a:t>.</a:t>
            </a:r>
          </a:p>
          <a:p>
            <a:pPr marL="457200" indent="-457200" eaLnBrk="1" hangingPunct="1">
              <a:lnSpc>
                <a:spcPct val="80000"/>
              </a:lnSpc>
              <a:buFont typeface="Wingdings" pitchFamily="2" charset="2"/>
              <a:buNone/>
              <a:defRPr/>
            </a:pPr>
            <a:r>
              <a:rPr lang="he-IL" sz="2400"/>
              <a:t>	</a:t>
            </a:r>
          </a:p>
          <a:p>
            <a:pPr marL="457200" indent="-457200" eaLnBrk="1" hangingPunct="1">
              <a:lnSpc>
                <a:spcPct val="80000"/>
              </a:lnSpc>
              <a:buFont typeface="Wingdings" pitchFamily="2" charset="2"/>
              <a:buNone/>
              <a:defRPr/>
            </a:pPr>
            <a:r>
              <a:rPr lang="he-IL" sz="2400"/>
              <a:t>	לצורך מימוש מטרה זו קובע החוק הקלות במס, שעיקרן פטור (דחייה) ממס במועד ביצוע שינויי המבנה, והכל תוך קביעת מגבלות ותנאים הקבועים בחוק. </a:t>
            </a:r>
          </a:p>
          <a:p>
            <a:pPr marL="457200" indent="-457200" eaLnBrk="1" hangingPunct="1">
              <a:lnSpc>
                <a:spcPct val="80000"/>
              </a:lnSpc>
              <a:buFont typeface="Wingdings" pitchFamily="2" charset="2"/>
              <a:buNone/>
              <a:defRPr/>
            </a:pPr>
            <a:endParaRPr lang="he-IL" sz="2400"/>
          </a:p>
          <a:p>
            <a:pPr marL="457200" indent="-457200" eaLnBrk="1" hangingPunct="1">
              <a:lnSpc>
                <a:spcPct val="80000"/>
              </a:lnSpc>
              <a:buFont typeface="Wingdings" pitchFamily="2" charset="2"/>
              <a:buNone/>
              <a:defRPr/>
            </a:pPr>
            <a:r>
              <a:rPr lang="he-IL" sz="2400"/>
              <a:t>	</a:t>
            </a:r>
            <a:r>
              <a:rPr lang="he-IL" sz="2400" b="1" u="sng">
                <a:solidFill>
                  <a:schemeClr val="bg2"/>
                </a:solidFill>
                <a:effectLst>
                  <a:outerShdw blurRad="38100" dist="38100" dir="2700000" algn="tl">
                    <a:srgbClr val="C0C0C0"/>
                  </a:outerShdw>
                </a:effectLst>
              </a:rPr>
              <a:t>שתי הדרישות המרכזיות שנקבעו בחוק הן:</a:t>
            </a:r>
            <a:endParaRPr lang="en-US" sz="2400" b="1" u="sng">
              <a:solidFill>
                <a:schemeClr val="bg2"/>
              </a:solidFill>
              <a:effectLst>
                <a:outerShdw blurRad="38100" dist="38100" dir="2700000" algn="tl">
                  <a:srgbClr val="C0C0C0"/>
                </a:outerShdw>
              </a:effectLst>
            </a:endParaRPr>
          </a:p>
          <a:p>
            <a:pPr marL="457200" indent="-457200" eaLnBrk="1" hangingPunct="1">
              <a:lnSpc>
                <a:spcPct val="80000"/>
              </a:lnSpc>
              <a:buFont typeface="Wingdings" pitchFamily="2" charset="2"/>
              <a:buAutoNum type="arabicPeriod"/>
              <a:defRPr/>
            </a:pPr>
            <a:r>
              <a:rPr lang="he-IL" sz="2400"/>
              <a:t>שינוי מבנה שהוא לתכלית עסקית וכלכלית.</a:t>
            </a:r>
          </a:p>
          <a:p>
            <a:pPr marL="457200" indent="-457200" eaLnBrk="1" hangingPunct="1">
              <a:lnSpc>
                <a:spcPct val="80000"/>
              </a:lnSpc>
              <a:buFont typeface="Wingdings" pitchFamily="2" charset="2"/>
              <a:buAutoNum type="arabicPeriod"/>
              <a:defRPr/>
            </a:pPr>
            <a:r>
              <a:rPr lang="he-IL" sz="2400"/>
              <a:t>הימנעות מהמס או הפחתת מס בלתי נאותה איננה מהמטרות העיקריות של שינוי המבנה.</a:t>
            </a:r>
            <a:endParaRPr lang="en-US" sz="2400"/>
          </a:p>
        </p:txBody>
      </p:sp>
      <p:sp>
        <p:nvSpPr>
          <p:cNvPr id="343044" name="AutoShape 4"/>
          <p:cNvSpPr>
            <a:spLocks noChangeArrowheads="1"/>
          </p:cNvSpPr>
          <p:nvPr/>
        </p:nvSpPr>
        <p:spPr bwMode="auto">
          <a:xfrm>
            <a:off x="395288" y="1628775"/>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3045" name="AutoShape 5"/>
          <p:cNvSpPr>
            <a:spLocks noChangeArrowheads="1"/>
          </p:cNvSpPr>
          <p:nvPr/>
        </p:nvSpPr>
        <p:spPr bwMode="auto">
          <a:xfrm>
            <a:off x="457200" y="5951538"/>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3046" name="AutoShape 6"/>
          <p:cNvSpPr>
            <a:spLocks noChangeArrowheads="1"/>
          </p:cNvSpPr>
          <p:nvPr/>
        </p:nvSpPr>
        <p:spPr bwMode="auto">
          <a:xfrm rot="16198085" flipH="1">
            <a:off x="-1792287" y="3779838"/>
            <a:ext cx="441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343047" name="AutoShape 7"/>
          <p:cNvSpPr>
            <a:spLocks noChangeArrowheads="1"/>
          </p:cNvSpPr>
          <p:nvPr/>
        </p:nvSpPr>
        <p:spPr bwMode="auto">
          <a:xfrm rot="16198085" flipH="1">
            <a:off x="6433343" y="3799682"/>
            <a:ext cx="4418013"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343044"/>
                                        </p:tgtEl>
                                        <p:attrNameLst>
                                          <p:attrName>style.visibility</p:attrName>
                                        </p:attrNameLst>
                                      </p:cBhvr>
                                      <p:to>
                                        <p:strVal val="visible"/>
                                      </p:to>
                                    </p:set>
                                    <p:animEffect transition="in" filter="slide(fromRight)">
                                      <p:cBhvr>
                                        <p:cTn id="7" dur="500"/>
                                        <p:tgtEl>
                                          <p:spTgt spid="343044"/>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343045"/>
                                        </p:tgtEl>
                                        <p:attrNameLst>
                                          <p:attrName>style.visibility</p:attrName>
                                        </p:attrNameLst>
                                      </p:cBhvr>
                                      <p:to>
                                        <p:strVal val="visible"/>
                                      </p:to>
                                    </p:set>
                                    <p:animEffect transition="in" filter="slide(fromRight)">
                                      <p:cBhvr>
                                        <p:cTn id="11" dur="500"/>
                                        <p:tgtEl>
                                          <p:spTgt spid="343045"/>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343046"/>
                                        </p:tgtEl>
                                        <p:attrNameLst>
                                          <p:attrName>style.visibility</p:attrName>
                                        </p:attrNameLst>
                                      </p:cBhvr>
                                      <p:to>
                                        <p:strVal val="visible"/>
                                      </p:to>
                                    </p:set>
                                    <p:animEffect transition="in" filter="slide(fromRight)">
                                      <p:cBhvr>
                                        <p:cTn id="15" dur="500"/>
                                        <p:tgtEl>
                                          <p:spTgt spid="343046"/>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343047"/>
                                        </p:tgtEl>
                                        <p:attrNameLst>
                                          <p:attrName>style.visibility</p:attrName>
                                        </p:attrNameLst>
                                      </p:cBhvr>
                                      <p:to>
                                        <p:strVal val="visible"/>
                                      </p:to>
                                    </p:set>
                                    <p:animEffect transition="in" filter="slide(fromRight)">
                                      <p:cBhvr>
                                        <p:cTn id="19" dur="500"/>
                                        <p:tgtEl>
                                          <p:spTgt spid="3430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4" grpId="0" animBg="1"/>
      <p:bldP spid="343045" grpId="0" animBg="1"/>
      <p:bldP spid="343046" grpId="0" animBg="1"/>
      <p:bldP spid="34304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042988" y="188913"/>
            <a:ext cx="8101012" cy="1100137"/>
          </a:xfrm>
        </p:spPr>
        <p:txBody>
          <a:bodyPr/>
          <a:lstStyle/>
          <a:p>
            <a:pPr algn="ctr" eaLnBrk="0" hangingPunct="0"/>
            <a:r>
              <a:rPr lang="he-IL" sz="3200" b="1" u="sng" dirty="0">
                <a:solidFill>
                  <a:schemeClr val="tx2"/>
                </a:solidFill>
                <a:effectLst>
                  <a:outerShdw blurRad="38100" dist="38100" dir="2700000" algn="tl">
                    <a:srgbClr val="C0C0C0"/>
                  </a:outerShdw>
                </a:effectLst>
              </a:rPr>
              <a:t>סעיף 104א – העברת מלוא הזכויות בנכס תמורת קבלת זכויות בחברה </a:t>
            </a:r>
            <a:endParaRPr lang="en-US" sz="3200" b="1" u="sng" dirty="0">
              <a:solidFill>
                <a:schemeClr val="tx2"/>
              </a:solidFill>
              <a:effectLst>
                <a:outerShdw blurRad="38100" dist="38100" dir="2700000" algn="tl">
                  <a:srgbClr val="C0C0C0"/>
                </a:outerShdw>
              </a:effectLst>
            </a:endParaRPr>
          </a:p>
        </p:txBody>
      </p:sp>
      <p:sp>
        <p:nvSpPr>
          <p:cNvPr id="99331" name="AutoShape 3"/>
          <p:cNvSpPr>
            <a:spLocks noChangeArrowheads="1"/>
          </p:cNvSpPr>
          <p:nvPr/>
        </p:nvSpPr>
        <p:spPr bwMode="auto">
          <a:xfrm>
            <a:off x="5724525"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נכס /</a:t>
            </a:r>
            <a:endParaRPr lang="he-IL" sz="2800" b="1">
              <a:effectLst>
                <a:outerShdw blurRad="38100" dist="38100" dir="2700000" algn="tl">
                  <a:srgbClr val="FFFFFF"/>
                </a:outerShdw>
              </a:effectLst>
              <a:latin typeface="Times New Roman" pitchFamily="18" charset="0"/>
              <a:cs typeface="David" pitchFamily="34" charset="-79"/>
            </a:endParaRPr>
          </a:p>
          <a:p>
            <a:pPr algn="ctr" rtl="1" eaLnBrk="1" hangingPunct="1">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חברה א'</a:t>
            </a:r>
          </a:p>
        </p:txBody>
      </p:sp>
      <p:sp>
        <p:nvSpPr>
          <p:cNvPr id="99332" name="Rectangle 4"/>
          <p:cNvSpPr>
            <a:spLocks noChangeArrowheads="1"/>
          </p:cNvSpPr>
          <p:nvPr/>
        </p:nvSpPr>
        <p:spPr bwMode="auto">
          <a:xfrm>
            <a:off x="5580063" y="1700213"/>
            <a:ext cx="1944687" cy="476250"/>
          </a:xfrm>
          <a:prstGeom prst="rect">
            <a:avLst/>
          </a:prstGeom>
          <a:noFill/>
          <a:ln w="9525">
            <a:noFill/>
            <a:miter lim="800000"/>
            <a:headEnd/>
            <a:tailEnd/>
          </a:ln>
          <a:effectLst/>
        </p:spPr>
        <p:txBody>
          <a:bodyPr/>
          <a:lstStyle/>
          <a:p>
            <a:pPr algn="ctr" rtl="1" eaLnBrk="1" hangingPunct="1">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pic>
        <p:nvPicPr>
          <p:cNvPr id="99333" name="Picture 5"/>
          <p:cNvPicPr>
            <a:picLocks noChangeAspect="1" noChangeArrowheads="1"/>
          </p:cNvPicPr>
          <p:nvPr/>
        </p:nvPicPr>
        <p:blipFill>
          <a:blip r:embed="rId2" cstate="print"/>
          <a:srcRect/>
          <a:stretch>
            <a:fillRect/>
          </a:stretch>
        </p:blipFill>
        <p:spPr bwMode="auto">
          <a:xfrm>
            <a:off x="6372225" y="2205038"/>
            <a:ext cx="360363" cy="936625"/>
          </a:xfrm>
          <a:prstGeom prst="rect">
            <a:avLst/>
          </a:prstGeom>
          <a:noFill/>
          <a:ln w="9525">
            <a:noFill/>
            <a:miter lim="800000"/>
            <a:headEnd/>
            <a:tailEnd/>
          </a:ln>
          <a:effectLst/>
        </p:spPr>
      </p:pic>
      <p:sp>
        <p:nvSpPr>
          <p:cNvPr id="99334" name="AutoShape 6"/>
          <p:cNvSpPr>
            <a:spLocks noChangeArrowheads="1"/>
          </p:cNvSpPr>
          <p:nvPr/>
        </p:nvSpPr>
        <p:spPr bwMode="auto">
          <a:xfrm>
            <a:off x="1836738" y="385921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חברה ב'</a:t>
            </a:r>
            <a:endParaRPr lang="he-IL" sz="2800" b="1">
              <a:effectLst>
                <a:outerShdw blurRad="38100" dist="38100" dir="2700000" algn="tl">
                  <a:srgbClr val="FFFFFF"/>
                </a:outerShdw>
              </a:effectLst>
              <a:latin typeface="Times New Roman" pitchFamily="18" charset="0"/>
              <a:cs typeface="David" pitchFamily="34" charset="-79"/>
            </a:endParaRPr>
          </a:p>
        </p:txBody>
      </p:sp>
      <p:sp>
        <p:nvSpPr>
          <p:cNvPr id="99335" name="Rectangle 7"/>
          <p:cNvSpPr>
            <a:spLocks noChangeArrowheads="1"/>
          </p:cNvSpPr>
          <p:nvPr/>
        </p:nvSpPr>
        <p:spPr bwMode="auto">
          <a:xfrm>
            <a:off x="1620838" y="1628775"/>
            <a:ext cx="1944687" cy="476250"/>
          </a:xfrm>
          <a:prstGeom prst="rect">
            <a:avLst/>
          </a:prstGeom>
          <a:noFill/>
          <a:ln w="9525">
            <a:noFill/>
            <a:miter lim="800000"/>
            <a:headEnd/>
            <a:tailEnd/>
          </a:ln>
          <a:effectLst/>
        </p:spPr>
        <p:txBody>
          <a:bodyPr/>
          <a:lstStyle/>
          <a:p>
            <a:pPr algn="ctr" rtl="1" eaLnBrk="1" hangingPunct="1">
              <a:lnSpc>
                <a:spcPct val="75000"/>
              </a:lnSpc>
            </a:pPr>
            <a:r>
              <a:rPr lang="he-IL" sz="2800" b="1" u="sng">
                <a:solidFill>
                  <a:srgbClr val="006600"/>
                </a:solidFill>
                <a:effectLst>
                  <a:outerShdw blurRad="38100" dist="38100" dir="2700000" algn="tl">
                    <a:srgbClr val="C0C0C0"/>
                  </a:outerShdw>
                </a:effectLst>
                <a:latin typeface="Times New Roman" pitchFamily="18" charset="0"/>
                <a:cs typeface="David" pitchFamily="34"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34" charset="-79"/>
            </a:endParaRPr>
          </a:p>
        </p:txBody>
      </p:sp>
      <p:cxnSp>
        <p:nvCxnSpPr>
          <p:cNvPr id="99336" name="AutoShape 8"/>
          <p:cNvCxnSpPr>
            <a:cxnSpLocks noChangeShapeType="1"/>
            <a:endCxn id="99334" idx="0"/>
          </p:cNvCxnSpPr>
          <p:nvPr/>
        </p:nvCxnSpPr>
        <p:spPr bwMode="auto">
          <a:xfrm flipH="1">
            <a:off x="2630488" y="321627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99337" name="Picture 9"/>
          <p:cNvPicPr>
            <a:picLocks noChangeAspect="1" noChangeArrowheads="1"/>
          </p:cNvPicPr>
          <p:nvPr/>
        </p:nvPicPr>
        <p:blipFill>
          <a:blip r:embed="rId2" cstate="print"/>
          <a:srcRect/>
          <a:stretch>
            <a:fillRect/>
          </a:stretch>
        </p:blipFill>
        <p:spPr bwMode="auto">
          <a:xfrm>
            <a:off x="2484438" y="2205038"/>
            <a:ext cx="360362" cy="936625"/>
          </a:xfrm>
          <a:prstGeom prst="rect">
            <a:avLst/>
          </a:prstGeom>
          <a:noFill/>
          <a:ln w="9525">
            <a:noFill/>
            <a:miter lim="800000"/>
            <a:headEnd/>
            <a:tailEnd/>
          </a:ln>
          <a:effectLst/>
        </p:spPr>
      </p:pic>
      <p:cxnSp>
        <p:nvCxnSpPr>
          <p:cNvPr id="99338" name="AutoShape 10"/>
          <p:cNvCxnSpPr>
            <a:cxnSpLocks noChangeShapeType="1"/>
          </p:cNvCxnSpPr>
          <p:nvPr/>
        </p:nvCxnSpPr>
        <p:spPr bwMode="auto">
          <a:xfrm flipH="1">
            <a:off x="6588125" y="3141663"/>
            <a:ext cx="1588" cy="62388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99339" name="AutoShape 11"/>
          <p:cNvSpPr>
            <a:spLocks noChangeArrowheads="1"/>
          </p:cNvSpPr>
          <p:nvPr/>
        </p:nvSpPr>
        <p:spPr bwMode="auto">
          <a:xfrm>
            <a:off x="1835150" y="551656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rtl="1" eaLnBrk="1" hangingPunct="1">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נכס/</a:t>
            </a:r>
          </a:p>
          <a:p>
            <a:pPr algn="ctr" rtl="1" eaLnBrk="1" hangingPunct="1">
              <a:lnSpc>
                <a:spcPct val="75000"/>
              </a:lnSpc>
            </a:pPr>
            <a:r>
              <a:rPr lang="he-IL" sz="2800" b="1">
                <a:solidFill>
                  <a:srgbClr val="009900"/>
                </a:solidFill>
                <a:effectLst>
                  <a:outerShdw blurRad="38100" dist="38100" dir="2700000" algn="tl">
                    <a:srgbClr val="000000"/>
                  </a:outerShdw>
                </a:effectLst>
                <a:latin typeface="Times New Roman" pitchFamily="18" charset="0"/>
                <a:cs typeface="David" pitchFamily="34" charset="-79"/>
              </a:rPr>
              <a:t>חברה א'</a:t>
            </a:r>
          </a:p>
        </p:txBody>
      </p:sp>
      <p:cxnSp>
        <p:nvCxnSpPr>
          <p:cNvPr id="99340" name="AutoShape 12"/>
          <p:cNvCxnSpPr>
            <a:cxnSpLocks noChangeShapeType="1"/>
          </p:cNvCxnSpPr>
          <p:nvPr/>
        </p:nvCxnSpPr>
        <p:spPr bwMode="auto">
          <a:xfrm flipH="1">
            <a:off x="2700338" y="479742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99341" name="Text Box 13"/>
          <p:cNvSpPr txBox="1">
            <a:spLocks noChangeArrowheads="1"/>
          </p:cNvSpPr>
          <p:nvPr/>
        </p:nvSpPr>
        <p:spPr bwMode="auto">
          <a:xfrm>
            <a:off x="2916238" y="3213100"/>
            <a:ext cx="1225550" cy="366713"/>
          </a:xfrm>
          <a:prstGeom prst="rect">
            <a:avLst/>
          </a:prstGeom>
          <a:noFill/>
          <a:ln w="9525">
            <a:noFill/>
            <a:miter lim="800000"/>
            <a:headEnd/>
            <a:tailEnd/>
          </a:ln>
          <a:effectLst/>
        </p:spPr>
        <p:txBody>
          <a:bodyPr>
            <a:spAutoFit/>
          </a:bodyPr>
          <a:lstStyle/>
          <a:p>
            <a:pPr algn="r" rtl="1" eaLnBrk="1" hangingPunct="1">
              <a:spcBef>
                <a:spcPct val="50000"/>
              </a:spcBef>
            </a:pPr>
            <a:r>
              <a:rPr lang="he-IL" b="1">
                <a:solidFill>
                  <a:schemeClr val="bg2"/>
                </a:solidFill>
                <a:effectLst>
                  <a:outerShdw blurRad="38100" dist="38100" dir="2700000" algn="tl">
                    <a:srgbClr val="C0C0C0"/>
                  </a:outerShdw>
                </a:effectLst>
              </a:rPr>
              <a:t>מעל 90%</a:t>
            </a:r>
            <a:endParaRPr lang="en-US" b="1">
              <a:solidFill>
                <a:schemeClr val="bg2"/>
              </a:solidFill>
              <a:effectLst>
                <a:outerShdw blurRad="38100" dist="38100" dir="2700000" algn="tl">
                  <a:srgbClr val="C0C0C0"/>
                </a:outerShdw>
              </a:effectLst>
            </a:endParaRPr>
          </a:p>
        </p:txBody>
      </p:sp>
      <p:sp>
        <p:nvSpPr>
          <p:cNvPr id="14" name="TextBox 14"/>
          <p:cNvSpPr txBox="1">
            <a:spLocks noChangeArrowheads="1"/>
          </p:cNvSpPr>
          <p:nvPr/>
        </p:nvSpPr>
        <p:spPr bwMode="auto">
          <a:xfrm>
            <a:off x="6858000" y="2357438"/>
            <a:ext cx="1857375" cy="369887"/>
          </a:xfrm>
          <a:prstGeom prst="rect">
            <a:avLst/>
          </a:prstGeom>
          <a:noFill/>
          <a:ln w="9525">
            <a:noFill/>
            <a:miter lim="800000"/>
            <a:headEnd/>
            <a:tailEnd/>
          </a:ln>
        </p:spPr>
        <p:txBody>
          <a:bodyPr>
            <a:spAutoFit/>
          </a:bodyPr>
          <a:lstStyle/>
          <a:p>
            <a:pPr algn="ctr"/>
            <a:r>
              <a:rPr lang="he-IL" b="1" dirty="0">
                <a:solidFill>
                  <a:srgbClr val="FF0000"/>
                </a:solidFill>
              </a:rPr>
              <a:t>בעלים אחד</a:t>
            </a:r>
          </a:p>
        </p:txBody>
      </p:sp>
      <p:sp>
        <p:nvSpPr>
          <p:cNvPr id="15" name="Text Box 35"/>
          <p:cNvSpPr txBox="1">
            <a:spLocks noChangeArrowheads="1"/>
          </p:cNvSpPr>
          <p:nvPr/>
        </p:nvSpPr>
        <p:spPr bwMode="auto">
          <a:xfrm>
            <a:off x="4500563" y="6237288"/>
            <a:ext cx="3024187" cy="366712"/>
          </a:xfrm>
          <a:prstGeom prst="rect">
            <a:avLst/>
          </a:prstGeom>
          <a:noFill/>
          <a:ln w="9525">
            <a:noFill/>
            <a:miter lim="800000"/>
            <a:headEnd/>
            <a:tailEnd/>
          </a:ln>
          <a:effectLst/>
        </p:spPr>
        <p:txBody>
          <a:bodyPr>
            <a:spAutoFit/>
          </a:bodyPr>
          <a:lstStyle/>
          <a:p>
            <a:pPr>
              <a:spcBef>
                <a:spcPct val="50000"/>
              </a:spcBef>
            </a:pPr>
            <a:r>
              <a:rPr lang="he-IL" b="1">
                <a:effectLst>
                  <a:outerShdw blurRad="38100" dist="38100" dir="2700000" algn="tl">
                    <a:srgbClr val="C0C0C0"/>
                  </a:outerShdw>
                </a:effectLst>
              </a:rPr>
              <a:t> - חסימה לשנתיים</a:t>
            </a:r>
            <a:endParaRPr lang="en-US" b="1">
              <a:effectLst>
                <a:outerShdw blurRad="38100" dist="38100" dir="2700000" algn="tl">
                  <a:srgbClr val="C0C0C0"/>
                </a:outerShdw>
              </a:effectLst>
            </a:endParaRPr>
          </a:p>
        </p:txBody>
      </p:sp>
      <p:sp>
        <p:nvSpPr>
          <p:cNvPr id="16" name="Lock"/>
          <p:cNvSpPr>
            <a:spLocks noEditPoints="1" noChangeArrowheads="1"/>
          </p:cNvSpPr>
          <p:nvPr/>
        </p:nvSpPr>
        <p:spPr bwMode="auto">
          <a:xfrm>
            <a:off x="7667625" y="63087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17" name="Lock"/>
          <p:cNvSpPr>
            <a:spLocks noEditPoints="1" noChangeArrowheads="1"/>
          </p:cNvSpPr>
          <p:nvPr/>
        </p:nvSpPr>
        <p:spPr bwMode="auto">
          <a:xfrm>
            <a:off x="2524125" y="32734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
        <p:nvSpPr>
          <p:cNvPr id="18" name="Lock"/>
          <p:cNvSpPr>
            <a:spLocks noEditPoints="1" noChangeArrowheads="1"/>
          </p:cNvSpPr>
          <p:nvPr/>
        </p:nvSpPr>
        <p:spPr bwMode="auto">
          <a:xfrm>
            <a:off x="2625725" y="4899025"/>
            <a:ext cx="215900" cy="287338"/>
          </a:xfrm>
          <a:custGeom>
            <a:avLst/>
            <a:gdLst>
              <a:gd name="T0" fmla="*/ 10800 w 21600"/>
              <a:gd name="T1" fmla="*/ 0 h 21600"/>
              <a:gd name="T2" fmla="*/ 21600 w 21600"/>
              <a:gd name="T3" fmla="*/ 9606 h 21600"/>
              <a:gd name="T4" fmla="*/ 10800 w 21600"/>
              <a:gd name="T5" fmla="*/ 21600 h 21600"/>
              <a:gd name="T6" fmla="*/ 0 w 21600"/>
              <a:gd name="T7" fmla="*/ 9606 h 21600"/>
              <a:gd name="T8" fmla="*/ 744 w 21600"/>
              <a:gd name="T9" fmla="*/ 9904 h 21600"/>
              <a:gd name="T10" fmla="*/ 21134 w 21600"/>
              <a:gd name="T11" fmla="*/ 15335 h 21600"/>
            </a:gdLst>
            <a:ahLst/>
            <a:cxnLst>
              <a:cxn ang="0">
                <a:pos x="T0" y="T1"/>
              </a:cxn>
              <a:cxn ang="0">
                <a:pos x="T2" y="T3"/>
              </a:cxn>
              <a:cxn ang="0">
                <a:pos x="T4" y="T5"/>
              </a:cxn>
              <a:cxn ang="0">
                <a:pos x="T6" y="T7"/>
              </a:cxn>
            </a:cxnLst>
            <a:rect l="T8" t="T9" r="T10" b="T11"/>
            <a:pathLst>
              <a:path w="21600" h="21600" extrusionOk="0">
                <a:moveTo>
                  <a:pt x="93" y="9606"/>
                </a:moveTo>
                <a:lnTo>
                  <a:pt x="2048" y="9606"/>
                </a:lnTo>
                <a:lnTo>
                  <a:pt x="2048" y="4713"/>
                </a:lnTo>
                <a:lnTo>
                  <a:pt x="2420" y="3818"/>
                </a:lnTo>
                <a:lnTo>
                  <a:pt x="2979" y="3028"/>
                </a:lnTo>
                <a:lnTo>
                  <a:pt x="3537" y="2446"/>
                </a:lnTo>
                <a:lnTo>
                  <a:pt x="3956" y="1998"/>
                </a:lnTo>
                <a:lnTo>
                  <a:pt x="4492" y="1581"/>
                </a:lnTo>
                <a:lnTo>
                  <a:pt x="5143" y="1238"/>
                </a:lnTo>
                <a:lnTo>
                  <a:pt x="5912" y="880"/>
                </a:lnTo>
                <a:lnTo>
                  <a:pt x="6587" y="641"/>
                </a:lnTo>
                <a:lnTo>
                  <a:pt x="7518" y="372"/>
                </a:lnTo>
                <a:lnTo>
                  <a:pt x="8425" y="208"/>
                </a:lnTo>
                <a:lnTo>
                  <a:pt x="9496" y="59"/>
                </a:lnTo>
                <a:lnTo>
                  <a:pt x="10637" y="14"/>
                </a:lnTo>
                <a:lnTo>
                  <a:pt x="11614" y="59"/>
                </a:lnTo>
                <a:lnTo>
                  <a:pt x="12382" y="119"/>
                </a:lnTo>
                <a:lnTo>
                  <a:pt x="13034" y="253"/>
                </a:lnTo>
                <a:lnTo>
                  <a:pt x="13779" y="417"/>
                </a:lnTo>
                <a:lnTo>
                  <a:pt x="14500" y="611"/>
                </a:lnTo>
                <a:lnTo>
                  <a:pt x="14733" y="686"/>
                </a:lnTo>
                <a:lnTo>
                  <a:pt x="14989" y="790"/>
                </a:lnTo>
                <a:lnTo>
                  <a:pt x="15175" y="865"/>
                </a:lnTo>
                <a:lnTo>
                  <a:pt x="15385" y="954"/>
                </a:lnTo>
                <a:lnTo>
                  <a:pt x="15431" y="969"/>
                </a:lnTo>
                <a:lnTo>
                  <a:pt x="15594" y="1059"/>
                </a:lnTo>
                <a:lnTo>
                  <a:pt x="15757" y="1148"/>
                </a:lnTo>
                <a:lnTo>
                  <a:pt x="15920" y="1267"/>
                </a:lnTo>
                <a:lnTo>
                  <a:pt x="16106" y="1372"/>
                </a:lnTo>
                <a:lnTo>
                  <a:pt x="16665" y="1730"/>
                </a:lnTo>
                <a:lnTo>
                  <a:pt x="17014" y="1998"/>
                </a:lnTo>
                <a:lnTo>
                  <a:pt x="17480" y="2356"/>
                </a:lnTo>
                <a:lnTo>
                  <a:pt x="17852" y="2804"/>
                </a:lnTo>
                <a:lnTo>
                  <a:pt x="18178" y="3192"/>
                </a:lnTo>
                <a:lnTo>
                  <a:pt x="18527" y="3639"/>
                </a:lnTo>
                <a:lnTo>
                  <a:pt x="18806" y="4132"/>
                </a:lnTo>
                <a:lnTo>
                  <a:pt x="19086" y="4713"/>
                </a:lnTo>
                <a:lnTo>
                  <a:pt x="19272" y="5191"/>
                </a:lnTo>
                <a:lnTo>
                  <a:pt x="19295" y="9606"/>
                </a:lnTo>
                <a:lnTo>
                  <a:pt x="21600" y="9606"/>
                </a:lnTo>
                <a:lnTo>
                  <a:pt x="21600" y="16289"/>
                </a:lnTo>
                <a:lnTo>
                  <a:pt x="21413" y="17184"/>
                </a:lnTo>
                <a:lnTo>
                  <a:pt x="21041" y="17900"/>
                </a:lnTo>
                <a:lnTo>
                  <a:pt x="20668" y="18377"/>
                </a:lnTo>
                <a:lnTo>
                  <a:pt x="20343" y="18855"/>
                </a:lnTo>
                <a:lnTo>
                  <a:pt x="19924" y="19332"/>
                </a:lnTo>
                <a:lnTo>
                  <a:pt x="19388" y="19809"/>
                </a:lnTo>
                <a:lnTo>
                  <a:pt x="18806" y="20242"/>
                </a:lnTo>
                <a:lnTo>
                  <a:pt x="18062" y="20585"/>
                </a:lnTo>
                <a:lnTo>
                  <a:pt x="17270" y="20883"/>
                </a:lnTo>
                <a:lnTo>
                  <a:pt x="16525" y="21182"/>
                </a:lnTo>
                <a:lnTo>
                  <a:pt x="15548" y="21420"/>
                </a:lnTo>
                <a:lnTo>
                  <a:pt x="14803" y="21540"/>
                </a:lnTo>
                <a:lnTo>
                  <a:pt x="13662" y="21674"/>
                </a:lnTo>
                <a:lnTo>
                  <a:pt x="8379" y="21659"/>
                </a:lnTo>
                <a:lnTo>
                  <a:pt x="7168" y="21540"/>
                </a:lnTo>
                <a:lnTo>
                  <a:pt x="6098" y="21331"/>
                </a:lnTo>
                <a:lnTo>
                  <a:pt x="5050" y="21092"/>
                </a:lnTo>
                <a:lnTo>
                  <a:pt x="4003" y="20764"/>
                </a:lnTo>
                <a:lnTo>
                  <a:pt x="3258" y="20391"/>
                </a:lnTo>
                <a:lnTo>
                  <a:pt x="2769" y="20123"/>
                </a:lnTo>
                <a:lnTo>
                  <a:pt x="2281" y="19720"/>
                </a:lnTo>
                <a:lnTo>
                  <a:pt x="1862" y="19407"/>
                </a:lnTo>
                <a:lnTo>
                  <a:pt x="1489" y="19079"/>
                </a:lnTo>
                <a:lnTo>
                  <a:pt x="1070" y="18676"/>
                </a:lnTo>
                <a:lnTo>
                  <a:pt x="744" y="18258"/>
                </a:lnTo>
                <a:lnTo>
                  <a:pt x="325" y="17661"/>
                </a:lnTo>
                <a:lnTo>
                  <a:pt x="162" y="17035"/>
                </a:lnTo>
                <a:lnTo>
                  <a:pt x="93" y="16468"/>
                </a:lnTo>
                <a:lnTo>
                  <a:pt x="93" y="9606"/>
                </a:lnTo>
                <a:close/>
                <a:moveTo>
                  <a:pt x="6098" y="9591"/>
                </a:moveTo>
                <a:lnTo>
                  <a:pt x="6098" y="5220"/>
                </a:lnTo>
                <a:lnTo>
                  <a:pt x="6191" y="4907"/>
                </a:lnTo>
                <a:lnTo>
                  <a:pt x="6307" y="4639"/>
                </a:lnTo>
                <a:lnTo>
                  <a:pt x="6517" y="4370"/>
                </a:lnTo>
                <a:lnTo>
                  <a:pt x="6680" y="4087"/>
                </a:lnTo>
                <a:lnTo>
                  <a:pt x="6889" y="3878"/>
                </a:lnTo>
                <a:lnTo>
                  <a:pt x="7308" y="3520"/>
                </a:lnTo>
                <a:lnTo>
                  <a:pt x="7843" y="3281"/>
                </a:lnTo>
                <a:lnTo>
                  <a:pt x="8402" y="3013"/>
                </a:lnTo>
                <a:lnTo>
                  <a:pt x="9031" y="2834"/>
                </a:lnTo>
                <a:lnTo>
                  <a:pt x="9659" y="2700"/>
                </a:lnTo>
                <a:lnTo>
                  <a:pt x="10497" y="2625"/>
                </a:lnTo>
                <a:lnTo>
                  <a:pt x="11125" y="2655"/>
                </a:lnTo>
                <a:lnTo>
                  <a:pt x="11987" y="2789"/>
                </a:lnTo>
                <a:lnTo>
                  <a:pt x="12522" y="2893"/>
                </a:lnTo>
                <a:lnTo>
                  <a:pt x="13011" y="3028"/>
                </a:lnTo>
                <a:lnTo>
                  <a:pt x="13290" y="3192"/>
                </a:lnTo>
                <a:lnTo>
                  <a:pt x="13709" y="3371"/>
                </a:lnTo>
                <a:lnTo>
                  <a:pt x="13872" y="3505"/>
                </a:lnTo>
                <a:lnTo>
                  <a:pt x="14058" y="3639"/>
                </a:lnTo>
                <a:lnTo>
                  <a:pt x="14291" y="3788"/>
                </a:lnTo>
                <a:lnTo>
                  <a:pt x="14431" y="3953"/>
                </a:lnTo>
                <a:lnTo>
                  <a:pt x="14617" y="4102"/>
                </a:lnTo>
                <a:lnTo>
                  <a:pt x="14826" y="4311"/>
                </a:lnTo>
                <a:lnTo>
                  <a:pt x="14919" y="4534"/>
                </a:lnTo>
                <a:lnTo>
                  <a:pt x="15036" y="4773"/>
                </a:lnTo>
                <a:lnTo>
                  <a:pt x="15175" y="5027"/>
                </a:lnTo>
                <a:lnTo>
                  <a:pt x="15245" y="5220"/>
                </a:lnTo>
                <a:lnTo>
                  <a:pt x="15245" y="9591"/>
                </a:lnTo>
                <a:lnTo>
                  <a:pt x="6098" y="9591"/>
                </a:lnTo>
                <a:close/>
              </a:path>
              <a:path w="21600" h="21600" extrusionOk="0">
                <a:moveTo>
                  <a:pt x="93" y="9606"/>
                </a:moveTo>
                <a:lnTo>
                  <a:pt x="21600" y="9606"/>
                </a:lnTo>
                <a:close/>
              </a:path>
              <a:path w="21600" h="21600" extrusionOk="0">
                <a:moveTo>
                  <a:pt x="11684" y="17109"/>
                </a:moveTo>
                <a:lnTo>
                  <a:pt x="12266" y="19317"/>
                </a:lnTo>
                <a:lnTo>
                  <a:pt x="9659" y="19317"/>
                </a:lnTo>
                <a:lnTo>
                  <a:pt x="10287" y="17124"/>
                </a:lnTo>
                <a:lnTo>
                  <a:pt x="10008" y="16975"/>
                </a:lnTo>
                <a:lnTo>
                  <a:pt x="9799" y="16722"/>
                </a:lnTo>
                <a:lnTo>
                  <a:pt x="9752" y="16408"/>
                </a:lnTo>
                <a:lnTo>
                  <a:pt x="9822" y="16170"/>
                </a:lnTo>
                <a:lnTo>
                  <a:pt x="10008" y="16006"/>
                </a:lnTo>
                <a:lnTo>
                  <a:pt x="10148" y="15871"/>
                </a:lnTo>
                <a:lnTo>
                  <a:pt x="10381" y="15782"/>
                </a:lnTo>
                <a:lnTo>
                  <a:pt x="10660" y="15692"/>
                </a:lnTo>
                <a:lnTo>
                  <a:pt x="11009" y="15677"/>
                </a:lnTo>
                <a:lnTo>
                  <a:pt x="11288" y="15722"/>
                </a:lnTo>
                <a:lnTo>
                  <a:pt x="11614" y="15782"/>
                </a:lnTo>
                <a:lnTo>
                  <a:pt x="11893" y="15946"/>
                </a:lnTo>
                <a:lnTo>
                  <a:pt x="12033" y="16080"/>
                </a:lnTo>
                <a:lnTo>
                  <a:pt x="12173" y="16229"/>
                </a:lnTo>
                <a:lnTo>
                  <a:pt x="12196" y="16408"/>
                </a:lnTo>
                <a:lnTo>
                  <a:pt x="12103" y="16722"/>
                </a:lnTo>
                <a:lnTo>
                  <a:pt x="11987" y="16856"/>
                </a:lnTo>
                <a:lnTo>
                  <a:pt x="11847" y="16975"/>
                </a:lnTo>
                <a:lnTo>
                  <a:pt x="11684" y="17109"/>
                </a:lnTo>
              </a:path>
            </a:pathLst>
          </a:custGeom>
          <a:solidFill>
            <a:srgbClr val="C0C0C0"/>
          </a:solidFill>
          <a:ln w="38100">
            <a:solidFill>
              <a:srgbClr val="000000"/>
            </a:solidFill>
            <a:miter lim="800000"/>
            <a:headEnd/>
            <a:tailEnd/>
          </a:ln>
        </p:spPr>
        <p:txBody>
          <a:bodyP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slide(fromTop)">
                                      <p:cBhvr>
                                        <p:cTn id="7" dur="500"/>
                                        <p:tgtEl>
                                          <p:spTgt spid="9933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99334"/>
                                        </p:tgtEl>
                                        <p:attrNameLst>
                                          <p:attrName>style.visibility</p:attrName>
                                        </p:attrNameLst>
                                      </p:cBhvr>
                                      <p:to>
                                        <p:strVal val="visible"/>
                                      </p:to>
                                    </p:set>
                                    <p:animEffect transition="in" filter="slide(fromTop)">
                                      <p:cBhvr>
                                        <p:cTn id="11" dur="500"/>
                                        <p:tgtEl>
                                          <p:spTgt spid="9933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99336"/>
                                        </p:tgtEl>
                                        <p:attrNameLst>
                                          <p:attrName>style.visibility</p:attrName>
                                        </p:attrNameLst>
                                      </p:cBhvr>
                                      <p:to>
                                        <p:strVal val="visible"/>
                                      </p:to>
                                    </p:set>
                                    <p:animEffect transition="in" filter="slide(fromTop)">
                                      <p:cBhvr>
                                        <p:cTn id="15" dur="500"/>
                                        <p:tgtEl>
                                          <p:spTgt spid="9933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99338"/>
                                        </p:tgtEl>
                                        <p:attrNameLst>
                                          <p:attrName>style.visibility</p:attrName>
                                        </p:attrNameLst>
                                      </p:cBhvr>
                                      <p:to>
                                        <p:strVal val="visible"/>
                                      </p:to>
                                    </p:set>
                                    <p:animEffect transition="in" filter="slide(fromTop)">
                                      <p:cBhvr>
                                        <p:cTn id="19" dur="500"/>
                                        <p:tgtEl>
                                          <p:spTgt spid="9933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99339"/>
                                        </p:tgtEl>
                                        <p:attrNameLst>
                                          <p:attrName>style.visibility</p:attrName>
                                        </p:attrNameLst>
                                      </p:cBhvr>
                                      <p:to>
                                        <p:strVal val="visible"/>
                                      </p:to>
                                    </p:set>
                                    <p:animEffect transition="in" filter="slide(fromTop)">
                                      <p:cBhvr>
                                        <p:cTn id="23" dur="500"/>
                                        <p:tgtEl>
                                          <p:spTgt spid="99339"/>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99340"/>
                                        </p:tgtEl>
                                        <p:attrNameLst>
                                          <p:attrName>style.visibility</p:attrName>
                                        </p:attrNameLst>
                                      </p:cBhvr>
                                      <p:to>
                                        <p:strVal val="visible"/>
                                      </p:to>
                                    </p:set>
                                    <p:animEffect transition="in" filter="slide(fromTop)">
                                      <p:cBhvr>
                                        <p:cTn id="27" dur="500"/>
                                        <p:tgtEl>
                                          <p:spTgt spid="99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animBg="1" autoUpdateAnimBg="0"/>
      <p:bldP spid="99334" grpId="0" animBg="1" autoUpdateAnimBg="0"/>
      <p:bldP spid="99339"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ציין מיקום של מספר שקופית 4"/>
          <p:cNvSpPr>
            <a:spLocks noGrp="1"/>
          </p:cNvSpPr>
          <p:nvPr>
            <p:ph type="sldNum" sz="quarter" idx="11"/>
          </p:nvPr>
        </p:nvSpPr>
        <p:spPr>
          <a:noFill/>
        </p:spPr>
        <p:txBody>
          <a:bodyPr/>
          <a:lstStyle/>
          <a:p>
            <a:fld id="{85F44A0A-9EC5-4C01-9761-26502E300384}" type="slidenum">
              <a:rPr lang="he-IL" smtClean="0"/>
              <a:pPr/>
              <a:t>4</a:t>
            </a:fld>
            <a:endParaRPr lang="en-US"/>
          </a:p>
        </p:txBody>
      </p:sp>
      <p:sp>
        <p:nvSpPr>
          <p:cNvPr id="16387" name="Rectangle 2"/>
          <p:cNvSpPr>
            <a:spLocks noGrp="1" noChangeArrowheads="1"/>
          </p:cNvSpPr>
          <p:nvPr>
            <p:ph type="title"/>
          </p:nvPr>
        </p:nvSpPr>
        <p:spPr>
          <a:xfrm>
            <a:off x="457200" y="457200"/>
            <a:ext cx="8229600" cy="884238"/>
          </a:xfrm>
        </p:spPr>
        <p:txBody>
          <a:bodyPr/>
          <a:lstStyle/>
          <a:p>
            <a:pPr algn="ctr" eaLnBrk="1" hangingPunct="1"/>
            <a:r>
              <a:rPr lang="he-IL" b="1" u="sng" dirty="0">
                <a:latin typeface="David" pitchFamily="34" charset="-79"/>
                <a:cs typeface="David" pitchFamily="34" charset="-79"/>
              </a:rPr>
              <a:t>סעיף 104א - התנאים</a:t>
            </a:r>
            <a:endParaRPr lang="en-US" b="1" u="sng" dirty="0">
              <a:latin typeface="David" pitchFamily="34" charset="-79"/>
              <a:cs typeface="David" pitchFamily="34" charset="-79"/>
            </a:endParaRPr>
          </a:p>
        </p:txBody>
      </p:sp>
      <p:sp>
        <p:nvSpPr>
          <p:cNvPr id="5" name="מלבן 4"/>
          <p:cNvSpPr/>
          <p:nvPr/>
        </p:nvSpPr>
        <p:spPr>
          <a:xfrm>
            <a:off x="611560" y="1988840"/>
            <a:ext cx="7861300" cy="4228850"/>
          </a:xfrm>
          <a:prstGeom prst="rect">
            <a:avLst/>
          </a:prstGeom>
        </p:spPr>
        <p:txBody>
          <a:bodyPr wrap="square">
            <a:spAutoFit/>
          </a:bodyPr>
          <a:lstStyle/>
          <a:p>
            <a:pPr marL="342900" lvl="0" indent="-342900" algn="just" rtl="1" eaLnBrk="1" hangingPunct="1">
              <a:spcBef>
                <a:spcPct val="20000"/>
              </a:spcBef>
              <a:buFont typeface="Wingdings" pitchFamily="2" charset="2"/>
              <a:buChar char="v"/>
              <a:defRPr/>
            </a:pPr>
            <a:r>
              <a:rPr lang="he-IL" sz="2800" b="1" kern="0" dirty="0">
                <a:solidFill>
                  <a:srgbClr val="808080"/>
                </a:solidFill>
                <a:latin typeface="David" pitchFamily="34" charset="-79"/>
                <a:cs typeface="David" pitchFamily="34" charset="-79"/>
              </a:rPr>
              <a:t>המעביר </a:t>
            </a:r>
            <a:r>
              <a:rPr lang="he-IL" sz="2800" b="1" kern="0" dirty="0">
                <a:solidFill>
                  <a:srgbClr val="000000"/>
                </a:solidFill>
                <a:latin typeface="David" pitchFamily="34" charset="-79"/>
                <a:cs typeface="David" pitchFamily="34" charset="-79"/>
              </a:rPr>
              <a:t>מחזיק במשך </a:t>
            </a:r>
            <a:r>
              <a:rPr lang="he-IL" sz="2800" b="1" kern="0" dirty="0">
                <a:solidFill>
                  <a:srgbClr val="CC3300"/>
                </a:solidFill>
                <a:latin typeface="David" pitchFamily="34" charset="-79"/>
                <a:cs typeface="David" pitchFamily="34" charset="-79"/>
              </a:rPr>
              <a:t>שנתיים לפחות</a:t>
            </a:r>
            <a:r>
              <a:rPr lang="he-IL" sz="2800" b="1" kern="0" dirty="0">
                <a:solidFill>
                  <a:srgbClr val="000000"/>
                </a:solidFill>
                <a:latin typeface="David" pitchFamily="34" charset="-79"/>
                <a:cs typeface="David" pitchFamily="34" charset="-79"/>
              </a:rPr>
              <a:t> מיום ההעברה זכויות המקנות לו לפחות  90% בכל אחת מהזכויות בחברה.</a:t>
            </a:r>
          </a:p>
          <a:p>
            <a:pPr marL="342900" lvl="0" indent="-342900" algn="just" rtl="1" eaLnBrk="1" hangingPunct="1">
              <a:spcBef>
                <a:spcPct val="20000"/>
              </a:spcBef>
              <a:buFont typeface="Wingdings" pitchFamily="2" charset="2"/>
              <a:buChar char="v"/>
              <a:defRPr/>
            </a:pPr>
            <a:r>
              <a:rPr lang="he-IL" sz="2800" b="1" kern="0" dirty="0">
                <a:solidFill>
                  <a:srgbClr val="808080"/>
                </a:solidFill>
                <a:latin typeface="David" pitchFamily="34" charset="-79"/>
                <a:cs typeface="David" pitchFamily="34" charset="-79"/>
              </a:rPr>
              <a:t>החברה</a:t>
            </a:r>
            <a:r>
              <a:rPr lang="he-IL" sz="2800" b="1" kern="0" dirty="0">
                <a:solidFill>
                  <a:srgbClr val="000000"/>
                </a:solidFill>
                <a:latin typeface="David" pitchFamily="34" charset="-79"/>
                <a:cs typeface="David" pitchFamily="34" charset="-79"/>
              </a:rPr>
              <a:t> מחזיקה בנכס </a:t>
            </a:r>
            <a:r>
              <a:rPr lang="he-IL" sz="2800" b="1" kern="0" dirty="0">
                <a:solidFill>
                  <a:srgbClr val="CC3300"/>
                </a:solidFill>
                <a:latin typeface="David" pitchFamily="34" charset="-79"/>
                <a:cs typeface="David" pitchFamily="34" charset="-79"/>
              </a:rPr>
              <a:t>לפחות שנתיים.</a:t>
            </a:r>
          </a:p>
          <a:p>
            <a:pPr marL="342900" lvl="0" indent="-342900" algn="just" rtl="1" eaLnBrk="1" hangingPunct="1">
              <a:spcBef>
                <a:spcPct val="20000"/>
              </a:spcBef>
              <a:buFont typeface="Wingdings" pitchFamily="2" charset="2"/>
              <a:buChar char="v"/>
              <a:defRPr/>
            </a:pPr>
            <a:r>
              <a:rPr lang="he-IL" sz="2800" b="1" kern="0" dirty="0">
                <a:solidFill>
                  <a:srgbClr val="000000"/>
                </a:solidFill>
                <a:latin typeface="David" pitchFamily="34" charset="-79"/>
                <a:cs typeface="David" pitchFamily="34" charset="-79"/>
              </a:rPr>
              <a:t>הוקצו זכויות למעביר לפי </a:t>
            </a:r>
            <a:r>
              <a:rPr lang="he-IL" sz="2800" b="1" kern="0" dirty="0">
                <a:solidFill>
                  <a:srgbClr val="CC3300"/>
                </a:solidFill>
                <a:latin typeface="David" pitchFamily="34" charset="-79"/>
                <a:cs typeface="David" pitchFamily="34" charset="-79"/>
              </a:rPr>
              <a:t>שווי שוק</a:t>
            </a:r>
            <a:r>
              <a:rPr lang="he-IL" sz="2800" b="1" kern="0" dirty="0">
                <a:solidFill>
                  <a:srgbClr val="000000"/>
                </a:solidFill>
                <a:latin typeface="David" pitchFamily="34" charset="-79"/>
                <a:cs typeface="David" pitchFamily="34" charset="-79"/>
              </a:rPr>
              <a:t> הנכס המועבר.</a:t>
            </a:r>
          </a:p>
          <a:p>
            <a:pPr marL="342900" lvl="0" indent="-342900" algn="just" rtl="1" eaLnBrk="1" hangingPunct="1">
              <a:spcBef>
                <a:spcPct val="20000"/>
              </a:spcBef>
              <a:buFont typeface="Wingdings" pitchFamily="2" charset="2"/>
              <a:buChar char="v"/>
              <a:defRPr/>
            </a:pPr>
            <a:r>
              <a:rPr lang="he-IL" sz="2800" b="1" kern="0" dirty="0">
                <a:solidFill>
                  <a:srgbClr val="000000"/>
                </a:solidFill>
                <a:latin typeface="David" pitchFamily="34" charset="-79"/>
                <a:cs typeface="David" pitchFamily="34" charset="-79"/>
              </a:rPr>
              <a:t>אם החברה </a:t>
            </a:r>
            <a:r>
              <a:rPr lang="he-IL" sz="2800" b="1" kern="0" dirty="0">
                <a:solidFill>
                  <a:srgbClr val="808080"/>
                </a:solidFill>
                <a:latin typeface="David" pitchFamily="34" charset="-79"/>
                <a:cs typeface="David" pitchFamily="34" charset="-79"/>
              </a:rPr>
              <a:t>איגוד מקרקעין</a:t>
            </a:r>
            <a:r>
              <a:rPr lang="he-IL" sz="2800" b="1" kern="0" dirty="0">
                <a:solidFill>
                  <a:srgbClr val="000000"/>
                </a:solidFill>
                <a:latin typeface="David" pitchFamily="34" charset="-79"/>
                <a:cs typeface="David" pitchFamily="34" charset="-79"/>
              </a:rPr>
              <a:t> והנכס המועבר הוא </a:t>
            </a:r>
            <a:r>
              <a:rPr lang="he-IL" sz="2800" b="1" kern="0" dirty="0">
                <a:solidFill>
                  <a:srgbClr val="CC3300"/>
                </a:solidFill>
                <a:latin typeface="David" pitchFamily="34" charset="-79"/>
                <a:cs typeface="David" pitchFamily="34" charset="-79"/>
              </a:rPr>
              <a:t>קרקע</a:t>
            </a:r>
            <a:r>
              <a:rPr lang="he-IL" sz="2800" b="1" kern="0" dirty="0">
                <a:solidFill>
                  <a:srgbClr val="000000"/>
                </a:solidFill>
                <a:latin typeface="David" pitchFamily="34" charset="-79"/>
                <a:cs typeface="David" pitchFamily="34" charset="-79"/>
              </a:rPr>
              <a:t> - יש </a:t>
            </a:r>
            <a:r>
              <a:rPr lang="he-IL" sz="2800" b="1" kern="0" dirty="0">
                <a:solidFill>
                  <a:srgbClr val="CC3300"/>
                </a:solidFill>
                <a:latin typeface="David" pitchFamily="34" charset="-79"/>
                <a:cs typeface="David" pitchFamily="34" charset="-79"/>
              </a:rPr>
              <a:t>להשלים בניית</a:t>
            </a:r>
            <a:r>
              <a:rPr lang="he-IL" sz="2800" b="1" kern="0" dirty="0">
                <a:solidFill>
                  <a:srgbClr val="000000"/>
                </a:solidFill>
                <a:latin typeface="David" pitchFamily="34" charset="-79"/>
                <a:cs typeface="David" pitchFamily="34" charset="-79"/>
              </a:rPr>
              <a:t> </a:t>
            </a:r>
            <a:r>
              <a:rPr lang="he-IL" sz="2800" b="1" kern="0" dirty="0">
                <a:solidFill>
                  <a:srgbClr val="CC3300"/>
                </a:solidFill>
                <a:latin typeface="David" pitchFamily="34" charset="-79"/>
                <a:cs typeface="David" pitchFamily="34" charset="-79"/>
              </a:rPr>
              <a:t>בניין</a:t>
            </a:r>
            <a:r>
              <a:rPr lang="he-IL" sz="2800" b="1" kern="0" dirty="0">
                <a:solidFill>
                  <a:srgbClr val="000000"/>
                </a:solidFill>
                <a:latin typeface="David" pitchFamily="34" charset="-79"/>
                <a:cs typeface="David" pitchFamily="34" charset="-79"/>
              </a:rPr>
              <a:t> על אותה קרקע </a:t>
            </a:r>
            <a:r>
              <a:rPr lang="he-IL" sz="2800" b="1" u="sng" kern="0" dirty="0">
                <a:solidFill>
                  <a:srgbClr val="CC3300"/>
                </a:solidFill>
                <a:effectLst>
                  <a:outerShdw blurRad="38100" dist="38100" dir="2700000" algn="tl">
                    <a:srgbClr val="000000">
                      <a:alpha val="43137"/>
                    </a:srgbClr>
                  </a:outerShdw>
                </a:effectLst>
                <a:latin typeface="David" pitchFamily="34" charset="-79"/>
                <a:cs typeface="David" pitchFamily="34" charset="-79"/>
              </a:rPr>
              <a:t>בתוך 5 שנים</a:t>
            </a:r>
            <a:r>
              <a:rPr lang="he-IL" sz="2800" b="1" u="sng" kern="0" dirty="0">
                <a:solidFill>
                  <a:srgbClr val="000000"/>
                </a:solidFill>
                <a:effectLst>
                  <a:outerShdw blurRad="38100" dist="38100" dir="2700000" algn="tl">
                    <a:srgbClr val="000000">
                      <a:alpha val="43137"/>
                    </a:srgbClr>
                  </a:outerShdw>
                </a:effectLst>
                <a:latin typeface="David" pitchFamily="34" charset="-79"/>
                <a:cs typeface="David" pitchFamily="34" charset="-79"/>
              </a:rPr>
              <a:t> </a:t>
            </a:r>
            <a:r>
              <a:rPr lang="he-IL" sz="2800" b="1" kern="0" dirty="0">
                <a:solidFill>
                  <a:srgbClr val="000000"/>
                </a:solidFill>
                <a:latin typeface="David" pitchFamily="34" charset="-79"/>
                <a:cs typeface="David" pitchFamily="34" charset="-79"/>
              </a:rPr>
              <a:t>ממועד ההעברה (השוואה לסעיף 70 לחוק מיסוי מקרקעין).</a:t>
            </a:r>
          </a:p>
        </p:txBody>
      </p:sp>
      <p:sp>
        <p:nvSpPr>
          <p:cNvPr id="6" name="AutoShape 9"/>
          <p:cNvSpPr>
            <a:spLocks noChangeArrowheads="1"/>
          </p:cNvSpPr>
          <p:nvPr/>
        </p:nvSpPr>
        <p:spPr bwMode="auto">
          <a:xfrm>
            <a:off x="381000" y="1752600"/>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7" name="AutoShape 10"/>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8" name="AutoShape 11"/>
          <p:cNvSpPr>
            <a:spLocks noChangeArrowheads="1"/>
          </p:cNvSpPr>
          <p:nvPr/>
        </p:nvSpPr>
        <p:spPr bwMode="auto">
          <a:xfrm rot="16198085" flipH="1">
            <a:off x="6438106" y="3923507"/>
            <a:ext cx="4418013"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9" name="AutoShape 12"/>
          <p:cNvSpPr>
            <a:spLocks noChangeArrowheads="1"/>
          </p:cNvSpPr>
          <p:nvPr/>
        </p:nvSpPr>
        <p:spPr bwMode="auto">
          <a:xfrm rot="16198085" flipH="1">
            <a:off x="-1792287" y="3924300"/>
            <a:ext cx="441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Right)">
                                      <p:cBhvr>
                                        <p:cTn id="7" dur="500"/>
                                        <p:tgtEl>
                                          <p:spTgt spid="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Right)">
                                      <p:cBhvr>
                                        <p:cTn id="11" dur="500"/>
                                        <p:tgtEl>
                                          <p:spTgt spid="7"/>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Right)">
                                      <p:cBhvr>
                                        <p:cTn id="15" dur="500"/>
                                        <p:tgtEl>
                                          <p:spTgt spid="8"/>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lide(from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89A53A8B-3D78-4EFF-A22E-5AF0C66755F0}"/>
              </a:ext>
            </a:extLst>
          </p:cNvPr>
          <p:cNvSpPr>
            <a:spLocks noGrp="1"/>
          </p:cNvSpPr>
          <p:nvPr>
            <p:ph type="sldNum" sz="quarter" idx="11"/>
          </p:nvPr>
        </p:nvSpPr>
        <p:spPr/>
        <p:txBody>
          <a:bodyPr/>
          <a:lstStyle/>
          <a:p>
            <a:pPr>
              <a:defRPr/>
            </a:pPr>
            <a:fld id="{1BB39689-5694-4B9A-91AA-AD6B5B8C4AC1}" type="slidenum">
              <a:rPr lang="he-IL" smtClean="0"/>
              <a:pPr>
                <a:defRPr/>
              </a:pPr>
              <a:t>5</a:t>
            </a:fld>
            <a:endParaRPr lang="en-US"/>
          </a:p>
        </p:txBody>
      </p:sp>
      <p:sp>
        <p:nvSpPr>
          <p:cNvPr id="3" name="מלבן 2">
            <a:extLst>
              <a:ext uri="{FF2B5EF4-FFF2-40B4-BE49-F238E27FC236}">
                <a16:creationId xmlns:a16="http://schemas.microsoft.com/office/drawing/2014/main" id="{7FBA53B0-3A93-4CB2-9263-3A384590816D}"/>
              </a:ext>
            </a:extLst>
          </p:cNvPr>
          <p:cNvSpPr/>
          <p:nvPr/>
        </p:nvSpPr>
        <p:spPr>
          <a:xfrm>
            <a:off x="611560" y="980728"/>
            <a:ext cx="8280920" cy="5262979"/>
          </a:xfrm>
          <a:prstGeom prst="rect">
            <a:avLst/>
          </a:prstGeom>
        </p:spPr>
        <p:txBody>
          <a:bodyPr wrap="square">
            <a:spAutoFit/>
          </a:bodyPr>
          <a:lstStyle/>
          <a:p>
            <a:pPr marL="742950" lvl="1" indent="-285750" algn="just">
              <a:spcAft>
                <a:spcPts val="0"/>
              </a:spcAft>
              <a:buFont typeface="+mj-lt"/>
              <a:buAutoNum type="arabicPeriod"/>
              <a:tabLst>
                <a:tab pos="233680" algn="l"/>
              </a:tabLst>
            </a:pPr>
            <a:r>
              <a:rPr lang="he-IL" sz="2400" b="1" dirty="0">
                <a:solidFill>
                  <a:schemeClr val="accent1">
                    <a:lumMod val="75000"/>
                  </a:schemeClr>
                </a:solidFill>
                <a:latin typeface="David" panose="020E0502060401010101" pitchFamily="34" charset="-79"/>
                <a:ea typeface="+mj-ea"/>
                <a:cs typeface="David" pitchFamily="34" charset="-79"/>
              </a:rPr>
              <a:t>ירידה של בעלי הזכויות הקיימים לאחר שינוי המבנה לשיעור של עד 25% בין אם במכירת המניות המוקצות בשינוי המבנה ובין אם בהנפקת מניות ודילול בעלי המניות הקיימים מיד לאחר שינוי המבנה. </a:t>
            </a:r>
            <a:r>
              <a:rPr lang="he-IL" sz="2400" b="1" dirty="0">
                <a:solidFill>
                  <a:srgbClr val="FF0000"/>
                </a:solidFill>
                <a:latin typeface="David" panose="020E0502060401010101" pitchFamily="34" charset="-79"/>
                <a:ea typeface="+mj-ea"/>
                <a:cs typeface="David" pitchFamily="34" charset="-79"/>
              </a:rPr>
              <a:t>יודגש, כי לגבי חברות עתירות מו"פ ניתנה הקלה נוספת של אפשרות לדילול ללא כל מגבלה ובתנאי שלא נמכרו מניות מוקצות כלל</a:t>
            </a:r>
            <a:r>
              <a:rPr lang="he-IL" sz="2400" b="1" dirty="0">
                <a:solidFill>
                  <a:schemeClr val="accent1">
                    <a:lumMod val="75000"/>
                  </a:schemeClr>
                </a:solidFill>
                <a:latin typeface="David" panose="020E0502060401010101" pitchFamily="34" charset="-79"/>
                <a:ea typeface="+mj-ea"/>
                <a:cs typeface="David" pitchFamily="34" charset="-79"/>
              </a:rPr>
              <a:t> </a:t>
            </a:r>
            <a:r>
              <a:rPr lang="he-IL" sz="2400" b="1" dirty="0">
                <a:solidFill>
                  <a:srgbClr val="00B050"/>
                </a:solidFill>
                <a:latin typeface="David" panose="020E0502060401010101" pitchFamily="34" charset="-79"/>
                <a:ea typeface="+mj-ea"/>
                <a:cs typeface="David" pitchFamily="34" charset="-79"/>
              </a:rPr>
              <a:t>(לפני התיקון – 51% למעט בפיצול - 50% ובחברה עתירת מו"פ - 25% מבלי אפשרות למכירה כלל).</a:t>
            </a:r>
            <a:endParaRPr lang="en-US" sz="2400" b="1" dirty="0">
              <a:solidFill>
                <a:srgbClr val="00B050"/>
              </a:solidFill>
              <a:latin typeface="David" panose="020E0502060401010101" pitchFamily="34" charset="-79"/>
              <a:ea typeface="+mj-ea"/>
              <a:cs typeface="David" pitchFamily="34" charset="-79"/>
            </a:endParaRPr>
          </a:p>
          <a:p>
            <a:pPr marL="742950" lvl="1" indent="-285750" algn="just">
              <a:spcAft>
                <a:spcPts val="0"/>
              </a:spcAft>
              <a:buFont typeface="+mj-lt"/>
              <a:buAutoNum type="arabicPeriod"/>
              <a:tabLst>
                <a:tab pos="233680" algn="l"/>
              </a:tabLst>
            </a:pPr>
            <a:r>
              <a:rPr lang="he-IL" sz="2400" b="1" dirty="0">
                <a:solidFill>
                  <a:schemeClr val="accent1">
                    <a:lumMod val="75000"/>
                  </a:schemeClr>
                </a:solidFill>
                <a:latin typeface="David" panose="020E0502060401010101" pitchFamily="34" charset="-79"/>
                <a:ea typeface="+mj-ea"/>
                <a:cs typeface="David" pitchFamily="34" charset="-79"/>
              </a:rPr>
              <a:t>מתן אפשרות להקצאת זכויות גם לבעלי הזכויות הקיימים </a:t>
            </a:r>
            <a:r>
              <a:rPr lang="he-IL" sz="2400" b="1" dirty="0">
                <a:solidFill>
                  <a:srgbClr val="00B050"/>
                </a:solidFill>
                <a:latin typeface="David" panose="020E0502060401010101" pitchFamily="34" charset="-79"/>
                <a:ea typeface="+mj-ea"/>
                <a:cs typeface="David" pitchFamily="34" charset="-79"/>
              </a:rPr>
              <a:t>(לפני התיקון – ניתן היה לבצע הקצאה פרטית רק לצד ג' ולא לבעלי מניות קיימים).</a:t>
            </a:r>
            <a:endParaRPr lang="en-US" sz="2400" b="1" dirty="0">
              <a:solidFill>
                <a:srgbClr val="00B050"/>
              </a:solidFill>
              <a:latin typeface="David" panose="020E0502060401010101" pitchFamily="34" charset="-79"/>
              <a:ea typeface="+mj-ea"/>
              <a:cs typeface="David" pitchFamily="34" charset="-79"/>
            </a:endParaRPr>
          </a:p>
          <a:p>
            <a:pPr marL="742950" lvl="1" indent="-285750" algn="just">
              <a:spcAft>
                <a:spcPts val="0"/>
              </a:spcAft>
              <a:buFont typeface="+mj-lt"/>
              <a:buAutoNum type="arabicPeriod"/>
              <a:tabLst>
                <a:tab pos="233680" algn="l"/>
              </a:tabLst>
            </a:pPr>
            <a:r>
              <a:rPr lang="he-IL" sz="2400" b="1" dirty="0">
                <a:solidFill>
                  <a:schemeClr val="accent1">
                    <a:lumMod val="75000"/>
                  </a:schemeClr>
                </a:solidFill>
                <a:latin typeface="David" panose="020E0502060401010101" pitchFamily="34" charset="-79"/>
                <a:ea typeface="+mj-ea"/>
                <a:cs typeface="David" pitchFamily="34" charset="-79"/>
              </a:rPr>
              <a:t>הסרת מגבלות מכירה ו/או הקצאה בחברה קולטת שהיא חברת אם שמיזגה לתוכה חברת בת מוחזקת בשיעור 100% </a:t>
            </a:r>
            <a:r>
              <a:rPr lang="he-IL" sz="2400" b="1" dirty="0">
                <a:solidFill>
                  <a:srgbClr val="00B050"/>
                </a:solidFill>
                <a:latin typeface="David" panose="020E0502060401010101" pitchFamily="34" charset="-79"/>
                <a:ea typeface="+mj-ea"/>
                <a:cs typeface="David" pitchFamily="34" charset="-79"/>
              </a:rPr>
              <a:t>(לפני התיקון – חלו מגבלות מכירה ו/או הקצאה).</a:t>
            </a:r>
            <a:endParaRPr lang="en-US" sz="2400" b="1" dirty="0">
              <a:solidFill>
                <a:srgbClr val="00B050"/>
              </a:solidFill>
              <a:latin typeface="David" panose="020E0502060401010101" pitchFamily="34" charset="-79"/>
              <a:ea typeface="+mj-ea"/>
              <a:cs typeface="David" pitchFamily="34" charset="-79"/>
            </a:endParaRPr>
          </a:p>
          <a:p>
            <a:pPr marL="503555" indent="215900" algn="just">
              <a:spcAft>
                <a:spcPts val="0"/>
              </a:spcAft>
              <a:tabLst>
                <a:tab pos="233680" algn="l"/>
              </a:tabLst>
            </a:pPr>
            <a:r>
              <a:rPr lang="en-US" sz="2400" dirty="0">
                <a:solidFill>
                  <a:srgbClr val="000000"/>
                </a:solidFill>
                <a:latin typeface="David" panose="020E0502060401010101" pitchFamily="34" charset="-79"/>
                <a:ea typeface="MS Mincho" panose="02020609040205080304" pitchFamily="49" charset="-128"/>
                <a:cs typeface="David" panose="020E0502060401010101" pitchFamily="34" charset="-79"/>
              </a:rPr>
              <a:t> </a:t>
            </a:r>
            <a:endParaRPr lang="en-US" sz="2400" spc="5" dirty="0">
              <a:solidFill>
                <a:srgbClr val="000000"/>
              </a:solidFill>
              <a:latin typeface="David" panose="020E0502060401010101" pitchFamily="34" charset="-79"/>
              <a:ea typeface="MS Mincho" panose="02020609040205080304" pitchFamily="49" charset="-128"/>
              <a:cs typeface="David" panose="020E0502060401010101" pitchFamily="34" charset="-79"/>
            </a:endParaRPr>
          </a:p>
        </p:txBody>
      </p:sp>
      <p:sp>
        <p:nvSpPr>
          <p:cNvPr id="5" name="Rectangle 2">
            <a:extLst>
              <a:ext uri="{FF2B5EF4-FFF2-40B4-BE49-F238E27FC236}">
                <a16:creationId xmlns:a16="http://schemas.microsoft.com/office/drawing/2014/main" id="{65D9F406-3BD3-4389-874C-EB041E5DABC2}"/>
              </a:ext>
            </a:extLst>
          </p:cNvPr>
          <p:cNvSpPr txBox="1">
            <a:spLocks noChangeArrowheads="1"/>
          </p:cNvSpPr>
          <p:nvPr/>
        </p:nvSpPr>
        <p:spPr>
          <a:xfrm>
            <a:off x="0" y="188640"/>
            <a:ext cx="8964612" cy="672073"/>
          </a:xfrm>
          <a:prstGeom prst="rect">
            <a:avLst/>
          </a:prstGeom>
        </p:spPr>
        <p:txBody>
          <a:bodyPr/>
          <a:lstStyle>
            <a:lvl1pPr algn="l" rtl="1" eaLnBrk="0" fontAlgn="base" hangingPunct="0">
              <a:spcBef>
                <a:spcPct val="0"/>
              </a:spcBef>
              <a:spcAft>
                <a:spcPct val="0"/>
              </a:spcAft>
              <a:defRPr sz="4400">
                <a:solidFill>
                  <a:schemeClr val="tx1"/>
                </a:solidFill>
                <a:latin typeface="+mj-lt"/>
                <a:ea typeface="+mj-ea"/>
                <a:cs typeface="+mj-cs"/>
              </a:defRPr>
            </a:lvl1pPr>
            <a:lvl2pPr algn="l" rtl="1" eaLnBrk="0" fontAlgn="base" hangingPunct="0">
              <a:spcBef>
                <a:spcPct val="0"/>
              </a:spcBef>
              <a:spcAft>
                <a:spcPct val="0"/>
              </a:spcAft>
              <a:defRPr sz="4400">
                <a:solidFill>
                  <a:schemeClr val="tx1"/>
                </a:solidFill>
                <a:latin typeface="Arial" pitchFamily="34" charset="0"/>
                <a:cs typeface="Arial" pitchFamily="34" charset="0"/>
              </a:defRPr>
            </a:lvl2pPr>
            <a:lvl3pPr algn="l" rtl="1" eaLnBrk="0" fontAlgn="base" hangingPunct="0">
              <a:spcBef>
                <a:spcPct val="0"/>
              </a:spcBef>
              <a:spcAft>
                <a:spcPct val="0"/>
              </a:spcAft>
              <a:defRPr sz="4400">
                <a:solidFill>
                  <a:schemeClr val="tx1"/>
                </a:solidFill>
                <a:latin typeface="Arial" pitchFamily="34" charset="0"/>
                <a:cs typeface="Arial" pitchFamily="34" charset="0"/>
              </a:defRPr>
            </a:lvl3pPr>
            <a:lvl4pPr algn="l" rtl="1" eaLnBrk="0" fontAlgn="base" hangingPunct="0">
              <a:spcBef>
                <a:spcPct val="0"/>
              </a:spcBef>
              <a:spcAft>
                <a:spcPct val="0"/>
              </a:spcAft>
              <a:defRPr sz="4400">
                <a:solidFill>
                  <a:schemeClr val="tx1"/>
                </a:solidFill>
                <a:latin typeface="Arial" pitchFamily="34" charset="0"/>
                <a:cs typeface="Arial" pitchFamily="34" charset="0"/>
              </a:defRPr>
            </a:lvl4pPr>
            <a:lvl5pPr algn="l" rtl="1" eaLnBrk="0" fontAlgn="base" hangingPunct="0">
              <a:spcBef>
                <a:spcPct val="0"/>
              </a:spcBef>
              <a:spcAft>
                <a:spcPct val="0"/>
              </a:spcAft>
              <a:defRPr sz="4400">
                <a:solidFill>
                  <a:schemeClr val="tx1"/>
                </a:solidFill>
                <a:latin typeface="Arial" pitchFamily="34" charset="0"/>
                <a:cs typeface="Arial" pitchFamily="34" charset="0"/>
              </a:defRPr>
            </a:lvl5pPr>
            <a:lvl6pPr marL="457200" algn="l" rtl="1" fontAlgn="base">
              <a:spcBef>
                <a:spcPct val="0"/>
              </a:spcBef>
              <a:spcAft>
                <a:spcPct val="0"/>
              </a:spcAft>
              <a:defRPr sz="4400">
                <a:solidFill>
                  <a:schemeClr val="tx1"/>
                </a:solidFill>
                <a:latin typeface="Arial" pitchFamily="34" charset="0"/>
                <a:cs typeface="Arial" pitchFamily="34" charset="0"/>
              </a:defRPr>
            </a:lvl6pPr>
            <a:lvl7pPr marL="914400" algn="l" rtl="1" fontAlgn="base">
              <a:spcBef>
                <a:spcPct val="0"/>
              </a:spcBef>
              <a:spcAft>
                <a:spcPct val="0"/>
              </a:spcAft>
              <a:defRPr sz="4400">
                <a:solidFill>
                  <a:schemeClr val="tx1"/>
                </a:solidFill>
                <a:latin typeface="Arial" pitchFamily="34" charset="0"/>
                <a:cs typeface="Arial" pitchFamily="34" charset="0"/>
              </a:defRPr>
            </a:lvl7pPr>
            <a:lvl8pPr marL="1371600" algn="l" rtl="1" fontAlgn="base">
              <a:spcBef>
                <a:spcPct val="0"/>
              </a:spcBef>
              <a:spcAft>
                <a:spcPct val="0"/>
              </a:spcAft>
              <a:defRPr sz="4400">
                <a:solidFill>
                  <a:schemeClr val="tx1"/>
                </a:solidFill>
                <a:latin typeface="Arial" pitchFamily="34" charset="0"/>
                <a:cs typeface="Arial" pitchFamily="34" charset="0"/>
              </a:defRPr>
            </a:lvl8pPr>
            <a:lvl9pPr marL="1828800" algn="l" rtl="1" fontAlgn="base">
              <a:spcBef>
                <a:spcPct val="0"/>
              </a:spcBef>
              <a:spcAft>
                <a:spcPct val="0"/>
              </a:spcAft>
              <a:defRPr sz="4400">
                <a:solidFill>
                  <a:schemeClr val="tx1"/>
                </a:solidFill>
                <a:latin typeface="Arial" pitchFamily="34" charset="0"/>
                <a:cs typeface="Arial" pitchFamily="34" charset="0"/>
              </a:defRPr>
            </a:lvl9pPr>
          </a:lstStyle>
          <a:p>
            <a:pPr algn="r" eaLnBrk="1" hangingPunct="1"/>
            <a:r>
              <a:rPr lang="he-IL" sz="2800" b="1" dirty="0">
                <a:solidFill>
                  <a:schemeClr val="bg2"/>
                </a:solidFill>
              </a:rPr>
              <a:t>הרחבת אפשרות של מכירה ו/או הקצאה בתקופת המגבלות:</a:t>
            </a:r>
            <a:endParaRPr lang="en-US" sz="2800" b="1" dirty="0">
              <a:solidFill>
                <a:schemeClr val="bg2"/>
              </a:solidFill>
            </a:endParaRPr>
          </a:p>
        </p:txBody>
      </p:sp>
    </p:spTree>
    <p:extLst>
      <p:ext uri="{BB962C8B-B14F-4D97-AF65-F5344CB8AC3E}">
        <p14:creationId xmlns:p14="http://schemas.microsoft.com/office/powerpoint/2010/main" val="392149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מציין מיקום של מספר שקופית 4"/>
          <p:cNvSpPr>
            <a:spLocks noGrp="1"/>
          </p:cNvSpPr>
          <p:nvPr>
            <p:ph type="sldNum" sz="quarter" idx="11"/>
          </p:nvPr>
        </p:nvSpPr>
        <p:spPr>
          <a:noFill/>
        </p:spPr>
        <p:txBody>
          <a:bodyPr/>
          <a:lstStyle/>
          <a:p>
            <a:fld id="{F3ED7502-DD02-401A-9162-E3DCBE84C59B}" type="slidenum">
              <a:rPr lang="he-IL"/>
              <a:pPr/>
              <a:t>6</a:t>
            </a:fld>
            <a:endParaRPr lang="en-US"/>
          </a:p>
        </p:txBody>
      </p:sp>
      <p:sp>
        <p:nvSpPr>
          <p:cNvPr id="19459" name="Rectangle 2"/>
          <p:cNvSpPr>
            <a:spLocks noGrp="1" noChangeArrowheads="1"/>
          </p:cNvSpPr>
          <p:nvPr>
            <p:ph type="title"/>
          </p:nvPr>
        </p:nvSpPr>
        <p:spPr>
          <a:xfrm>
            <a:off x="89694" y="226021"/>
            <a:ext cx="8964612" cy="1100138"/>
          </a:xfrm>
        </p:spPr>
        <p:txBody>
          <a:bodyPr/>
          <a:lstStyle/>
          <a:p>
            <a:pPr algn="r" eaLnBrk="1" hangingPunct="1"/>
            <a:r>
              <a:rPr lang="he-IL" sz="2800" b="1" dirty="0">
                <a:solidFill>
                  <a:schemeClr val="bg2"/>
                </a:solidFill>
              </a:rPr>
              <a:t>ניוד מזומנים בין חברות באמצעות סעיף 104א או 104ב (ביטול דרישת חברה חדשה) – לשם סגירת חו"ז בין חברות אחיות </a:t>
            </a:r>
            <a:endParaRPr lang="en-US" sz="2400" b="1" dirty="0">
              <a:solidFill>
                <a:schemeClr val="bg2"/>
              </a:solidFill>
            </a:endParaRPr>
          </a:p>
        </p:txBody>
      </p:sp>
      <p:sp>
        <p:nvSpPr>
          <p:cNvPr id="396291" name="AutoShape 3"/>
          <p:cNvSpPr>
            <a:spLocks noChangeArrowheads="1"/>
          </p:cNvSpPr>
          <p:nvPr/>
        </p:nvSpPr>
        <p:spPr bwMode="auto">
          <a:xfrm>
            <a:off x="7164388"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sp>
        <p:nvSpPr>
          <p:cNvPr id="396292" name="Rectangle 4"/>
          <p:cNvSpPr>
            <a:spLocks noChangeArrowheads="1"/>
          </p:cNvSpPr>
          <p:nvPr/>
        </p:nvSpPr>
        <p:spPr bwMode="auto">
          <a:xfrm>
            <a:off x="5580063" y="1700213"/>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לפני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pic>
        <p:nvPicPr>
          <p:cNvPr id="19462" name="Picture 5"/>
          <p:cNvPicPr>
            <a:picLocks noChangeAspect="1" noChangeArrowheads="1"/>
          </p:cNvPicPr>
          <p:nvPr/>
        </p:nvPicPr>
        <p:blipFill>
          <a:blip r:embed="rId2" cstate="print"/>
          <a:srcRect/>
          <a:stretch>
            <a:fillRect/>
          </a:stretch>
        </p:blipFill>
        <p:spPr bwMode="auto">
          <a:xfrm>
            <a:off x="6624637" y="2205038"/>
            <a:ext cx="360363" cy="936625"/>
          </a:xfrm>
          <a:prstGeom prst="rect">
            <a:avLst/>
          </a:prstGeom>
          <a:noFill/>
          <a:ln w="9525">
            <a:noFill/>
            <a:miter lim="800000"/>
            <a:headEnd/>
            <a:tailEnd/>
          </a:ln>
        </p:spPr>
      </p:pic>
      <p:sp>
        <p:nvSpPr>
          <p:cNvPr id="396294" name="AutoShape 6"/>
          <p:cNvSpPr>
            <a:spLocks noChangeArrowheads="1"/>
          </p:cNvSpPr>
          <p:nvPr/>
        </p:nvSpPr>
        <p:spPr bwMode="auto">
          <a:xfrm>
            <a:off x="1836738" y="385921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sp>
        <p:nvSpPr>
          <p:cNvPr id="396295" name="Rectangle 7"/>
          <p:cNvSpPr>
            <a:spLocks noChangeArrowheads="1"/>
          </p:cNvSpPr>
          <p:nvPr/>
        </p:nvSpPr>
        <p:spPr bwMode="auto">
          <a:xfrm>
            <a:off x="1620838" y="1628775"/>
            <a:ext cx="1944687" cy="476250"/>
          </a:xfrm>
          <a:prstGeom prst="rect">
            <a:avLst/>
          </a:prstGeom>
          <a:noFill/>
          <a:ln w="9525">
            <a:noFill/>
            <a:miter lim="800000"/>
            <a:headEnd/>
            <a:tailEnd/>
          </a:ln>
          <a:effectLst/>
        </p:spPr>
        <p:txBody>
          <a:bodyPr/>
          <a:lstStyle/>
          <a:p>
            <a:pPr algn="ctr">
              <a:lnSpc>
                <a:spcPct val="75000"/>
              </a:lnSpc>
              <a:defRPr/>
            </a:pPr>
            <a:r>
              <a:rPr lang="he-IL" sz="2800" b="1" u="sng">
                <a:solidFill>
                  <a:srgbClr val="006600"/>
                </a:solidFill>
                <a:effectLst>
                  <a:outerShdw blurRad="38100" dist="38100" dir="2700000" algn="tl">
                    <a:srgbClr val="C0C0C0"/>
                  </a:outerShdw>
                </a:effectLst>
                <a:latin typeface="Times New Roman" pitchFamily="18" charset="0"/>
                <a:cs typeface="David" pitchFamily="2" charset="-79"/>
              </a:rPr>
              <a:t>אחרי</a:t>
            </a:r>
            <a:endParaRPr lang="en-US" sz="2800" b="1" u="sng">
              <a:solidFill>
                <a:srgbClr val="006600"/>
              </a:solidFill>
              <a:effectLst>
                <a:outerShdw blurRad="38100" dist="38100" dir="2700000" algn="tl">
                  <a:srgbClr val="C0C0C0"/>
                </a:outerShdw>
              </a:effectLst>
              <a:latin typeface="Times New Roman" pitchFamily="18" charset="0"/>
              <a:cs typeface="David" pitchFamily="2" charset="-79"/>
            </a:endParaRPr>
          </a:p>
        </p:txBody>
      </p:sp>
      <p:cxnSp>
        <p:nvCxnSpPr>
          <p:cNvPr id="396296" name="AutoShape 8"/>
          <p:cNvCxnSpPr>
            <a:cxnSpLocks noChangeShapeType="1"/>
            <a:endCxn id="396294" idx="0"/>
          </p:cNvCxnSpPr>
          <p:nvPr/>
        </p:nvCxnSpPr>
        <p:spPr bwMode="auto">
          <a:xfrm flipH="1">
            <a:off x="2630488" y="321627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pic>
        <p:nvPicPr>
          <p:cNvPr id="19466" name="Picture 9"/>
          <p:cNvPicPr>
            <a:picLocks noChangeAspect="1" noChangeArrowheads="1"/>
          </p:cNvPicPr>
          <p:nvPr/>
        </p:nvPicPr>
        <p:blipFill>
          <a:blip r:embed="rId2" cstate="print"/>
          <a:srcRect/>
          <a:stretch>
            <a:fillRect/>
          </a:stretch>
        </p:blipFill>
        <p:spPr bwMode="auto">
          <a:xfrm>
            <a:off x="2484438" y="2205038"/>
            <a:ext cx="360362" cy="936625"/>
          </a:xfrm>
          <a:prstGeom prst="rect">
            <a:avLst/>
          </a:prstGeom>
          <a:noFill/>
          <a:ln w="9525">
            <a:noFill/>
            <a:miter lim="800000"/>
            <a:headEnd/>
            <a:tailEnd/>
          </a:ln>
        </p:spPr>
      </p:pic>
      <p:cxnSp>
        <p:nvCxnSpPr>
          <p:cNvPr id="396298" name="AutoShape 10"/>
          <p:cNvCxnSpPr>
            <a:cxnSpLocks noChangeShapeType="1"/>
          </p:cNvCxnSpPr>
          <p:nvPr/>
        </p:nvCxnSpPr>
        <p:spPr bwMode="auto">
          <a:xfrm flipH="1">
            <a:off x="5940425" y="3141663"/>
            <a:ext cx="649288"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299" name="AutoShape 11"/>
          <p:cNvSpPr>
            <a:spLocks noChangeArrowheads="1"/>
          </p:cNvSpPr>
          <p:nvPr/>
        </p:nvSpPr>
        <p:spPr bwMode="auto">
          <a:xfrm>
            <a:off x="1835150" y="5516563"/>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א'</a:t>
            </a:r>
          </a:p>
          <a:p>
            <a:pPr algn="ctr">
              <a:lnSpc>
                <a:spcPct val="75000"/>
              </a:lnSpc>
              <a:defRPr/>
            </a:pPr>
            <a:r>
              <a:rPr lang="he-IL" sz="2800" b="1">
                <a:solidFill>
                  <a:schemeClr val="bg2"/>
                </a:solidFill>
                <a:effectLst>
                  <a:outerShdw blurRad="38100" dist="38100" dir="2700000" algn="tl">
                    <a:srgbClr val="000000"/>
                  </a:outerShdw>
                </a:effectLst>
                <a:latin typeface="Times New Roman" pitchFamily="18" charset="0"/>
                <a:cs typeface="David" pitchFamily="2" charset="-79"/>
              </a:rPr>
              <a:t>רווחים</a:t>
            </a:r>
          </a:p>
        </p:txBody>
      </p:sp>
      <p:cxnSp>
        <p:nvCxnSpPr>
          <p:cNvPr id="396300" name="AutoShape 12"/>
          <p:cNvCxnSpPr>
            <a:cxnSpLocks noChangeShapeType="1"/>
          </p:cNvCxnSpPr>
          <p:nvPr/>
        </p:nvCxnSpPr>
        <p:spPr bwMode="auto">
          <a:xfrm flipH="1">
            <a:off x="2700338" y="4797425"/>
            <a:ext cx="1587" cy="623888"/>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1" name="Text Box 13"/>
          <p:cNvSpPr txBox="1">
            <a:spLocks noChangeArrowheads="1"/>
          </p:cNvSpPr>
          <p:nvPr/>
        </p:nvSpPr>
        <p:spPr bwMode="auto">
          <a:xfrm>
            <a:off x="1619250" y="32845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2" name="AutoShape 14"/>
          <p:cNvSpPr>
            <a:spLocks noChangeArrowheads="1"/>
          </p:cNvSpPr>
          <p:nvPr/>
        </p:nvSpPr>
        <p:spPr bwMode="auto">
          <a:xfrm>
            <a:off x="5003800" y="3860800"/>
            <a:ext cx="1587500" cy="866775"/>
          </a:xfrm>
          <a:prstGeom prst="roundRect">
            <a:avLst>
              <a:gd name="adj" fmla="val 16667"/>
            </a:avLst>
          </a:prstGeom>
          <a:gradFill rotWithShape="0">
            <a:gsLst>
              <a:gs pos="0">
                <a:srgbClr val="FF7C80"/>
              </a:gs>
              <a:gs pos="50000">
                <a:srgbClr val="FF7C80">
                  <a:gamma/>
                  <a:tint val="23922"/>
                  <a:invGamma/>
                </a:srgbClr>
              </a:gs>
              <a:gs pos="100000">
                <a:srgbClr val="FF7C80"/>
              </a:gs>
            </a:gsLst>
            <a:lin ang="5400000" scaled="1"/>
          </a:gradFill>
          <a:ln w="38100">
            <a:solidFill>
              <a:srgbClr val="990033"/>
            </a:solidFill>
            <a:round/>
            <a:headEnd/>
            <a:tailEnd/>
          </a:ln>
          <a:effectLst>
            <a:outerShdw dist="35921" dir="2700000" algn="ctr" rotWithShape="0">
              <a:schemeClr val="tx1"/>
            </a:outerShdw>
          </a:effectLst>
        </p:spPr>
        <p:txBody>
          <a:bodyPr anchor="ctr"/>
          <a:lstStyle/>
          <a:p>
            <a:pPr algn="ctr">
              <a:lnSpc>
                <a:spcPct val="75000"/>
              </a:lnSpc>
              <a:defRPr/>
            </a:pPr>
            <a:r>
              <a:rPr lang="he-IL" sz="2800" b="1">
                <a:solidFill>
                  <a:srgbClr val="009900"/>
                </a:solidFill>
                <a:effectLst>
                  <a:outerShdw blurRad="38100" dist="38100" dir="2700000" algn="tl">
                    <a:srgbClr val="000000"/>
                  </a:outerShdw>
                </a:effectLst>
                <a:latin typeface="Times New Roman" pitchFamily="18" charset="0"/>
                <a:cs typeface="David" pitchFamily="2" charset="-79"/>
              </a:rPr>
              <a:t>חברה ב'</a:t>
            </a:r>
          </a:p>
          <a:p>
            <a:pPr algn="ctr">
              <a:lnSpc>
                <a:spcPct val="75000"/>
              </a:lnSpc>
              <a:defRPr/>
            </a:pPr>
            <a:r>
              <a:rPr lang="he-IL" sz="2800" b="1">
                <a:solidFill>
                  <a:srgbClr val="FF0000"/>
                </a:solidFill>
                <a:effectLst>
                  <a:outerShdw blurRad="38100" dist="38100" dir="2700000" algn="tl">
                    <a:srgbClr val="000000"/>
                  </a:outerShdw>
                </a:effectLst>
                <a:latin typeface="Times New Roman" pitchFamily="18" charset="0"/>
                <a:cs typeface="David" pitchFamily="2" charset="-79"/>
              </a:rPr>
              <a:t>הפסדים</a:t>
            </a:r>
          </a:p>
        </p:txBody>
      </p:sp>
      <p:cxnSp>
        <p:nvCxnSpPr>
          <p:cNvPr id="396303" name="AutoShape 15"/>
          <p:cNvCxnSpPr>
            <a:cxnSpLocks noChangeShapeType="1"/>
          </p:cNvCxnSpPr>
          <p:nvPr/>
        </p:nvCxnSpPr>
        <p:spPr bwMode="auto">
          <a:xfrm>
            <a:off x="6950075" y="3141663"/>
            <a:ext cx="717550" cy="503237"/>
          </a:xfrm>
          <a:prstGeom prst="straightConnector1">
            <a:avLst/>
          </a:prstGeom>
          <a:noFill/>
          <a:ln w="76200">
            <a:solidFill>
              <a:srgbClr val="FF0000"/>
            </a:solidFill>
            <a:round/>
            <a:headEnd/>
            <a:tailEnd type="triangle" w="med" len="med"/>
          </a:ln>
          <a:effectLst>
            <a:outerShdw dist="35921" dir="2700000" algn="ctr" rotWithShape="0">
              <a:schemeClr val="tx1"/>
            </a:outerShdw>
          </a:effectLst>
        </p:spPr>
      </p:cxnSp>
      <p:sp>
        <p:nvSpPr>
          <p:cNvPr id="396304" name="Text Box 16"/>
          <p:cNvSpPr txBox="1">
            <a:spLocks noChangeArrowheads="1"/>
          </p:cNvSpPr>
          <p:nvPr/>
        </p:nvSpPr>
        <p:spPr bwMode="auto">
          <a:xfrm>
            <a:off x="7380288"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5" name="Text Box 17"/>
          <p:cNvSpPr txBox="1">
            <a:spLocks noChangeArrowheads="1"/>
          </p:cNvSpPr>
          <p:nvPr/>
        </p:nvSpPr>
        <p:spPr bwMode="auto">
          <a:xfrm>
            <a:off x="5219700" y="306863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396306" name="Text Box 18"/>
          <p:cNvSpPr txBox="1">
            <a:spLocks noChangeArrowheads="1"/>
          </p:cNvSpPr>
          <p:nvPr/>
        </p:nvSpPr>
        <p:spPr bwMode="auto">
          <a:xfrm>
            <a:off x="1547813" y="4941888"/>
            <a:ext cx="863600" cy="366712"/>
          </a:xfrm>
          <a:prstGeom prst="rect">
            <a:avLst/>
          </a:prstGeom>
          <a:noFill/>
          <a:ln w="9525">
            <a:noFill/>
            <a:miter lim="800000"/>
            <a:headEnd/>
            <a:tailEnd/>
          </a:ln>
          <a:effectLst/>
        </p:spPr>
        <p:txBody>
          <a:bodyPr>
            <a:spAutoFit/>
          </a:bodyPr>
          <a:lstStyle/>
          <a:p>
            <a:pPr>
              <a:spcBef>
                <a:spcPct val="50000"/>
              </a:spcBef>
              <a:defRPr/>
            </a:pPr>
            <a:r>
              <a:rPr lang="he-IL" b="1">
                <a:solidFill>
                  <a:schemeClr val="bg2"/>
                </a:solidFill>
                <a:effectLst>
                  <a:outerShdw blurRad="38100" dist="38100" dir="2700000" algn="tl">
                    <a:srgbClr val="C0C0C0"/>
                  </a:outerShdw>
                </a:effectLst>
              </a:rPr>
              <a:t>100%</a:t>
            </a:r>
            <a:endParaRPr lang="en-US" b="1">
              <a:solidFill>
                <a:schemeClr val="bg2"/>
              </a:solidFill>
              <a:effectLst>
                <a:outerShdw blurRad="38100" dist="38100" dir="2700000" algn="tl">
                  <a:srgbClr val="C0C0C0"/>
                </a:outerShdw>
              </a:effectLst>
            </a:endParaRPr>
          </a:p>
        </p:txBody>
      </p:sp>
      <p:sp>
        <p:nvSpPr>
          <p:cNvPr id="19476" name="AutoShape 19"/>
          <p:cNvSpPr>
            <a:spLocks noChangeArrowheads="1"/>
          </p:cNvSpPr>
          <p:nvPr/>
        </p:nvSpPr>
        <p:spPr bwMode="auto">
          <a:xfrm rot="10496583">
            <a:off x="3725863" y="4506913"/>
            <a:ext cx="503237" cy="1728787"/>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19478" name="AutoShape 14"/>
          <p:cNvSpPr>
            <a:spLocks noChangeArrowheads="1"/>
          </p:cNvSpPr>
          <p:nvPr/>
        </p:nvSpPr>
        <p:spPr bwMode="auto">
          <a:xfrm>
            <a:off x="2484438" y="3284538"/>
            <a:ext cx="288925" cy="287337"/>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sp>
        <p:nvSpPr>
          <p:cNvPr id="19479" name="AutoShape 14"/>
          <p:cNvSpPr>
            <a:spLocks noChangeArrowheads="1"/>
          </p:cNvSpPr>
          <p:nvPr/>
        </p:nvSpPr>
        <p:spPr bwMode="auto">
          <a:xfrm>
            <a:off x="2555875" y="4797425"/>
            <a:ext cx="288925" cy="287338"/>
          </a:xfrm>
          <a:custGeom>
            <a:avLst/>
            <a:gdLst>
              <a:gd name="T0" fmla="*/ 144463 w 21600"/>
              <a:gd name="T1" fmla="*/ 0 h 21600"/>
              <a:gd name="T2" fmla="*/ 42309 w 21600"/>
              <a:gd name="T3" fmla="*/ 42076 h 21600"/>
              <a:gd name="T4" fmla="*/ 0 w 21600"/>
              <a:gd name="T5" fmla="*/ 143669 h 21600"/>
              <a:gd name="T6" fmla="*/ 42309 w 21600"/>
              <a:gd name="T7" fmla="*/ 245261 h 21600"/>
              <a:gd name="T8" fmla="*/ 144463 w 21600"/>
              <a:gd name="T9" fmla="*/ 287337 h 21600"/>
              <a:gd name="T10" fmla="*/ 246616 w 21600"/>
              <a:gd name="T11" fmla="*/ 245261 h 21600"/>
              <a:gd name="T12" fmla="*/ 288925 w 21600"/>
              <a:gd name="T13" fmla="*/ 143669 h 21600"/>
              <a:gd name="T14" fmla="*/ 246616 w 21600"/>
              <a:gd name="T15" fmla="*/ 4207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p:spPr>
        <p:txBody>
          <a:bodyPr wrap="none" anchor="ctr"/>
          <a:lstStyle/>
          <a:p>
            <a:endParaRPr lang="he-IL"/>
          </a:p>
        </p:txBody>
      </p:sp>
      <p:cxnSp>
        <p:nvCxnSpPr>
          <p:cNvPr id="24" name="AutoShape 15"/>
          <p:cNvCxnSpPr>
            <a:cxnSpLocks noChangeShapeType="1"/>
          </p:cNvCxnSpPr>
          <p:nvPr/>
        </p:nvCxnSpPr>
        <p:spPr bwMode="auto">
          <a:xfrm flipH="1">
            <a:off x="6624637" y="4299690"/>
            <a:ext cx="494085" cy="0"/>
          </a:xfrm>
          <a:prstGeom prst="straightConnector1">
            <a:avLst/>
          </a:prstGeom>
          <a:ln>
            <a:headEnd/>
            <a:tailEnd type="triangle" w="med" len="med"/>
          </a:ln>
        </p:spPr>
        <p:style>
          <a:lnRef idx="3">
            <a:schemeClr val="accent6"/>
          </a:lnRef>
          <a:fillRef idx="0">
            <a:schemeClr val="accent6"/>
          </a:fillRef>
          <a:effectRef idx="2">
            <a:schemeClr val="accent6"/>
          </a:effectRef>
          <a:fontRef idx="minor">
            <a:schemeClr val="tx1"/>
          </a:fontRef>
        </p:style>
      </p:cxnSp>
      <p:sp>
        <p:nvSpPr>
          <p:cNvPr id="31" name="מלבן 30">
            <a:extLst>
              <a:ext uri="{FF2B5EF4-FFF2-40B4-BE49-F238E27FC236}">
                <a16:creationId xmlns:a16="http://schemas.microsoft.com/office/drawing/2014/main" id="{9941184B-6BFB-43B5-A399-8BDF6CD57497}"/>
              </a:ext>
            </a:extLst>
          </p:cNvPr>
          <p:cNvSpPr/>
          <p:nvPr/>
        </p:nvSpPr>
        <p:spPr>
          <a:xfrm>
            <a:off x="2503206" y="5320398"/>
            <a:ext cx="1620205"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דיבידנד</a:t>
            </a:r>
            <a:endParaRPr kumimoji="1" lang="en-US" altLang="en-US" sz="1400" b="1" dirty="0">
              <a:solidFill>
                <a:srgbClr val="FF0000"/>
              </a:solidFill>
              <a:latin typeface="Times New Roman" pitchFamily="18" charset="0"/>
              <a:cs typeface="David" pitchFamily="34" charset="-79"/>
            </a:endParaRPr>
          </a:p>
        </p:txBody>
      </p:sp>
      <p:sp>
        <p:nvSpPr>
          <p:cNvPr id="32" name="מלבן 31">
            <a:extLst>
              <a:ext uri="{FF2B5EF4-FFF2-40B4-BE49-F238E27FC236}">
                <a16:creationId xmlns:a16="http://schemas.microsoft.com/office/drawing/2014/main" id="{9A33B65B-098F-4F9B-9E4B-FEB7C1F16B22}"/>
              </a:ext>
            </a:extLst>
          </p:cNvPr>
          <p:cNvSpPr/>
          <p:nvPr/>
        </p:nvSpPr>
        <p:spPr>
          <a:xfrm>
            <a:off x="6565763" y="4311477"/>
            <a:ext cx="575792"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חו"ז </a:t>
            </a:r>
            <a:endParaRPr kumimoji="1" lang="en-US" altLang="en-US" sz="1400" b="1" dirty="0">
              <a:solidFill>
                <a:srgbClr val="FF0000"/>
              </a:solidFill>
              <a:latin typeface="Times New Roman" pitchFamily="18" charset="0"/>
              <a:cs typeface="David" pitchFamily="34" charset="-79"/>
            </a:endParaRPr>
          </a:p>
        </p:txBody>
      </p:sp>
      <p:sp>
        <p:nvSpPr>
          <p:cNvPr id="33" name="AutoShape 20">
            <a:extLst>
              <a:ext uri="{FF2B5EF4-FFF2-40B4-BE49-F238E27FC236}">
                <a16:creationId xmlns:a16="http://schemas.microsoft.com/office/drawing/2014/main" id="{434080CC-A98D-4C91-AE4B-3AEC95A8C17D}"/>
              </a:ext>
            </a:extLst>
          </p:cNvPr>
          <p:cNvSpPr>
            <a:spLocks noChangeArrowheads="1"/>
          </p:cNvSpPr>
          <p:nvPr/>
        </p:nvSpPr>
        <p:spPr bwMode="auto">
          <a:xfrm rot="10496583" flipH="1" flipV="1">
            <a:off x="1131849" y="4641109"/>
            <a:ext cx="565924" cy="1809310"/>
          </a:xfrm>
          <a:prstGeom prst="curvedRightArrow">
            <a:avLst>
              <a:gd name="adj1" fmla="val 92929"/>
              <a:gd name="adj2" fmla="val 161636"/>
              <a:gd name="adj3" fmla="val 43750"/>
            </a:avLst>
          </a:prstGeom>
          <a:solidFill>
            <a:schemeClr val="accent1"/>
          </a:solidFill>
          <a:ln w="9525">
            <a:solidFill>
              <a:schemeClr val="tx1"/>
            </a:solidFill>
            <a:miter lim="800000"/>
            <a:headEnd/>
            <a:tailEnd/>
          </a:ln>
        </p:spPr>
        <p:txBody>
          <a:bodyPr wrap="none" anchor="ctr"/>
          <a:lstStyle/>
          <a:p>
            <a:endParaRPr lang="he-IL"/>
          </a:p>
        </p:txBody>
      </p:sp>
      <p:sp>
        <p:nvSpPr>
          <p:cNvPr id="34" name="מלבן 33">
            <a:extLst>
              <a:ext uri="{FF2B5EF4-FFF2-40B4-BE49-F238E27FC236}">
                <a16:creationId xmlns:a16="http://schemas.microsoft.com/office/drawing/2014/main" id="{6E3DFE35-6A4D-42E0-BCA0-3A14A1396078}"/>
              </a:ext>
            </a:extLst>
          </p:cNvPr>
          <p:cNvSpPr/>
          <p:nvPr/>
        </p:nvSpPr>
        <p:spPr>
          <a:xfrm>
            <a:off x="165300" y="5267424"/>
            <a:ext cx="1019117" cy="307777"/>
          </a:xfrm>
          <a:prstGeom prst="rect">
            <a:avLst/>
          </a:prstGeom>
        </p:spPr>
        <p:txBody>
          <a:bodyPr wrap="square">
            <a:spAutoFit/>
          </a:bodyPr>
          <a:lstStyle/>
          <a:p>
            <a:pPr algn="just"/>
            <a:r>
              <a:rPr kumimoji="1" lang="he-IL" sz="1400" b="1" dirty="0">
                <a:solidFill>
                  <a:srgbClr val="FF0000"/>
                </a:solidFill>
                <a:latin typeface="Times New Roman" pitchFamily="18" charset="0"/>
                <a:cs typeface="David" pitchFamily="34" charset="-79"/>
              </a:rPr>
              <a:t>סגירת חו"ז</a:t>
            </a:r>
            <a:endParaRPr kumimoji="1" lang="en-US" altLang="en-US" sz="1400" b="1" dirty="0">
              <a:solidFill>
                <a:srgbClr val="FF0000"/>
              </a:solidFill>
              <a:latin typeface="Times New Roman" pitchFamily="18" charset="0"/>
              <a:cs typeface="David" pitchFamily="34" charset="-79"/>
            </a:endParaRPr>
          </a:p>
        </p:txBody>
      </p:sp>
      <p:sp>
        <p:nvSpPr>
          <p:cNvPr id="28" name="Text Box 18">
            <a:extLst>
              <a:ext uri="{FF2B5EF4-FFF2-40B4-BE49-F238E27FC236}">
                <a16:creationId xmlns:a16="http://schemas.microsoft.com/office/drawing/2014/main" id="{D1BD043B-E267-425B-999F-0CEBF32DBD43}"/>
              </a:ext>
            </a:extLst>
          </p:cNvPr>
          <p:cNvSpPr txBox="1">
            <a:spLocks noChangeArrowheads="1"/>
          </p:cNvSpPr>
          <p:nvPr/>
        </p:nvSpPr>
        <p:spPr bwMode="auto">
          <a:xfrm>
            <a:off x="5580063" y="4799013"/>
            <a:ext cx="2440373" cy="369332"/>
          </a:xfrm>
          <a:prstGeom prst="rect">
            <a:avLst/>
          </a:prstGeom>
          <a:noFill/>
          <a:ln w="9525">
            <a:noFill/>
            <a:miter lim="800000"/>
            <a:headEnd/>
            <a:tailEnd/>
          </a:ln>
          <a:effectLst/>
        </p:spPr>
        <p:txBody>
          <a:bodyPr wrap="square">
            <a:spAutoFit/>
          </a:bodyPr>
          <a:lstStyle/>
          <a:p>
            <a:pPr>
              <a:spcBef>
                <a:spcPct val="50000"/>
              </a:spcBef>
              <a:defRPr/>
            </a:pPr>
            <a:r>
              <a:rPr lang="he-IL" b="1" dirty="0">
                <a:solidFill>
                  <a:schemeClr val="bg2"/>
                </a:solidFill>
                <a:effectLst>
                  <a:outerShdw blurRad="38100" dist="38100" dir="2700000" algn="tl">
                    <a:srgbClr val="C0C0C0"/>
                  </a:outerShdw>
                </a:effectLst>
              </a:rPr>
              <a:t>הלוואה – סעיף 3(י)</a:t>
            </a:r>
            <a:endParaRPr lang="en-US" b="1" dirty="0">
              <a:solidFill>
                <a:schemeClr val="bg2"/>
              </a:solidFill>
              <a:effectLst>
                <a:outerShdw blurRad="38100" dist="38100" dir="2700000" algn="tl">
                  <a:srgbClr val="C0C0C0"/>
                </a:outerShdw>
              </a:effectLst>
            </a:endParaRPr>
          </a:p>
        </p:txBody>
      </p:sp>
    </p:spTree>
    <p:extLst>
      <p:ext uri="{BB962C8B-B14F-4D97-AF65-F5344CB8AC3E}">
        <p14:creationId xmlns:p14="http://schemas.microsoft.com/office/powerpoint/2010/main" val="108470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96291"/>
                                        </p:tgtEl>
                                        <p:attrNameLst>
                                          <p:attrName>style.visibility</p:attrName>
                                        </p:attrNameLst>
                                      </p:cBhvr>
                                      <p:to>
                                        <p:strVal val="visible"/>
                                      </p:to>
                                    </p:set>
                                    <p:animEffect transition="in" filter="slide(fromTop)">
                                      <p:cBhvr>
                                        <p:cTn id="7" dur="500"/>
                                        <p:tgtEl>
                                          <p:spTgt spid="396291"/>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96294"/>
                                        </p:tgtEl>
                                        <p:attrNameLst>
                                          <p:attrName>style.visibility</p:attrName>
                                        </p:attrNameLst>
                                      </p:cBhvr>
                                      <p:to>
                                        <p:strVal val="visible"/>
                                      </p:to>
                                    </p:set>
                                    <p:animEffect transition="in" filter="slide(fromTop)">
                                      <p:cBhvr>
                                        <p:cTn id="11" dur="500"/>
                                        <p:tgtEl>
                                          <p:spTgt spid="396294"/>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96296"/>
                                        </p:tgtEl>
                                        <p:attrNameLst>
                                          <p:attrName>style.visibility</p:attrName>
                                        </p:attrNameLst>
                                      </p:cBhvr>
                                      <p:to>
                                        <p:strVal val="visible"/>
                                      </p:to>
                                    </p:set>
                                    <p:animEffect transition="in" filter="slide(fromTop)">
                                      <p:cBhvr>
                                        <p:cTn id="15" dur="500"/>
                                        <p:tgtEl>
                                          <p:spTgt spid="396296"/>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396298"/>
                                        </p:tgtEl>
                                        <p:attrNameLst>
                                          <p:attrName>style.visibility</p:attrName>
                                        </p:attrNameLst>
                                      </p:cBhvr>
                                      <p:to>
                                        <p:strVal val="visible"/>
                                      </p:to>
                                    </p:set>
                                    <p:animEffect transition="in" filter="slide(fromTop)">
                                      <p:cBhvr>
                                        <p:cTn id="19" dur="500"/>
                                        <p:tgtEl>
                                          <p:spTgt spid="396298"/>
                                        </p:tgtEl>
                                      </p:cBhvr>
                                    </p:animEffect>
                                  </p:childTnLst>
                                </p:cTn>
                              </p:par>
                            </p:childTnLst>
                          </p:cTn>
                        </p:par>
                        <p:par>
                          <p:cTn id="20" fill="hold">
                            <p:stCondLst>
                              <p:cond delay="2000"/>
                            </p:stCondLst>
                            <p:childTnLst>
                              <p:par>
                                <p:cTn id="21" presetID="12" presetClass="entr" presetSubtype="1" fill="hold" grpId="0" nodeType="afterEffect">
                                  <p:stCondLst>
                                    <p:cond delay="0"/>
                                  </p:stCondLst>
                                  <p:childTnLst>
                                    <p:set>
                                      <p:cBhvr>
                                        <p:cTn id="22" dur="1" fill="hold">
                                          <p:stCondLst>
                                            <p:cond delay="0"/>
                                          </p:stCondLst>
                                        </p:cTn>
                                        <p:tgtEl>
                                          <p:spTgt spid="396299"/>
                                        </p:tgtEl>
                                        <p:attrNameLst>
                                          <p:attrName>style.visibility</p:attrName>
                                        </p:attrNameLst>
                                      </p:cBhvr>
                                      <p:to>
                                        <p:strVal val="visible"/>
                                      </p:to>
                                    </p:set>
                                    <p:animEffect transition="in" filter="slide(fromTop)">
                                      <p:cBhvr>
                                        <p:cTn id="23" dur="500"/>
                                        <p:tgtEl>
                                          <p:spTgt spid="396299"/>
                                        </p:tgtEl>
                                      </p:cBhvr>
                                    </p:animEffect>
                                  </p:childTnLst>
                                </p:cTn>
                              </p:par>
                            </p:childTnLst>
                          </p:cTn>
                        </p:par>
                        <p:par>
                          <p:cTn id="24" fill="hold">
                            <p:stCondLst>
                              <p:cond delay="2500"/>
                            </p:stCondLst>
                            <p:childTnLst>
                              <p:par>
                                <p:cTn id="25" presetID="12" presetClass="entr" presetSubtype="1" fill="hold" nodeType="afterEffect">
                                  <p:stCondLst>
                                    <p:cond delay="0"/>
                                  </p:stCondLst>
                                  <p:childTnLst>
                                    <p:set>
                                      <p:cBhvr>
                                        <p:cTn id="26" dur="1" fill="hold">
                                          <p:stCondLst>
                                            <p:cond delay="0"/>
                                          </p:stCondLst>
                                        </p:cTn>
                                        <p:tgtEl>
                                          <p:spTgt spid="396300"/>
                                        </p:tgtEl>
                                        <p:attrNameLst>
                                          <p:attrName>style.visibility</p:attrName>
                                        </p:attrNameLst>
                                      </p:cBhvr>
                                      <p:to>
                                        <p:strVal val="visible"/>
                                      </p:to>
                                    </p:set>
                                    <p:animEffect transition="in" filter="slide(fromTop)">
                                      <p:cBhvr>
                                        <p:cTn id="27" dur="500"/>
                                        <p:tgtEl>
                                          <p:spTgt spid="396300"/>
                                        </p:tgtEl>
                                      </p:cBhvr>
                                    </p:animEffect>
                                  </p:childTnLst>
                                </p:cTn>
                              </p:par>
                            </p:childTnLst>
                          </p:cTn>
                        </p:par>
                        <p:par>
                          <p:cTn id="28" fill="hold">
                            <p:stCondLst>
                              <p:cond delay="3000"/>
                            </p:stCondLst>
                            <p:childTnLst>
                              <p:par>
                                <p:cTn id="29" presetID="12" presetClass="entr" presetSubtype="1" fill="hold" grpId="0" nodeType="afterEffect">
                                  <p:stCondLst>
                                    <p:cond delay="0"/>
                                  </p:stCondLst>
                                  <p:childTnLst>
                                    <p:set>
                                      <p:cBhvr>
                                        <p:cTn id="30" dur="1" fill="hold">
                                          <p:stCondLst>
                                            <p:cond delay="0"/>
                                          </p:stCondLst>
                                        </p:cTn>
                                        <p:tgtEl>
                                          <p:spTgt spid="396302"/>
                                        </p:tgtEl>
                                        <p:attrNameLst>
                                          <p:attrName>style.visibility</p:attrName>
                                        </p:attrNameLst>
                                      </p:cBhvr>
                                      <p:to>
                                        <p:strVal val="visible"/>
                                      </p:to>
                                    </p:set>
                                    <p:animEffect transition="in" filter="slide(fromTop)">
                                      <p:cBhvr>
                                        <p:cTn id="31" dur="500"/>
                                        <p:tgtEl>
                                          <p:spTgt spid="396302"/>
                                        </p:tgtEl>
                                      </p:cBhvr>
                                    </p:animEffect>
                                  </p:childTnLst>
                                </p:cTn>
                              </p:par>
                            </p:childTnLst>
                          </p:cTn>
                        </p:par>
                        <p:par>
                          <p:cTn id="32" fill="hold">
                            <p:stCondLst>
                              <p:cond delay="3500"/>
                            </p:stCondLst>
                            <p:childTnLst>
                              <p:par>
                                <p:cTn id="33" presetID="12" presetClass="entr" presetSubtype="1" fill="hold" nodeType="afterEffect">
                                  <p:stCondLst>
                                    <p:cond delay="0"/>
                                  </p:stCondLst>
                                  <p:childTnLst>
                                    <p:set>
                                      <p:cBhvr>
                                        <p:cTn id="34" dur="1" fill="hold">
                                          <p:stCondLst>
                                            <p:cond delay="0"/>
                                          </p:stCondLst>
                                        </p:cTn>
                                        <p:tgtEl>
                                          <p:spTgt spid="396303"/>
                                        </p:tgtEl>
                                        <p:attrNameLst>
                                          <p:attrName>style.visibility</p:attrName>
                                        </p:attrNameLst>
                                      </p:cBhvr>
                                      <p:to>
                                        <p:strVal val="visible"/>
                                      </p:to>
                                    </p:set>
                                    <p:animEffect transition="in" filter="slide(fromTop)">
                                      <p:cBhvr>
                                        <p:cTn id="35" dur="500"/>
                                        <p:tgtEl>
                                          <p:spTgt spid="396303"/>
                                        </p:tgtEl>
                                      </p:cBhvr>
                                    </p:animEffect>
                                  </p:childTnLst>
                                </p:cTn>
                              </p:par>
                            </p:childTnLst>
                          </p:cTn>
                        </p:par>
                        <p:par>
                          <p:cTn id="36" fill="hold">
                            <p:stCondLst>
                              <p:cond delay="4000"/>
                            </p:stCondLst>
                            <p:childTnLst>
                              <p:par>
                                <p:cTn id="37" presetID="12" presetClass="entr" presetSubtype="1" fill="hold"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slide(fromTop)">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291" grpId="0" animBg="1" autoUpdateAnimBg="0"/>
      <p:bldP spid="396294" grpId="0" animBg="1" autoUpdateAnimBg="0"/>
      <p:bldP spid="396299" grpId="0" animBg="1" autoUpdateAnimBg="0"/>
      <p:bldP spid="39630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ציין מיקום של מספר שקופית 4"/>
          <p:cNvSpPr>
            <a:spLocks noGrp="1"/>
          </p:cNvSpPr>
          <p:nvPr>
            <p:ph type="sldNum" sz="quarter" idx="11"/>
          </p:nvPr>
        </p:nvSpPr>
        <p:spPr>
          <a:noFill/>
        </p:spPr>
        <p:txBody>
          <a:bodyPr/>
          <a:lstStyle/>
          <a:p>
            <a:fld id="{85F44A0A-9EC5-4C01-9761-26502E300384}" type="slidenum">
              <a:rPr lang="he-IL" smtClean="0"/>
              <a:pPr/>
              <a:t>7</a:t>
            </a:fld>
            <a:endParaRPr lang="en-US"/>
          </a:p>
        </p:txBody>
      </p:sp>
      <p:sp>
        <p:nvSpPr>
          <p:cNvPr id="16387" name="Rectangle 2"/>
          <p:cNvSpPr>
            <a:spLocks noGrp="1" noChangeArrowheads="1"/>
          </p:cNvSpPr>
          <p:nvPr>
            <p:ph type="title"/>
          </p:nvPr>
        </p:nvSpPr>
        <p:spPr>
          <a:xfrm>
            <a:off x="457200" y="457200"/>
            <a:ext cx="8229600" cy="884238"/>
          </a:xfrm>
        </p:spPr>
        <p:txBody>
          <a:bodyPr/>
          <a:lstStyle/>
          <a:p>
            <a:pPr algn="ctr" eaLnBrk="1" hangingPunct="1"/>
            <a:r>
              <a:rPr lang="he-IL" b="1" u="sng" dirty="0">
                <a:latin typeface="David" pitchFamily="34" charset="-79"/>
                <a:cs typeface="David" pitchFamily="34" charset="-79"/>
              </a:rPr>
              <a:t>הקשר לסעיף 3(י) לפקודה</a:t>
            </a:r>
            <a:endParaRPr lang="en-US" b="1" u="sng" dirty="0">
              <a:latin typeface="David" pitchFamily="34" charset="-79"/>
              <a:cs typeface="David" pitchFamily="34" charset="-79"/>
            </a:endParaRPr>
          </a:p>
        </p:txBody>
      </p:sp>
      <p:sp>
        <p:nvSpPr>
          <p:cNvPr id="5" name="מלבן 4"/>
          <p:cNvSpPr/>
          <p:nvPr/>
        </p:nvSpPr>
        <p:spPr>
          <a:xfrm>
            <a:off x="603250" y="1922844"/>
            <a:ext cx="7861300" cy="4142673"/>
          </a:xfrm>
          <a:prstGeom prst="rect">
            <a:avLst/>
          </a:prstGeom>
        </p:spPr>
        <p:txBody>
          <a:bodyPr wrap="square">
            <a:spAutoFit/>
          </a:bodyPr>
          <a:lstStyle/>
          <a:p>
            <a:pPr marL="342900" lvl="0" indent="-342900" algn="just" rtl="1" eaLnBrk="1" hangingPunct="1">
              <a:spcBef>
                <a:spcPct val="20000"/>
              </a:spcBef>
              <a:buFont typeface="Wingdings" pitchFamily="2" charset="2"/>
              <a:buChar char="v"/>
              <a:defRPr/>
            </a:pPr>
            <a:r>
              <a:rPr lang="he-IL" sz="2400" b="1" kern="0" dirty="0">
                <a:solidFill>
                  <a:schemeClr val="bg2">
                    <a:lumMod val="60000"/>
                    <a:lumOff val="40000"/>
                  </a:schemeClr>
                </a:solidFill>
                <a:latin typeface="David" pitchFamily="34" charset="-79"/>
                <a:cs typeface="David" pitchFamily="34" charset="-79"/>
              </a:rPr>
              <a:t>חבר בני אדם שנתן הלוואה</a:t>
            </a:r>
            <a:r>
              <a:rPr lang="he-IL" sz="2400" b="1" kern="0" dirty="0">
                <a:latin typeface="David" pitchFamily="34" charset="-79"/>
                <a:cs typeface="David" pitchFamily="34" charset="-79"/>
              </a:rPr>
              <a:t>,</a:t>
            </a:r>
            <a:r>
              <a:rPr lang="he-IL" sz="2400" b="1" kern="0" dirty="0">
                <a:solidFill>
                  <a:srgbClr val="808080"/>
                </a:solidFill>
                <a:latin typeface="David" pitchFamily="34" charset="-79"/>
                <a:cs typeface="David" pitchFamily="34" charset="-79"/>
              </a:rPr>
              <a:t> </a:t>
            </a:r>
            <a:r>
              <a:rPr lang="he-IL" sz="2400" b="1" kern="0" dirty="0">
                <a:solidFill>
                  <a:srgbClr val="000000"/>
                </a:solidFill>
                <a:latin typeface="David" pitchFamily="34" charset="-79"/>
                <a:cs typeface="David" pitchFamily="34" charset="-79"/>
              </a:rPr>
              <a:t>וההלוואה היא בלא ריבית או בריבית נמוכה משיעור שקבע לעניין זה שר האוצר, באישור ועדת הכספים של הכנסת, יראו את הפרש הריבית כהכנסה לפי סעיף 2(4) בידי נותן ההלוואה ובלבד שמתקיימים יחסים מיוחדים בין נותן ההלוואה לבין מקבל ההלוואה</a:t>
            </a:r>
          </a:p>
          <a:p>
            <a:pPr marL="342900" lvl="0" indent="-342900" algn="just" rtl="1" eaLnBrk="1" hangingPunct="1">
              <a:spcBef>
                <a:spcPct val="20000"/>
              </a:spcBef>
              <a:buFont typeface="Wingdings" pitchFamily="2" charset="2"/>
              <a:buChar char="v"/>
              <a:defRPr/>
            </a:pPr>
            <a:r>
              <a:rPr lang="he-IL" sz="2400" b="1" kern="0" dirty="0">
                <a:solidFill>
                  <a:srgbClr val="000000"/>
                </a:solidFill>
                <a:latin typeface="David" pitchFamily="34" charset="-79"/>
                <a:cs typeface="David" pitchFamily="34" charset="-79"/>
              </a:rPr>
              <a:t>"</a:t>
            </a:r>
            <a:r>
              <a:rPr lang="he-IL" sz="2400" b="1" kern="0" dirty="0">
                <a:solidFill>
                  <a:schemeClr val="bg2">
                    <a:lumMod val="60000"/>
                    <a:lumOff val="40000"/>
                  </a:schemeClr>
                </a:solidFill>
                <a:latin typeface="David" pitchFamily="34" charset="-79"/>
                <a:cs typeface="David" pitchFamily="34" charset="-79"/>
              </a:rPr>
              <a:t>הלוואה</a:t>
            </a:r>
            <a:r>
              <a:rPr lang="he-IL" sz="2400" b="1" kern="0" dirty="0">
                <a:solidFill>
                  <a:srgbClr val="000000"/>
                </a:solidFill>
                <a:latin typeface="David" pitchFamily="34" charset="-79"/>
                <a:cs typeface="David" pitchFamily="34" charset="-79"/>
              </a:rPr>
              <a:t>" – </a:t>
            </a:r>
            <a:r>
              <a:rPr lang="he-IL" sz="2200" b="1" kern="0" dirty="0">
                <a:solidFill>
                  <a:srgbClr val="000000"/>
                </a:solidFill>
                <a:latin typeface="David" pitchFamily="34" charset="-79"/>
                <a:cs typeface="David" pitchFamily="34" charset="-79"/>
              </a:rPr>
              <a:t>לרבות כל חוב שאינו אחד מאלה:....הלוואה שאינה צמודה למדד כלשהו ואינה נושאת ריבית כלשהי, שנתן חבר בני אדם לחבר בני אדם שבשליטתו (</a:t>
            </a:r>
            <a:r>
              <a:rPr lang="he-IL" sz="2200" b="1" kern="0" dirty="0">
                <a:solidFill>
                  <a:schemeClr val="accent1">
                    <a:lumMod val="75000"/>
                  </a:schemeClr>
                </a:solidFill>
                <a:latin typeface="David" pitchFamily="34" charset="-79"/>
                <a:cs typeface="David" pitchFamily="34" charset="-79"/>
              </a:rPr>
              <a:t>25% </a:t>
            </a:r>
            <a:r>
              <a:rPr lang="he-IL" sz="2200" b="1" kern="0" dirty="0">
                <a:solidFill>
                  <a:srgbClr val="000000"/>
                </a:solidFill>
                <a:latin typeface="David" pitchFamily="34" charset="-79"/>
                <a:cs typeface="David" pitchFamily="34" charset="-79"/>
              </a:rPr>
              <a:t>הצבעה / רווחים לפחות ביום אחד לפחות בשנת המס) כנגד שטר הון שהונפק לתקופה של חמש שנים לפחות.... </a:t>
            </a:r>
          </a:p>
          <a:p>
            <a:pPr marL="342900" lvl="0" indent="-342900" algn="just" rtl="1" eaLnBrk="1" hangingPunct="1">
              <a:spcBef>
                <a:spcPct val="20000"/>
              </a:spcBef>
              <a:buFont typeface="Wingdings" pitchFamily="2" charset="2"/>
              <a:buChar char="v"/>
              <a:defRPr/>
            </a:pPr>
            <a:r>
              <a:rPr lang="he-IL" sz="2200" b="1" kern="0" dirty="0">
                <a:solidFill>
                  <a:srgbClr val="000000"/>
                </a:solidFill>
                <a:latin typeface="David" pitchFamily="34" charset="-79"/>
                <a:cs typeface="David" pitchFamily="34" charset="-79"/>
              </a:rPr>
              <a:t>שיעור הריבית לשנת 2022 -</a:t>
            </a:r>
            <a:r>
              <a:rPr lang="he-IL" sz="2200" b="1" kern="0" dirty="0">
                <a:solidFill>
                  <a:schemeClr val="bg2">
                    <a:lumMod val="60000"/>
                    <a:lumOff val="40000"/>
                  </a:schemeClr>
                </a:solidFill>
                <a:latin typeface="David" pitchFamily="34" charset="-79"/>
                <a:cs typeface="David" pitchFamily="34" charset="-79"/>
              </a:rPr>
              <a:t>2.42%</a:t>
            </a:r>
            <a:r>
              <a:rPr lang="he-IL" sz="2200" b="1" kern="0" dirty="0">
                <a:solidFill>
                  <a:srgbClr val="000000"/>
                </a:solidFill>
                <a:latin typeface="David" pitchFamily="34" charset="-79"/>
                <a:cs typeface="David" pitchFamily="34" charset="-79"/>
              </a:rPr>
              <a:t> ולגבי הלוואות במט"ח שיעור השינוי בשער החליפין בתוספת 3%  </a:t>
            </a:r>
          </a:p>
        </p:txBody>
      </p:sp>
      <p:sp>
        <p:nvSpPr>
          <p:cNvPr id="6" name="AutoShape 9"/>
          <p:cNvSpPr>
            <a:spLocks noChangeArrowheads="1"/>
          </p:cNvSpPr>
          <p:nvPr/>
        </p:nvSpPr>
        <p:spPr bwMode="auto">
          <a:xfrm>
            <a:off x="381000" y="1752600"/>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7" name="AutoShape 10"/>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8" name="AutoShape 11"/>
          <p:cNvSpPr>
            <a:spLocks noChangeArrowheads="1"/>
          </p:cNvSpPr>
          <p:nvPr/>
        </p:nvSpPr>
        <p:spPr bwMode="auto">
          <a:xfrm rot="16198085" flipH="1">
            <a:off x="6438106" y="3923507"/>
            <a:ext cx="4418013"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9" name="AutoShape 12"/>
          <p:cNvSpPr>
            <a:spLocks noChangeArrowheads="1"/>
          </p:cNvSpPr>
          <p:nvPr/>
        </p:nvSpPr>
        <p:spPr bwMode="auto">
          <a:xfrm rot="16198085" flipH="1">
            <a:off x="-1792287" y="3924300"/>
            <a:ext cx="441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Tree>
    <p:extLst>
      <p:ext uri="{BB962C8B-B14F-4D97-AF65-F5344CB8AC3E}">
        <p14:creationId xmlns:p14="http://schemas.microsoft.com/office/powerpoint/2010/main" val="330054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Right)">
                                      <p:cBhvr>
                                        <p:cTn id="7" dur="500"/>
                                        <p:tgtEl>
                                          <p:spTgt spid="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Right)">
                                      <p:cBhvr>
                                        <p:cTn id="11" dur="500"/>
                                        <p:tgtEl>
                                          <p:spTgt spid="7"/>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Right)">
                                      <p:cBhvr>
                                        <p:cTn id="15" dur="500"/>
                                        <p:tgtEl>
                                          <p:spTgt spid="8"/>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lide(from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ציין מיקום של מספר שקופית 4"/>
          <p:cNvSpPr>
            <a:spLocks noGrp="1"/>
          </p:cNvSpPr>
          <p:nvPr>
            <p:ph type="sldNum" sz="quarter" idx="11"/>
          </p:nvPr>
        </p:nvSpPr>
        <p:spPr>
          <a:noFill/>
        </p:spPr>
        <p:txBody>
          <a:bodyPr/>
          <a:lstStyle/>
          <a:p>
            <a:fld id="{85F44A0A-9EC5-4C01-9761-26502E300384}" type="slidenum">
              <a:rPr lang="he-IL" smtClean="0"/>
              <a:pPr/>
              <a:t>8</a:t>
            </a:fld>
            <a:endParaRPr lang="en-US" dirty="0"/>
          </a:p>
        </p:txBody>
      </p:sp>
      <p:sp>
        <p:nvSpPr>
          <p:cNvPr id="16387" name="Rectangle 2"/>
          <p:cNvSpPr>
            <a:spLocks noGrp="1" noChangeArrowheads="1"/>
          </p:cNvSpPr>
          <p:nvPr>
            <p:ph type="title"/>
          </p:nvPr>
        </p:nvSpPr>
        <p:spPr>
          <a:xfrm>
            <a:off x="457200" y="457200"/>
            <a:ext cx="8229600" cy="884238"/>
          </a:xfrm>
        </p:spPr>
        <p:txBody>
          <a:bodyPr/>
          <a:lstStyle/>
          <a:p>
            <a:pPr algn="ctr" eaLnBrk="1" hangingPunct="1"/>
            <a:r>
              <a:rPr lang="he-IL" b="1" u="sng" dirty="0">
                <a:latin typeface="David" pitchFamily="34" charset="-79"/>
                <a:cs typeface="David" pitchFamily="34" charset="-79"/>
              </a:rPr>
              <a:t>הקשר לסעיף 3(ב) לפקודה</a:t>
            </a:r>
            <a:endParaRPr lang="en-US" b="1" u="sng" dirty="0">
              <a:latin typeface="David" pitchFamily="34" charset="-79"/>
              <a:cs typeface="David" pitchFamily="34" charset="-79"/>
            </a:endParaRPr>
          </a:p>
        </p:txBody>
      </p:sp>
      <p:sp>
        <p:nvSpPr>
          <p:cNvPr id="5" name="מלבן 4"/>
          <p:cNvSpPr/>
          <p:nvPr/>
        </p:nvSpPr>
        <p:spPr>
          <a:xfrm>
            <a:off x="603250" y="1922844"/>
            <a:ext cx="7861300" cy="3859518"/>
          </a:xfrm>
          <a:prstGeom prst="rect">
            <a:avLst/>
          </a:prstGeom>
        </p:spPr>
        <p:txBody>
          <a:bodyPr wrap="square">
            <a:spAutoFit/>
          </a:bodyPr>
          <a:lstStyle/>
          <a:p>
            <a:pPr marL="342900" lvl="0" indent="-342900" algn="just" rtl="1" eaLnBrk="1" hangingPunct="1">
              <a:spcBef>
                <a:spcPct val="20000"/>
              </a:spcBef>
              <a:buFont typeface="Wingdings" pitchFamily="2" charset="2"/>
              <a:buChar char="v"/>
              <a:defRPr/>
            </a:pPr>
            <a:r>
              <a:rPr lang="he-IL" sz="2400" b="1" kern="0" dirty="0">
                <a:solidFill>
                  <a:schemeClr val="bg2">
                    <a:lumMod val="60000"/>
                    <a:lumOff val="40000"/>
                  </a:schemeClr>
                </a:solidFill>
                <a:latin typeface="David" pitchFamily="34" charset="-79"/>
                <a:cs typeface="David" pitchFamily="34" charset="-79"/>
              </a:rPr>
              <a:t>סעיף 3(ב)(3)(א) </a:t>
            </a:r>
            <a:r>
              <a:rPr lang="he-IL" sz="2000" b="1" kern="0" dirty="0">
                <a:solidFill>
                  <a:schemeClr val="bg2">
                    <a:lumMod val="60000"/>
                    <a:lumOff val="40000"/>
                  </a:schemeClr>
                </a:solidFill>
                <a:latin typeface="David" pitchFamily="34" charset="-79"/>
                <a:cs typeface="David" pitchFamily="34" charset="-79"/>
              </a:rPr>
              <a:t>– </a:t>
            </a:r>
            <a:r>
              <a:rPr lang="he-IL" sz="2400" b="1" kern="0" dirty="0">
                <a:solidFill>
                  <a:schemeClr val="bg2">
                    <a:lumMod val="60000"/>
                    <a:lumOff val="40000"/>
                  </a:schemeClr>
                </a:solidFill>
                <a:latin typeface="David" pitchFamily="34" charset="-79"/>
                <a:cs typeface="David" pitchFamily="34" charset="-79"/>
              </a:rPr>
              <a:t>אדם שבשנת מס פלונית נמחל או שומט לו חוב או חלק ממנו</a:t>
            </a:r>
            <a:r>
              <a:rPr lang="he-IL" sz="2400" b="1" kern="0" dirty="0">
                <a:solidFill>
                  <a:srgbClr val="000000"/>
                </a:solidFill>
                <a:latin typeface="David" pitchFamily="34" charset="-79"/>
                <a:cs typeface="David" pitchFamily="34" charset="-79"/>
              </a:rPr>
              <a:t>, והחוב נובע מסכומים שקיבל לצורך ייצור הכנסתו מעסק או ממשלח יד, או שניתן לו מענק לצורך ייצור הכנסתו כאמור, והוא אינו חייב במס עליהם על פי סעיף 2 או על פי פסקאות (1) או (2) לסעיף קטן זה וגם הוראות סעיפים 20א ו-21(ב) אינן חלות עליהם, יראו את החוב כהכנסה בשנה שבה נמחל או שומט ואת המענק כהכנסה בשנה שבה ניתן, ואותו אדם יהיה חייב עליהם במס בשיעור שלא יעלה על 50%.</a:t>
            </a:r>
          </a:p>
          <a:p>
            <a:pPr marL="342900" lvl="0" indent="-342900" algn="just" rtl="1" eaLnBrk="1" hangingPunct="1">
              <a:spcBef>
                <a:spcPct val="20000"/>
              </a:spcBef>
              <a:buFont typeface="Wingdings" pitchFamily="2" charset="2"/>
              <a:buChar char="v"/>
              <a:defRPr/>
            </a:pPr>
            <a:r>
              <a:rPr lang="he-IL" sz="2400" b="1" kern="0" dirty="0">
                <a:solidFill>
                  <a:schemeClr val="bg2">
                    <a:lumMod val="60000"/>
                    <a:lumOff val="40000"/>
                  </a:schemeClr>
                </a:solidFill>
                <a:latin typeface="David" pitchFamily="34" charset="-79"/>
                <a:cs typeface="David" pitchFamily="34" charset="-79"/>
              </a:rPr>
              <a:t>סעיף 3(ב)(5) – </a:t>
            </a:r>
            <a:r>
              <a:rPr lang="he-IL" sz="2400" b="1" kern="0" dirty="0">
                <a:solidFill>
                  <a:srgbClr val="000000"/>
                </a:solidFill>
                <a:latin typeface="David" pitchFamily="34" charset="-79"/>
                <a:cs typeface="David" pitchFamily="34" charset="-79"/>
              </a:rPr>
              <a:t>לעניין סעיף קטן זה, </a:t>
            </a:r>
            <a:r>
              <a:rPr lang="he-IL" sz="2400" b="1" kern="0" dirty="0">
                <a:solidFill>
                  <a:schemeClr val="bg2">
                    <a:lumMod val="60000"/>
                    <a:lumOff val="40000"/>
                  </a:schemeClr>
                </a:solidFill>
                <a:latin typeface="David" pitchFamily="34" charset="-79"/>
                <a:cs typeface="David" pitchFamily="34" charset="-79"/>
              </a:rPr>
              <a:t>מי שנמחל לו חוב </a:t>
            </a:r>
            <a:r>
              <a:rPr lang="he-IL" sz="2400" b="1" kern="0" dirty="0">
                <a:solidFill>
                  <a:srgbClr val="000000"/>
                </a:solidFill>
                <a:latin typeface="David" pitchFamily="34" charset="-79"/>
                <a:cs typeface="David" pitchFamily="34" charset="-79"/>
              </a:rPr>
              <a:t>- </a:t>
            </a:r>
            <a:r>
              <a:rPr lang="he-IL" sz="2400" b="1" kern="0" dirty="0">
                <a:solidFill>
                  <a:schemeClr val="bg2">
                    <a:lumMod val="60000"/>
                    <a:lumOff val="40000"/>
                  </a:schemeClr>
                </a:solidFill>
                <a:latin typeface="David" pitchFamily="34" charset="-79"/>
                <a:cs typeface="David" pitchFamily="34" charset="-79"/>
              </a:rPr>
              <a:t>לרבות מי שנהג בחוב כאילו נמחל לו</a:t>
            </a:r>
            <a:r>
              <a:rPr lang="he-IL" sz="2400" b="1" kern="0" dirty="0">
                <a:solidFill>
                  <a:srgbClr val="000000"/>
                </a:solidFill>
                <a:latin typeface="David" pitchFamily="34" charset="-79"/>
                <a:cs typeface="David" pitchFamily="34" charset="-79"/>
              </a:rPr>
              <a:t> או מי ששומט חובו</a:t>
            </a:r>
          </a:p>
        </p:txBody>
      </p:sp>
      <p:sp>
        <p:nvSpPr>
          <p:cNvPr id="6" name="AutoShape 9"/>
          <p:cNvSpPr>
            <a:spLocks noChangeArrowheads="1"/>
          </p:cNvSpPr>
          <p:nvPr/>
        </p:nvSpPr>
        <p:spPr bwMode="auto">
          <a:xfrm>
            <a:off x="381000" y="1752600"/>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7" name="AutoShape 10"/>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8" name="AutoShape 11"/>
          <p:cNvSpPr>
            <a:spLocks noChangeArrowheads="1"/>
          </p:cNvSpPr>
          <p:nvPr/>
        </p:nvSpPr>
        <p:spPr bwMode="auto">
          <a:xfrm rot="16198085" flipH="1">
            <a:off x="6438106" y="3923507"/>
            <a:ext cx="4418013"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9" name="AutoShape 12"/>
          <p:cNvSpPr>
            <a:spLocks noChangeArrowheads="1"/>
          </p:cNvSpPr>
          <p:nvPr/>
        </p:nvSpPr>
        <p:spPr bwMode="auto">
          <a:xfrm rot="16198085" flipH="1">
            <a:off x="-1792287" y="3924300"/>
            <a:ext cx="441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Tree>
    <p:extLst>
      <p:ext uri="{BB962C8B-B14F-4D97-AF65-F5344CB8AC3E}">
        <p14:creationId xmlns:p14="http://schemas.microsoft.com/office/powerpoint/2010/main" val="101542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Right)">
                                      <p:cBhvr>
                                        <p:cTn id="7" dur="500"/>
                                        <p:tgtEl>
                                          <p:spTgt spid="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Right)">
                                      <p:cBhvr>
                                        <p:cTn id="11" dur="500"/>
                                        <p:tgtEl>
                                          <p:spTgt spid="7"/>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Right)">
                                      <p:cBhvr>
                                        <p:cTn id="15" dur="500"/>
                                        <p:tgtEl>
                                          <p:spTgt spid="8"/>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lide(from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מציין מיקום של מספר שקופית 4"/>
          <p:cNvSpPr>
            <a:spLocks noGrp="1"/>
          </p:cNvSpPr>
          <p:nvPr>
            <p:ph type="sldNum" sz="quarter" idx="11"/>
          </p:nvPr>
        </p:nvSpPr>
        <p:spPr>
          <a:noFill/>
        </p:spPr>
        <p:txBody>
          <a:bodyPr/>
          <a:lstStyle/>
          <a:p>
            <a:fld id="{85F44A0A-9EC5-4C01-9761-26502E300384}" type="slidenum">
              <a:rPr lang="he-IL" smtClean="0"/>
              <a:pPr/>
              <a:t>9</a:t>
            </a:fld>
            <a:endParaRPr lang="en-US" dirty="0"/>
          </a:p>
        </p:txBody>
      </p:sp>
      <p:sp>
        <p:nvSpPr>
          <p:cNvPr id="16387" name="Rectangle 2"/>
          <p:cNvSpPr>
            <a:spLocks noGrp="1" noChangeArrowheads="1"/>
          </p:cNvSpPr>
          <p:nvPr>
            <p:ph type="title"/>
          </p:nvPr>
        </p:nvSpPr>
        <p:spPr>
          <a:xfrm>
            <a:off x="457200" y="457200"/>
            <a:ext cx="8229600" cy="884238"/>
          </a:xfrm>
        </p:spPr>
        <p:txBody>
          <a:bodyPr/>
          <a:lstStyle/>
          <a:p>
            <a:pPr algn="ctr" eaLnBrk="1" hangingPunct="1"/>
            <a:r>
              <a:rPr lang="he-IL" b="1" u="sng" dirty="0">
                <a:latin typeface="David" pitchFamily="34" charset="-79"/>
                <a:cs typeface="David" pitchFamily="34" charset="-79"/>
              </a:rPr>
              <a:t>הקשר לסעיף 3(ט1) לפקודה</a:t>
            </a:r>
            <a:endParaRPr lang="en-US" b="1" u="sng" dirty="0">
              <a:latin typeface="David" pitchFamily="34" charset="-79"/>
              <a:cs typeface="David" pitchFamily="34" charset="-79"/>
            </a:endParaRPr>
          </a:p>
        </p:txBody>
      </p:sp>
      <p:sp>
        <p:nvSpPr>
          <p:cNvPr id="5" name="מלבן 4"/>
          <p:cNvSpPr/>
          <p:nvPr/>
        </p:nvSpPr>
        <p:spPr>
          <a:xfrm>
            <a:off x="670637" y="1797452"/>
            <a:ext cx="7861300" cy="4524315"/>
          </a:xfrm>
          <a:prstGeom prst="rect">
            <a:avLst/>
          </a:prstGeom>
        </p:spPr>
        <p:txBody>
          <a:bodyPr wrap="square">
            <a:spAutoFit/>
          </a:bodyPr>
          <a:lstStyle/>
          <a:p>
            <a:pPr marL="342900" lvl="0" indent="-342900" algn="just" rtl="1" eaLnBrk="1" hangingPunct="1">
              <a:spcBef>
                <a:spcPct val="20000"/>
              </a:spcBef>
              <a:buFont typeface="Wingdings" pitchFamily="2" charset="2"/>
              <a:buChar char="v"/>
              <a:defRPr/>
            </a:pPr>
            <a:r>
              <a:rPr lang="he-IL" sz="2000" b="1" kern="0" dirty="0">
                <a:solidFill>
                  <a:schemeClr val="bg2">
                    <a:lumMod val="60000"/>
                    <a:lumOff val="40000"/>
                  </a:schemeClr>
                </a:solidFill>
                <a:latin typeface="David" pitchFamily="34" charset="-79"/>
                <a:cs typeface="David" pitchFamily="34" charset="-79"/>
              </a:rPr>
              <a:t>סעיף 3(ט1)(9) – </a:t>
            </a:r>
            <a:r>
              <a:rPr lang="he-IL" sz="2000" b="1" kern="0" dirty="0">
                <a:latin typeface="David" pitchFamily="34" charset="-79"/>
                <a:cs typeface="David" pitchFamily="34" charset="-79"/>
              </a:rPr>
              <a:t>לא יראו הלוואה שניתנה לחברה אחרת </a:t>
            </a:r>
            <a:r>
              <a:rPr lang="he-IL" sz="2000" b="1" kern="0" dirty="0">
                <a:solidFill>
                  <a:srgbClr val="00B050"/>
                </a:solidFill>
                <a:latin typeface="David" pitchFamily="34" charset="-79"/>
                <a:cs typeface="David" pitchFamily="34" charset="-79"/>
              </a:rPr>
              <a:t>המשמשת לתכלית כלכלית בחברה</a:t>
            </a:r>
            <a:r>
              <a:rPr lang="he-IL" sz="2000" b="1" kern="0" dirty="0">
                <a:latin typeface="David" pitchFamily="34" charset="-79"/>
                <a:cs typeface="David" pitchFamily="34" charset="-79"/>
              </a:rPr>
              <a:t> המקבלת את ההלוואה כמשיכה מחברה בעקיפין, </a:t>
            </a:r>
            <a:r>
              <a:rPr lang="he-IL" sz="2000" b="1" kern="0" dirty="0">
                <a:solidFill>
                  <a:schemeClr val="accent1">
                    <a:lumMod val="75000"/>
                  </a:schemeClr>
                </a:solidFill>
                <a:latin typeface="David" pitchFamily="34" charset="-79"/>
                <a:cs typeface="David" pitchFamily="34" charset="-79"/>
              </a:rPr>
              <a:t>ובלבד שהחברה המקבלת אינה תאגיד שקוף</a:t>
            </a:r>
            <a:r>
              <a:rPr lang="he-IL" sz="2000" b="1" kern="0" dirty="0">
                <a:latin typeface="David" pitchFamily="34" charset="-79"/>
                <a:cs typeface="David" pitchFamily="34" charset="-79"/>
              </a:rPr>
              <a:t>; לעניין פסקת משנה זו, "</a:t>
            </a:r>
            <a:r>
              <a:rPr lang="he-IL" sz="2000" b="1" kern="0" dirty="0">
                <a:solidFill>
                  <a:schemeClr val="accent1">
                    <a:lumMod val="75000"/>
                  </a:schemeClr>
                </a:solidFill>
                <a:latin typeface="David" pitchFamily="34" charset="-79"/>
                <a:cs typeface="David" pitchFamily="34" charset="-79"/>
              </a:rPr>
              <a:t>תאגיד שקוף</a:t>
            </a:r>
            <a:r>
              <a:rPr lang="he-IL" sz="2000" b="1" kern="0" dirty="0">
                <a:latin typeface="David" pitchFamily="34" charset="-79"/>
                <a:cs typeface="David" pitchFamily="34" charset="-79"/>
              </a:rPr>
              <a:t>" - חברה שהכנסתה או הכנסתה החייבת מיוחסת לבעלי הזכויות בה, למעט אם כל בעלי הזכויות בה הן חברות החייבות במס לפי סעיף 126(א)</a:t>
            </a:r>
          </a:p>
          <a:p>
            <a:pPr marL="342900" indent="-342900" algn="just">
              <a:spcBef>
                <a:spcPct val="20000"/>
              </a:spcBef>
              <a:buFont typeface="Wingdings" pitchFamily="2" charset="2"/>
              <a:buChar char="v"/>
              <a:defRPr/>
            </a:pPr>
            <a:r>
              <a:rPr lang="he-IL" sz="2000" b="1" kern="0" dirty="0">
                <a:solidFill>
                  <a:schemeClr val="accent1">
                    <a:lumMod val="75000"/>
                  </a:schemeClr>
                </a:solidFill>
                <a:latin typeface="David" pitchFamily="34" charset="-79"/>
                <a:cs typeface="David" pitchFamily="34" charset="-79"/>
              </a:rPr>
              <a:t>יש לשים לב, כי ההקלה מתייחסת רק למקרה בו מדובר בהלוואה ולא בכל משיכה</a:t>
            </a:r>
            <a:r>
              <a:rPr lang="he-IL" sz="2000" b="1" kern="0" dirty="0">
                <a:solidFill>
                  <a:schemeClr val="tx2"/>
                </a:solidFill>
                <a:latin typeface="David" pitchFamily="34" charset="-79"/>
                <a:cs typeface="David" pitchFamily="34" charset="-79"/>
              </a:rPr>
              <a:t>. כך למשל משיכת כספים ללא הסכם הלוואה, ללא קביעת שיעורי ריבית, ללא קביעת מועדי תשלום ריבית וקרן וללא מתן בטחונות על ידי הלווה לא תחשב כהלוואה לעניין ההקלה (מקרה רמי לב ומקרה עמי חזן למשל).</a:t>
            </a:r>
          </a:p>
          <a:p>
            <a:pPr marL="342900" indent="-342900" algn="just">
              <a:spcBef>
                <a:spcPct val="20000"/>
              </a:spcBef>
              <a:buFont typeface="Wingdings" pitchFamily="2" charset="2"/>
              <a:buChar char="v"/>
              <a:defRPr/>
            </a:pPr>
            <a:r>
              <a:rPr lang="he-IL" sz="2000" b="1" kern="0" dirty="0">
                <a:solidFill>
                  <a:srgbClr val="00B050"/>
                </a:solidFill>
                <a:latin typeface="David" pitchFamily="34" charset="-79"/>
                <a:cs typeface="David" pitchFamily="34" charset="-79"/>
              </a:rPr>
              <a:t>ההלוואה תחשב כמשמשת לתכלית כלכלית </a:t>
            </a:r>
            <a:r>
              <a:rPr lang="he-IL" sz="2000" b="1" kern="0" dirty="0">
                <a:solidFill>
                  <a:schemeClr val="accent1">
                    <a:lumMod val="75000"/>
                  </a:schemeClr>
                </a:solidFill>
                <a:latin typeface="David" pitchFamily="34" charset="-79"/>
                <a:cs typeface="David" pitchFamily="34" charset="-79"/>
              </a:rPr>
              <a:t>אם מדובר בהלוואה המשמשת את החברה לצרכיה ולא לצרכיו של בעל המניות בה</a:t>
            </a:r>
            <a:r>
              <a:rPr lang="he-IL" b="1" kern="0" dirty="0">
                <a:solidFill>
                  <a:schemeClr val="tx2"/>
                </a:solidFill>
                <a:latin typeface="David" pitchFamily="34" charset="-79"/>
                <a:cs typeface="David" pitchFamily="34" charset="-79"/>
              </a:rPr>
              <a:t>. במקרה וההלוואה נלקחה לטובת החזר חוב של החברה הלווה לצד ג', שאלו לא היה מוחזר בסמוך למועד לקיחתה הייתה ממומשת ערבות אישית שניתנה על ידי בעל המניות בחברה הלווה, הרי שמדובר בהלוואה המשמשת את צרכיו של בעל המניות בה.</a:t>
            </a:r>
          </a:p>
        </p:txBody>
      </p:sp>
      <p:sp>
        <p:nvSpPr>
          <p:cNvPr id="6" name="AutoShape 9"/>
          <p:cNvSpPr>
            <a:spLocks noChangeArrowheads="1"/>
          </p:cNvSpPr>
          <p:nvPr/>
        </p:nvSpPr>
        <p:spPr bwMode="auto">
          <a:xfrm>
            <a:off x="381000" y="1752600"/>
            <a:ext cx="822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7" name="AutoShape 10"/>
          <p:cNvSpPr>
            <a:spLocks noChangeArrowheads="1"/>
          </p:cNvSpPr>
          <p:nvPr/>
        </p:nvSpPr>
        <p:spPr bwMode="auto">
          <a:xfrm>
            <a:off x="457200" y="6096000"/>
            <a:ext cx="81534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8" name="AutoShape 11"/>
          <p:cNvSpPr>
            <a:spLocks noChangeArrowheads="1"/>
          </p:cNvSpPr>
          <p:nvPr/>
        </p:nvSpPr>
        <p:spPr bwMode="auto">
          <a:xfrm rot="16198085" flipH="1">
            <a:off x="6438106" y="3923507"/>
            <a:ext cx="4418013"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
        <p:nvSpPr>
          <p:cNvPr id="9" name="AutoShape 12"/>
          <p:cNvSpPr>
            <a:spLocks noChangeArrowheads="1"/>
          </p:cNvSpPr>
          <p:nvPr/>
        </p:nvSpPr>
        <p:spPr bwMode="auto">
          <a:xfrm rot="16198085" flipH="1">
            <a:off x="-1792287" y="3924300"/>
            <a:ext cx="4419600" cy="76200"/>
          </a:xfrm>
          <a:prstGeom prst="roundRect">
            <a:avLst>
              <a:gd name="adj" fmla="val 16667"/>
            </a:avLst>
          </a:prstGeom>
          <a:solidFill>
            <a:srgbClr val="3366FF"/>
          </a:solidFill>
          <a:ln w="3175">
            <a:solidFill>
              <a:schemeClr val="tx1"/>
            </a:solidFill>
            <a:round/>
            <a:headEnd/>
            <a:tailEnd/>
          </a:ln>
          <a:effectLst>
            <a:outerShdw dist="35921" dir="2700000" algn="ctr" rotWithShape="0">
              <a:schemeClr val="tx1"/>
            </a:outerShdw>
          </a:effectLst>
        </p:spPr>
        <p:txBody>
          <a:bodyPr/>
          <a:lstStyle/>
          <a:p>
            <a:pPr>
              <a:defRPr/>
            </a:pPr>
            <a:endParaRPr lang="he-IL"/>
          </a:p>
        </p:txBody>
      </p:sp>
    </p:spTree>
    <p:extLst>
      <p:ext uri="{BB962C8B-B14F-4D97-AF65-F5344CB8AC3E}">
        <p14:creationId xmlns:p14="http://schemas.microsoft.com/office/powerpoint/2010/main" val="200783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Right)">
                                      <p:cBhvr>
                                        <p:cTn id="7" dur="500"/>
                                        <p:tgtEl>
                                          <p:spTgt spid="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Right)">
                                      <p:cBhvr>
                                        <p:cTn id="11" dur="500"/>
                                        <p:tgtEl>
                                          <p:spTgt spid="7"/>
                                        </p:tgtEl>
                                      </p:cBhvr>
                                    </p:animEffect>
                                  </p:childTnLst>
                                </p:cTn>
                              </p:par>
                            </p:childTnLst>
                          </p:cTn>
                        </p:par>
                        <p:par>
                          <p:cTn id="12" fill="hold">
                            <p:stCondLst>
                              <p:cond delay="1000"/>
                            </p:stCondLst>
                            <p:childTnLst>
                              <p:par>
                                <p:cTn id="13" presetID="12" presetClass="entr" presetSubtype="2"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Right)">
                                      <p:cBhvr>
                                        <p:cTn id="15" dur="500"/>
                                        <p:tgtEl>
                                          <p:spTgt spid="8"/>
                                        </p:tgtEl>
                                      </p:cBhvr>
                                    </p:animEffect>
                                  </p:childTnLst>
                                </p:cTn>
                              </p:par>
                            </p:childTnLst>
                          </p:cTn>
                        </p:par>
                        <p:par>
                          <p:cTn id="16" fill="hold">
                            <p:stCondLst>
                              <p:cond delay="1500"/>
                            </p:stCondLst>
                            <p:childTnLst>
                              <p:par>
                                <p:cTn id="17" presetID="12" presetClass="entr" presetSubtype="2"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lide(from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יצוב מותאם אישית">
  <a:themeElements>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מותאם אישית">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he-IL" alt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עיצוב מותאם אישית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מותאם אישית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מותאם אישית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מותאם אישית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מותאם אישית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מותאם אישית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מותאם אישית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מותאם אישית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מותאם אישית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מותאם אישית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מותאם אישית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מותאם אישית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Designs\Cactus.pot</Template>
  <TotalTime>12774</TotalTime>
  <Words>1564</Words>
  <Application>Microsoft Office PowerPoint</Application>
  <PresentationFormat>‫הצגה על המסך (4:3)</PresentationFormat>
  <Paragraphs>244</Paragraphs>
  <Slides>18</Slides>
  <Notes>6</Notes>
  <HiddenSlides>0</HiddenSlides>
  <MMClips>0</MMClips>
  <ScaleCrop>false</ScaleCrop>
  <HeadingPairs>
    <vt:vector size="6" baseType="variant">
      <vt:variant>
        <vt:lpstr>גופנים בשימוש</vt:lpstr>
      </vt:variant>
      <vt:variant>
        <vt:i4>5</vt:i4>
      </vt:variant>
      <vt:variant>
        <vt:lpstr>ערכת נושא</vt:lpstr>
      </vt:variant>
      <vt:variant>
        <vt:i4>2</vt:i4>
      </vt:variant>
      <vt:variant>
        <vt:lpstr>כותרות שקופיות</vt:lpstr>
      </vt:variant>
      <vt:variant>
        <vt:i4>18</vt:i4>
      </vt:variant>
    </vt:vector>
  </HeadingPairs>
  <TitlesOfParts>
    <vt:vector size="25" baseType="lpstr">
      <vt:lpstr>Arial</vt:lpstr>
      <vt:lpstr>Arial Black</vt:lpstr>
      <vt:lpstr>David</vt:lpstr>
      <vt:lpstr>Times New Roman</vt:lpstr>
      <vt:lpstr>Wingdings</vt:lpstr>
      <vt:lpstr>Pixel</vt:lpstr>
      <vt:lpstr>עיצוב מותאם אישית</vt:lpstr>
      <vt:lpstr>מצגת של PowerPoint‏</vt:lpstr>
      <vt:lpstr>מטרת חוק המיזוגים והפיצולים</vt:lpstr>
      <vt:lpstr>סעיף 104א – העברת מלוא הזכויות בנכס תמורת קבלת זכויות בחברה </vt:lpstr>
      <vt:lpstr>סעיף 104א - התנאים</vt:lpstr>
      <vt:lpstr>מצגת של PowerPoint‏</vt:lpstr>
      <vt:lpstr>ניוד מזומנים בין חברות באמצעות סעיף 104א או 104ב (ביטול דרישת חברה חדשה) – לשם סגירת חו"ז בין חברות אחיות </vt:lpstr>
      <vt:lpstr>הקשר לסעיף 3(י) לפקודה</vt:lpstr>
      <vt:lpstr>הקשר לסעיף 3(ב) לפקודה</vt:lpstr>
      <vt:lpstr>הקשר לסעיף 3(ט1) לפקודה</vt:lpstr>
      <vt:lpstr>ניוד מזומנים בין חברות באמצעות סעיף 104א – לשם החזרת יתרת זכות בעל שליטה</vt:lpstr>
      <vt:lpstr>ניוד מזומנים בין חברות ובעל שליטה באמצעות סעיף 104א או 104ב (ביטול דרישת חברה חדשה) – לשם החזרת יתרת זכות של בעל שליטה ו/או סגירת חו"ז בין חברות אחיות</vt:lpstr>
      <vt:lpstr>ניוד מזומנים בין חברות באמצעות סעיף 104א או 104ב (ביטול דרישת חברה חדשה) – לשם סגירת יתרת חובה של בעל מניות (מול הקטנת יתרת זכות בחברה אחרת)</vt:lpstr>
      <vt:lpstr>סעיף 103ב – מיזוג סטאטוטורי לפי הפרק הראשון לחלק השמיני בחוק החברות וקיזוז הפסדים וביטול חו"ז בין חברתי (בעיתיות כאשר שתי החברות בהפסדים – דרוש תיקון חוק או שינוי מדיניות!!!)</vt:lpstr>
      <vt:lpstr>סעיף 103כ – מיזוג בדרך של החלפת מניות וביטול חו"ז בין חברתי (לא נדרש אישור מנהל) – אם חברות אחיות סעיף 104ב</vt:lpstr>
      <vt:lpstr>סעיף 105א(1) - פיצול אופקי</vt:lpstr>
      <vt:lpstr>סעיף 105א(2) או 104א – פיצול אנכי לפני מכירה</vt:lpstr>
      <vt:lpstr>רכישת מניות בעל מניות בחברה א' מעודפי החברה  </vt:lpstr>
      <vt:lpstr>מצגת של PowerPoint‏</vt:lpstr>
    </vt:vector>
  </TitlesOfParts>
  <Company>נציבות מס הכנסה</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חומר רקע להר</dc:title>
  <dc:creator>רן כהן</dc:creator>
  <cp:lastModifiedBy>ran464@zahav.net.il</cp:lastModifiedBy>
  <cp:revision>553</cp:revision>
  <cp:lastPrinted>2002-08-15T14:31:10Z</cp:lastPrinted>
  <dcterms:created xsi:type="dcterms:W3CDTF">2002-08-06T06:40:59Z</dcterms:created>
  <dcterms:modified xsi:type="dcterms:W3CDTF">2022-12-06T17:06:04Z</dcterms:modified>
</cp:coreProperties>
</file>