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bookmarkIdSeed="2">
  <p:sldMasterIdLst>
    <p:sldMasterId id="2147483684" r:id="rId1"/>
    <p:sldMasterId id="2147483696" r:id="rId2"/>
    <p:sldMasterId id="2147483708" r:id="rId3"/>
    <p:sldMasterId id="2147483720" r:id="rId4"/>
  </p:sldMasterIdLst>
  <p:notesMasterIdLst>
    <p:notesMasterId r:id="rId20"/>
  </p:notesMasterIdLst>
  <p:handoutMasterIdLst>
    <p:handoutMasterId r:id="rId21"/>
  </p:handoutMasterIdLst>
  <p:sldIdLst>
    <p:sldId id="357" r:id="rId5"/>
    <p:sldId id="435" r:id="rId6"/>
    <p:sldId id="436" r:id="rId7"/>
    <p:sldId id="437" r:id="rId8"/>
    <p:sldId id="442" r:id="rId9"/>
    <p:sldId id="443" r:id="rId10"/>
    <p:sldId id="444" r:id="rId11"/>
    <p:sldId id="432" r:id="rId12"/>
    <p:sldId id="433" r:id="rId13"/>
    <p:sldId id="438" r:id="rId14"/>
    <p:sldId id="439" r:id="rId15"/>
    <p:sldId id="440" r:id="rId16"/>
    <p:sldId id="441" r:id="rId17"/>
    <p:sldId id="412" r:id="rId18"/>
    <p:sldId id="317" r:id="rId19"/>
  </p:sldIdLst>
  <p:sldSz cx="9144000" cy="6858000" type="screen4x3"/>
  <p:notesSz cx="6888163" cy="1002188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יוסי משרד 1" initials="ימ1"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513" autoAdjust="0"/>
    <p:restoredTop sz="79714" autoAdjust="0"/>
  </p:normalViewPr>
  <p:slideViewPr>
    <p:cSldViewPr>
      <p:cViewPr>
        <p:scale>
          <a:sx n="80" d="100"/>
          <a:sy n="80" d="100"/>
        </p:scale>
        <p:origin x="-82" y="-3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520"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903292" y="0"/>
            <a:ext cx="2984871" cy="501094"/>
          </a:xfrm>
          <a:prstGeom prst="rect">
            <a:avLst/>
          </a:prstGeom>
        </p:spPr>
        <p:txBody>
          <a:bodyPr vert="horz" lIns="96625" tIns="48312" rIns="96625" bIns="48312" rtlCol="1"/>
          <a:lstStyle>
            <a:lvl1pPr algn="r">
              <a:defRPr sz="1300"/>
            </a:lvl1pPr>
          </a:lstStyle>
          <a:p>
            <a:endParaRPr lang="he-IL" dirty="0"/>
          </a:p>
        </p:txBody>
      </p:sp>
      <p:sp>
        <p:nvSpPr>
          <p:cNvPr id="3" name="מציין מיקום של תאריך 2"/>
          <p:cNvSpPr>
            <a:spLocks noGrp="1"/>
          </p:cNvSpPr>
          <p:nvPr>
            <p:ph type="dt" sz="quarter" idx="1"/>
          </p:nvPr>
        </p:nvSpPr>
        <p:spPr>
          <a:xfrm>
            <a:off x="1595" y="0"/>
            <a:ext cx="2984871" cy="501094"/>
          </a:xfrm>
          <a:prstGeom prst="rect">
            <a:avLst/>
          </a:prstGeom>
        </p:spPr>
        <p:txBody>
          <a:bodyPr vert="horz" lIns="96625" tIns="48312" rIns="96625" bIns="48312" rtlCol="1"/>
          <a:lstStyle>
            <a:lvl1pPr algn="l">
              <a:defRPr sz="1300"/>
            </a:lvl1pPr>
          </a:lstStyle>
          <a:p>
            <a:fld id="{32FF8A5D-9B55-43DD-8A97-9915C7276743}" type="datetimeFigureOut">
              <a:rPr lang="he-IL" smtClean="0"/>
              <a:t>י"ב/כסלו/תשפ"ג</a:t>
            </a:fld>
            <a:endParaRPr lang="he-IL" dirty="0"/>
          </a:p>
        </p:txBody>
      </p:sp>
      <p:sp>
        <p:nvSpPr>
          <p:cNvPr id="4" name="מציין מיקום של כותרת תחתונה 3"/>
          <p:cNvSpPr>
            <a:spLocks noGrp="1"/>
          </p:cNvSpPr>
          <p:nvPr>
            <p:ph type="ftr" sz="quarter" idx="2"/>
          </p:nvPr>
        </p:nvSpPr>
        <p:spPr>
          <a:xfrm>
            <a:off x="3903292" y="9519054"/>
            <a:ext cx="2984871" cy="501094"/>
          </a:xfrm>
          <a:prstGeom prst="rect">
            <a:avLst/>
          </a:prstGeom>
        </p:spPr>
        <p:txBody>
          <a:bodyPr vert="horz" lIns="96625" tIns="48312" rIns="96625" bIns="48312" rtlCol="1" anchor="b"/>
          <a:lstStyle>
            <a:lvl1pPr algn="r">
              <a:defRPr sz="1300"/>
            </a:lvl1pPr>
          </a:lstStyle>
          <a:p>
            <a:endParaRPr lang="he-IL" dirty="0"/>
          </a:p>
        </p:txBody>
      </p:sp>
      <p:sp>
        <p:nvSpPr>
          <p:cNvPr id="5" name="מציין מיקום של מספר שקופית 4"/>
          <p:cNvSpPr>
            <a:spLocks noGrp="1"/>
          </p:cNvSpPr>
          <p:nvPr>
            <p:ph type="sldNum" sz="quarter" idx="3"/>
          </p:nvPr>
        </p:nvSpPr>
        <p:spPr>
          <a:xfrm>
            <a:off x="1595" y="9519054"/>
            <a:ext cx="2984871" cy="501094"/>
          </a:xfrm>
          <a:prstGeom prst="rect">
            <a:avLst/>
          </a:prstGeom>
        </p:spPr>
        <p:txBody>
          <a:bodyPr vert="horz" lIns="96625" tIns="48312" rIns="96625" bIns="48312" rtlCol="1" anchor="b"/>
          <a:lstStyle>
            <a:lvl1pPr algn="l">
              <a:defRPr sz="1300"/>
            </a:lvl1pPr>
          </a:lstStyle>
          <a:p>
            <a:fld id="{917A5CC1-17D2-4787-AF38-1498B88F65F8}" type="slidenum">
              <a:rPr lang="he-IL" smtClean="0"/>
              <a:t>‹#›</a:t>
            </a:fld>
            <a:endParaRPr lang="he-IL" dirty="0"/>
          </a:p>
        </p:txBody>
      </p:sp>
    </p:spTree>
    <p:extLst>
      <p:ext uri="{BB962C8B-B14F-4D97-AF65-F5344CB8AC3E}">
        <p14:creationId xmlns:p14="http://schemas.microsoft.com/office/powerpoint/2010/main" val="393652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903292" y="0"/>
            <a:ext cx="2984871" cy="501094"/>
          </a:xfrm>
          <a:prstGeom prst="rect">
            <a:avLst/>
          </a:prstGeom>
        </p:spPr>
        <p:txBody>
          <a:bodyPr vert="horz" lIns="96625" tIns="48312" rIns="96625" bIns="48312" rtlCol="1"/>
          <a:lstStyle>
            <a:lvl1pPr algn="r">
              <a:defRPr sz="1300"/>
            </a:lvl1pPr>
          </a:lstStyle>
          <a:p>
            <a:endParaRPr lang="he-IL" dirty="0"/>
          </a:p>
        </p:txBody>
      </p:sp>
      <p:sp>
        <p:nvSpPr>
          <p:cNvPr id="3" name="מציין מיקום של תאריך 2"/>
          <p:cNvSpPr>
            <a:spLocks noGrp="1"/>
          </p:cNvSpPr>
          <p:nvPr>
            <p:ph type="dt" idx="1"/>
          </p:nvPr>
        </p:nvSpPr>
        <p:spPr>
          <a:xfrm>
            <a:off x="1595" y="0"/>
            <a:ext cx="2984871" cy="501094"/>
          </a:xfrm>
          <a:prstGeom prst="rect">
            <a:avLst/>
          </a:prstGeom>
        </p:spPr>
        <p:txBody>
          <a:bodyPr vert="horz" lIns="96625" tIns="48312" rIns="96625" bIns="48312" rtlCol="1"/>
          <a:lstStyle>
            <a:lvl1pPr algn="l">
              <a:defRPr sz="1300"/>
            </a:lvl1pPr>
          </a:lstStyle>
          <a:p>
            <a:fld id="{FF071B52-AE77-453A-ABAD-A7C074CDA6BD}" type="datetimeFigureOut">
              <a:rPr lang="he-IL" smtClean="0"/>
              <a:t>י"ב/כסלו/תשפ"ג</a:t>
            </a:fld>
            <a:endParaRPr lang="he-IL" dirty="0"/>
          </a:p>
        </p:txBody>
      </p:sp>
      <p:sp>
        <p:nvSpPr>
          <p:cNvPr id="4" name="מציין מיקום של תמונת שקופית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1" anchor="ctr"/>
          <a:lstStyle/>
          <a:p>
            <a:endParaRPr lang="he-IL" dirty="0"/>
          </a:p>
        </p:txBody>
      </p:sp>
      <p:sp>
        <p:nvSpPr>
          <p:cNvPr id="5" name="מציין מיקום של הערות 4"/>
          <p:cNvSpPr>
            <a:spLocks noGrp="1"/>
          </p:cNvSpPr>
          <p:nvPr>
            <p:ph type="body" sz="quarter" idx="3"/>
          </p:nvPr>
        </p:nvSpPr>
        <p:spPr>
          <a:xfrm>
            <a:off x="688817" y="4760397"/>
            <a:ext cx="5510530" cy="4509850"/>
          </a:xfrm>
          <a:prstGeom prst="rect">
            <a:avLst/>
          </a:prstGeom>
        </p:spPr>
        <p:txBody>
          <a:bodyPr vert="horz" lIns="96625" tIns="48312" rIns="96625" bIns="48312"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903292" y="9519054"/>
            <a:ext cx="2984871" cy="501094"/>
          </a:xfrm>
          <a:prstGeom prst="rect">
            <a:avLst/>
          </a:prstGeom>
        </p:spPr>
        <p:txBody>
          <a:bodyPr vert="horz" lIns="96625" tIns="48312" rIns="96625" bIns="48312" rtlCol="1" anchor="b"/>
          <a:lstStyle>
            <a:lvl1pPr algn="r">
              <a:defRPr sz="1300"/>
            </a:lvl1pPr>
          </a:lstStyle>
          <a:p>
            <a:endParaRPr lang="he-IL" dirty="0"/>
          </a:p>
        </p:txBody>
      </p:sp>
      <p:sp>
        <p:nvSpPr>
          <p:cNvPr id="7" name="מציין מיקום של מספר שקופית 6"/>
          <p:cNvSpPr>
            <a:spLocks noGrp="1"/>
          </p:cNvSpPr>
          <p:nvPr>
            <p:ph type="sldNum" sz="quarter" idx="5"/>
          </p:nvPr>
        </p:nvSpPr>
        <p:spPr>
          <a:xfrm>
            <a:off x="1595" y="9519054"/>
            <a:ext cx="2984871" cy="501094"/>
          </a:xfrm>
          <a:prstGeom prst="rect">
            <a:avLst/>
          </a:prstGeom>
        </p:spPr>
        <p:txBody>
          <a:bodyPr vert="horz" lIns="96625" tIns="48312" rIns="96625" bIns="48312" rtlCol="1" anchor="b"/>
          <a:lstStyle>
            <a:lvl1pPr algn="l">
              <a:defRPr sz="1300"/>
            </a:lvl1pPr>
          </a:lstStyle>
          <a:p>
            <a:fld id="{C29D9970-AD24-48FA-8846-73CA23DF5DE5}" type="slidenum">
              <a:rPr lang="he-IL" smtClean="0"/>
              <a:t>‹#›</a:t>
            </a:fld>
            <a:endParaRPr lang="he-IL" dirty="0"/>
          </a:p>
        </p:txBody>
      </p:sp>
    </p:spTree>
    <p:extLst>
      <p:ext uri="{BB962C8B-B14F-4D97-AF65-F5344CB8AC3E}">
        <p14:creationId xmlns:p14="http://schemas.microsoft.com/office/powerpoint/2010/main" val="5116248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just" defTabSz="914400" rtl="1"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he-IL" sz="12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endParaRPr>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t>1</a:t>
            </a:fld>
            <a:endParaRPr lang="he-IL" dirty="0"/>
          </a:p>
        </p:txBody>
      </p:sp>
    </p:spTree>
    <p:extLst>
      <p:ext uri="{BB962C8B-B14F-4D97-AF65-F5344CB8AC3E}">
        <p14:creationId xmlns:p14="http://schemas.microsoft.com/office/powerpoint/2010/main" val="3627033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he-IL" sz="12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endParaRPr>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solidFill>
                  <a:prstClr val="black"/>
                </a:solidFill>
              </a:rPr>
              <a:pPr/>
              <a:t>10</a:t>
            </a:fld>
            <a:endParaRPr lang="he-IL" dirty="0">
              <a:solidFill>
                <a:prstClr val="black"/>
              </a:solidFill>
            </a:endParaRPr>
          </a:p>
        </p:txBody>
      </p:sp>
    </p:spTree>
    <p:extLst>
      <p:ext uri="{BB962C8B-B14F-4D97-AF65-F5344CB8AC3E}">
        <p14:creationId xmlns:p14="http://schemas.microsoft.com/office/powerpoint/2010/main" val="3627033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11</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12</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13</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14</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t>15</a:t>
            </a:fld>
            <a:endParaRPr lang="he-IL" dirty="0"/>
          </a:p>
        </p:txBody>
      </p:sp>
    </p:spTree>
    <p:extLst>
      <p:ext uri="{BB962C8B-B14F-4D97-AF65-F5344CB8AC3E}">
        <p14:creationId xmlns:p14="http://schemas.microsoft.com/office/powerpoint/2010/main" val="163406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2</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3</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4</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endParaRPr>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solidFill>
                  <a:prstClr val="black"/>
                </a:solidFill>
              </a:rPr>
              <a:pPr/>
              <a:t>5</a:t>
            </a:fld>
            <a:endParaRPr lang="he-IL" dirty="0">
              <a:solidFill>
                <a:prstClr val="black"/>
              </a:solidFill>
            </a:endParaRPr>
          </a:p>
        </p:txBody>
      </p:sp>
    </p:spTree>
    <p:extLst>
      <p:ext uri="{BB962C8B-B14F-4D97-AF65-F5344CB8AC3E}">
        <p14:creationId xmlns:p14="http://schemas.microsoft.com/office/powerpoint/2010/main" val="362703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solidFill>
                  <a:prstClr val="black"/>
                </a:solidFill>
              </a:rPr>
              <a:pPr/>
              <a:t>6</a:t>
            </a:fld>
            <a:endParaRPr lang="he-IL" dirty="0">
              <a:solidFill>
                <a:prstClr val="black"/>
              </a:solidFill>
            </a:endParaRPr>
          </a:p>
        </p:txBody>
      </p:sp>
    </p:spTree>
    <p:extLst>
      <p:ext uri="{BB962C8B-B14F-4D97-AF65-F5344CB8AC3E}">
        <p14:creationId xmlns:p14="http://schemas.microsoft.com/office/powerpoint/2010/main" val="2911772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solidFill>
                  <a:prstClr val="black"/>
                </a:solidFill>
              </a:rPr>
              <a:pPr/>
              <a:t>7</a:t>
            </a:fld>
            <a:endParaRPr lang="he-IL" dirty="0">
              <a:solidFill>
                <a:prstClr val="black"/>
              </a:solidFill>
            </a:endParaRPr>
          </a:p>
        </p:txBody>
      </p:sp>
    </p:spTree>
    <p:extLst>
      <p:ext uri="{BB962C8B-B14F-4D97-AF65-F5344CB8AC3E}">
        <p14:creationId xmlns:p14="http://schemas.microsoft.com/office/powerpoint/2010/main" val="291177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endParaRPr>
          </a:p>
        </p:txBody>
      </p:sp>
      <p:sp>
        <p:nvSpPr>
          <p:cNvPr id="4" name="מציין מיקום של מספר שקופית 3"/>
          <p:cNvSpPr>
            <a:spLocks noGrp="1"/>
          </p:cNvSpPr>
          <p:nvPr>
            <p:ph type="sldNum" sz="quarter" idx="10"/>
          </p:nvPr>
        </p:nvSpPr>
        <p:spPr/>
        <p:txBody>
          <a:bodyPr/>
          <a:lstStyle/>
          <a:p>
            <a:fld id="{C29D9970-AD24-48FA-8846-73CA23DF5DE5}" type="slidenum">
              <a:rPr lang="he-IL" smtClean="0">
                <a:solidFill>
                  <a:prstClr val="black"/>
                </a:solidFill>
              </a:rPr>
              <a:pPr/>
              <a:t>8</a:t>
            </a:fld>
            <a:endParaRPr lang="he-IL" dirty="0">
              <a:solidFill>
                <a:prstClr val="black"/>
              </a:solidFill>
            </a:endParaRPr>
          </a:p>
        </p:txBody>
      </p:sp>
    </p:spTree>
    <p:extLst>
      <p:ext uri="{BB962C8B-B14F-4D97-AF65-F5344CB8AC3E}">
        <p14:creationId xmlns:p14="http://schemas.microsoft.com/office/powerpoint/2010/main" val="3627033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0" y="9520309"/>
            <a:ext cx="2983722" cy="50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2" tIns="46370" rIns="92742" bIns="46370" anchor="b"/>
          <a:lstStyle>
            <a:lvl1pPr defTabSz="904875">
              <a:defRPr sz="3000">
                <a:solidFill>
                  <a:schemeClr val="tx1"/>
                </a:solidFill>
                <a:latin typeface="Times New Roman" pitchFamily="18" charset="0"/>
                <a:cs typeface="David" pitchFamily="34" charset="-79"/>
              </a:defRPr>
            </a:lvl1pPr>
            <a:lvl2pPr marL="742950" indent="-285750" defTabSz="904875">
              <a:defRPr sz="3000">
                <a:solidFill>
                  <a:schemeClr val="tx1"/>
                </a:solidFill>
                <a:latin typeface="Times New Roman" pitchFamily="18" charset="0"/>
                <a:cs typeface="David" pitchFamily="34" charset="-79"/>
              </a:defRPr>
            </a:lvl2pPr>
            <a:lvl3pPr marL="1143000" indent="-228600" defTabSz="904875">
              <a:defRPr sz="3000">
                <a:solidFill>
                  <a:schemeClr val="tx1"/>
                </a:solidFill>
                <a:latin typeface="Times New Roman" pitchFamily="18" charset="0"/>
                <a:cs typeface="David" pitchFamily="34" charset="-79"/>
              </a:defRPr>
            </a:lvl3pPr>
            <a:lvl4pPr marL="1600200" indent="-228600" defTabSz="904875">
              <a:defRPr sz="3000">
                <a:solidFill>
                  <a:schemeClr val="tx1"/>
                </a:solidFill>
                <a:latin typeface="Times New Roman" pitchFamily="18" charset="0"/>
                <a:cs typeface="David" pitchFamily="34" charset="-79"/>
              </a:defRPr>
            </a:lvl4pPr>
            <a:lvl5pPr marL="2057400" indent="-228600" defTabSz="904875">
              <a:defRPr sz="3000">
                <a:solidFill>
                  <a:schemeClr val="tx1"/>
                </a:solidFill>
                <a:latin typeface="Times New Roman" pitchFamily="18" charset="0"/>
                <a:cs typeface="David" pitchFamily="34" charset="-79"/>
              </a:defRPr>
            </a:lvl5pPr>
            <a:lvl6pPr marL="25146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defTabSz="904875"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algn="l" fontAlgn="base">
              <a:spcBef>
                <a:spcPct val="0"/>
              </a:spcBef>
              <a:spcAft>
                <a:spcPct val="0"/>
              </a:spcAft>
            </a:pPr>
            <a:fld id="{5B15070E-A37D-4089-96FB-42247DE7E7CA}" type="slidenum">
              <a:rPr lang="he-IL" altLang="he-IL" sz="1200">
                <a:solidFill>
                  <a:prstClr val="black"/>
                </a:solidFill>
                <a:cs typeface="Times New Roman" pitchFamily="18" charset="0"/>
              </a:rPr>
              <a:pPr algn="l" fontAlgn="base">
                <a:spcBef>
                  <a:spcPct val="0"/>
                </a:spcBef>
                <a:spcAft>
                  <a:spcPct val="0"/>
                </a:spcAft>
              </a:pPr>
              <a:t>9</a:t>
            </a:fld>
            <a:endParaRPr lang="en-US" altLang="en-US" sz="1200" dirty="0">
              <a:solidFill>
                <a:prstClr val="black"/>
              </a:solidFill>
              <a:cs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1" eaLnBrk="1" fontAlgn="auto" latinLnBrk="0" hangingPunct="1">
              <a:lnSpc>
                <a:spcPct val="100000"/>
              </a:lnSpc>
              <a:spcBef>
                <a:spcPts val="0"/>
              </a:spcBef>
              <a:spcAft>
                <a:spcPts val="0"/>
              </a:spcAft>
              <a:buClrTx/>
              <a:buSzTx/>
              <a:buFont typeface="Arial" pitchFamily="34" charset="0"/>
              <a:buNone/>
              <a:tabLst/>
              <a:defRPr/>
            </a:pPr>
            <a:endParaRPr lang="en-US" altLang="he-I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A62415D4-AEBD-4B40-8B4D-C1BD39117530}" type="datetime8">
              <a:rPr lang="he-IL" smtClean="0"/>
              <a:t>06 דצמבר 22</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249B6BA3-380F-4FC9-941C-41CE0516AA01}" type="datetime8">
              <a:rPr lang="he-IL" smtClean="0"/>
              <a:t>06 דצמבר 22</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D579CBF-2790-452A-BDC0-A50A2C0EC38D}" type="datetime8">
              <a:rPr lang="he-IL" smtClean="0"/>
              <a:t>06 דצמבר 22</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F67E76F6-300B-480F-B506-C6B6F20377D5}" type="datetime8">
              <a:rPr lang="he-IL" smtClean="0"/>
              <a:t>06 דצמבר 22</a:t>
            </a:fld>
            <a:endParaRPr lang="he-IL" dirty="0"/>
          </a:p>
        </p:txBody>
      </p:sp>
      <p:sp>
        <p:nvSpPr>
          <p:cNvPr id="5" name="Footer Placeholder 4"/>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6" name="Slide Number Placeholder 5"/>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75B06D2B-AAEA-41D5-839F-909DDDB16AD8}" type="slidenum">
              <a:rPr lang="he-IL"/>
              <a:pPr>
                <a:defRPr/>
              </a:pPr>
              <a:t>‹#›</a:t>
            </a:fld>
            <a:endParaRPr lang="he-IL" dirty="0"/>
          </a:p>
        </p:txBody>
      </p:sp>
    </p:spTree>
    <p:extLst>
      <p:ext uri="{BB962C8B-B14F-4D97-AF65-F5344CB8AC3E}">
        <p14:creationId xmlns:p14="http://schemas.microsoft.com/office/powerpoint/2010/main" val="3442005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37780C15-B3DB-40D7-93DE-24BA8017C701}" type="datetime8">
              <a:rPr lang="he-IL" smtClean="0"/>
              <a:t>06 דצמבר 22</a:t>
            </a:fld>
            <a:endParaRPr lang="he-IL" dirty="0"/>
          </a:p>
        </p:txBody>
      </p:sp>
      <p:sp>
        <p:nvSpPr>
          <p:cNvPr id="5" name="Footer Placeholder 4"/>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6" name="Slide Number Placeholder 5"/>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1A14E919-D50F-440B-8776-9CB21B727C70}" type="slidenum">
              <a:rPr lang="he-IL"/>
              <a:pPr>
                <a:defRPr/>
              </a:pPr>
              <a:t>‹#›</a:t>
            </a:fld>
            <a:endParaRPr lang="he-IL" dirty="0"/>
          </a:p>
        </p:txBody>
      </p:sp>
    </p:spTree>
    <p:extLst>
      <p:ext uri="{BB962C8B-B14F-4D97-AF65-F5344CB8AC3E}">
        <p14:creationId xmlns:p14="http://schemas.microsoft.com/office/powerpoint/2010/main" val="2651003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C77B1F76-4FD1-4922-A8B0-93DAE91F4C92}" type="datetime8">
              <a:rPr lang="he-IL" smtClean="0"/>
              <a:t>06 דצמבר 22</a:t>
            </a:fld>
            <a:endParaRPr lang="he-IL" dirty="0"/>
          </a:p>
        </p:txBody>
      </p:sp>
      <p:sp>
        <p:nvSpPr>
          <p:cNvPr id="5" name="Footer Placeholder 4"/>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6" name="Slide Number Placeholder 5"/>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7E501D02-B7C7-413C-9B0E-4296F6B44FEF}" type="slidenum">
              <a:rPr lang="he-IL"/>
              <a:pPr>
                <a:defRPr/>
              </a:pPr>
              <a:t>‹#›</a:t>
            </a:fld>
            <a:endParaRPr lang="he-IL" dirty="0"/>
          </a:p>
        </p:txBody>
      </p:sp>
    </p:spTree>
    <p:extLst>
      <p:ext uri="{BB962C8B-B14F-4D97-AF65-F5344CB8AC3E}">
        <p14:creationId xmlns:p14="http://schemas.microsoft.com/office/powerpoint/2010/main" val="228642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2DEC450D-7B0E-47D7-A9BD-F8F9C042DDE1}" type="datetime8">
              <a:rPr lang="he-IL" smtClean="0"/>
              <a:t>06 דצמבר 22</a:t>
            </a:fld>
            <a:endParaRPr lang="he-IL" dirty="0"/>
          </a:p>
        </p:txBody>
      </p:sp>
      <p:sp>
        <p:nvSpPr>
          <p:cNvPr id="6" name="Footer Placeholder 5"/>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7" name="Slide Number Placeholder 6"/>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9DC5DC3F-F15F-47F0-8A0E-19E2B7532E93}" type="slidenum">
              <a:rPr lang="he-IL"/>
              <a:pPr>
                <a:defRPr/>
              </a:pPr>
              <a:t>‹#›</a:t>
            </a:fld>
            <a:endParaRPr lang="he-IL" dirty="0"/>
          </a:p>
        </p:txBody>
      </p:sp>
    </p:spTree>
    <p:extLst>
      <p:ext uri="{BB962C8B-B14F-4D97-AF65-F5344CB8AC3E}">
        <p14:creationId xmlns:p14="http://schemas.microsoft.com/office/powerpoint/2010/main" val="3843400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1A340B14-4EA0-42A4-BFCE-BABD2352ADC6}" type="datetime8">
              <a:rPr lang="he-IL" smtClean="0"/>
              <a:t>06 דצמבר 22</a:t>
            </a:fld>
            <a:endParaRPr lang="he-IL" dirty="0"/>
          </a:p>
        </p:txBody>
      </p:sp>
      <p:sp>
        <p:nvSpPr>
          <p:cNvPr id="8" name="Footer Placeholder 7"/>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9" name="Slide Number Placeholder 8"/>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A50F5F04-5662-4445-B6C2-DD6B1938CEE5}" type="slidenum">
              <a:rPr lang="he-IL"/>
              <a:pPr>
                <a:defRPr/>
              </a:pPr>
              <a:t>‹#›</a:t>
            </a:fld>
            <a:endParaRPr lang="he-IL" dirty="0"/>
          </a:p>
        </p:txBody>
      </p:sp>
    </p:spTree>
    <p:extLst>
      <p:ext uri="{BB962C8B-B14F-4D97-AF65-F5344CB8AC3E}">
        <p14:creationId xmlns:p14="http://schemas.microsoft.com/office/powerpoint/2010/main" val="2600334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5715A684-714F-4375-A45A-7B2D3871CDE4}" type="datetime8">
              <a:rPr lang="he-IL" smtClean="0"/>
              <a:t>06 דצמבר 22</a:t>
            </a:fld>
            <a:endParaRPr lang="he-IL" dirty="0"/>
          </a:p>
        </p:txBody>
      </p:sp>
      <p:sp>
        <p:nvSpPr>
          <p:cNvPr id="4" name="Footer Placeholder 3"/>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5" name="Slide Number Placeholder 4"/>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78733CA2-E03C-4204-B251-E1B5180B742C}" type="slidenum">
              <a:rPr lang="he-IL"/>
              <a:pPr>
                <a:defRPr/>
              </a:pPr>
              <a:t>‹#›</a:t>
            </a:fld>
            <a:endParaRPr lang="he-IL" dirty="0"/>
          </a:p>
        </p:txBody>
      </p:sp>
    </p:spTree>
    <p:extLst>
      <p:ext uri="{BB962C8B-B14F-4D97-AF65-F5344CB8AC3E}">
        <p14:creationId xmlns:p14="http://schemas.microsoft.com/office/powerpoint/2010/main" val="3788143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CA9FAC4C-BB2E-451C-9417-B2A39D4A1474}" type="datetime8">
              <a:rPr lang="he-IL" smtClean="0"/>
              <a:t>06 דצמבר 22</a:t>
            </a:fld>
            <a:endParaRPr lang="he-IL" dirty="0"/>
          </a:p>
        </p:txBody>
      </p:sp>
      <p:sp>
        <p:nvSpPr>
          <p:cNvPr id="3" name="Footer Placeholder 2"/>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4" name="Slide Number Placeholder 3"/>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55EA089D-3F6E-4DC2-ACDE-099E9F83EFC8}" type="slidenum">
              <a:rPr lang="he-IL"/>
              <a:pPr>
                <a:defRPr/>
              </a:pPr>
              <a:t>‹#›</a:t>
            </a:fld>
            <a:endParaRPr lang="he-IL" dirty="0"/>
          </a:p>
        </p:txBody>
      </p:sp>
    </p:spTree>
    <p:extLst>
      <p:ext uri="{BB962C8B-B14F-4D97-AF65-F5344CB8AC3E}">
        <p14:creationId xmlns:p14="http://schemas.microsoft.com/office/powerpoint/2010/main" val="3586526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4"/>
          <p:cNvSpPr>
            <a:spLocks noGrp="1"/>
          </p:cNvSpPr>
          <p:nvPr>
            <p:ph type="dt" sz="half" idx="14"/>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39917E66-E029-46D1-9DC1-B479D8BCC3EB}" type="datetime8">
              <a:rPr lang="he-IL" smtClean="0"/>
              <a:t>06 דצמבר 22</a:t>
            </a:fld>
            <a:endParaRPr lang="he-IL" dirty="0"/>
          </a:p>
        </p:txBody>
      </p:sp>
      <p:sp>
        <p:nvSpPr>
          <p:cNvPr id="6" name="Footer Placeholder 5"/>
          <p:cNvSpPr>
            <a:spLocks noGrp="1"/>
          </p:cNvSpPr>
          <p:nvPr>
            <p:ph type="ftr" sz="quarter" idx="15"/>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7" name="Slide Number Placeholder 6"/>
          <p:cNvSpPr>
            <a:spLocks noGrp="1"/>
          </p:cNvSpPr>
          <p:nvPr>
            <p:ph type="sldNum" sz="quarter" idx="16"/>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24E44123-5750-45F2-81D9-2EE762C4492D}" type="slidenum">
              <a:rPr lang="he-IL"/>
              <a:pPr>
                <a:defRPr/>
              </a:pPr>
              <a:t>‹#›</a:t>
            </a:fld>
            <a:endParaRPr lang="he-IL" dirty="0"/>
          </a:p>
        </p:txBody>
      </p:sp>
    </p:spTree>
    <p:extLst>
      <p:ext uri="{BB962C8B-B14F-4D97-AF65-F5344CB8AC3E}">
        <p14:creationId xmlns:p14="http://schemas.microsoft.com/office/powerpoint/2010/main" val="51863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0DB82DED-0B3D-4949-BD61-6AB5D06C627F}" type="datetime8">
              <a:rPr lang="he-IL" smtClean="0"/>
              <a:t>06 דצמבר 22</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e-IL" noProof="0" dirty="0" smtClean="0"/>
              <a:t>לחץ על הסמל כדי להוסיף תמונה</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7"/>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0A88F7C1-C6A9-4E6E-96AF-53D9C98769F9}" type="datetime8">
              <a:rPr lang="he-IL" smtClean="0"/>
              <a:t>06 דצמבר 22</a:t>
            </a:fld>
            <a:endParaRPr lang="he-IL" dirty="0"/>
          </a:p>
        </p:txBody>
      </p:sp>
      <p:sp>
        <p:nvSpPr>
          <p:cNvPr id="6" name="Slide Number Placeholder 8"/>
          <p:cNvSpPr>
            <a:spLocks noGrp="1"/>
          </p:cNvSpPr>
          <p:nvPr>
            <p:ph type="sldNum"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5BA63C90-80A8-4B62-9FE9-836A570CC02F}" type="slidenum">
              <a:rPr lang="he-IL"/>
              <a:pPr>
                <a:defRPr/>
              </a:pPr>
              <a:t>‹#›</a:t>
            </a:fld>
            <a:endParaRPr lang="he-IL" dirty="0"/>
          </a:p>
        </p:txBody>
      </p:sp>
      <p:sp>
        <p:nvSpPr>
          <p:cNvPr id="7" name="Footer Placeholder 9"/>
          <p:cNvSpPr>
            <a:spLocks noGrp="1"/>
          </p:cNvSpPr>
          <p:nvPr>
            <p:ph type="ftr"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Tree>
    <p:extLst>
      <p:ext uri="{BB962C8B-B14F-4D97-AF65-F5344CB8AC3E}">
        <p14:creationId xmlns:p14="http://schemas.microsoft.com/office/powerpoint/2010/main" val="3500457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FB375A19-60DB-47C4-96EA-0EA955FC0A77}" type="datetime8">
              <a:rPr lang="he-IL" smtClean="0"/>
              <a:t>06 דצמבר 22</a:t>
            </a:fld>
            <a:endParaRPr lang="he-IL" dirty="0"/>
          </a:p>
        </p:txBody>
      </p:sp>
      <p:sp>
        <p:nvSpPr>
          <p:cNvPr id="5" name="Footer Placeholder 4"/>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6" name="Slide Number Placeholder 5"/>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91D42E75-AEB9-4C33-95A8-1CC7863C9E6F}" type="slidenum">
              <a:rPr lang="he-IL"/>
              <a:pPr>
                <a:defRPr/>
              </a:pPr>
              <a:t>‹#›</a:t>
            </a:fld>
            <a:endParaRPr lang="he-IL" dirty="0"/>
          </a:p>
        </p:txBody>
      </p:sp>
    </p:spTree>
    <p:extLst>
      <p:ext uri="{BB962C8B-B14F-4D97-AF65-F5344CB8AC3E}">
        <p14:creationId xmlns:p14="http://schemas.microsoft.com/office/powerpoint/2010/main" val="16051643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B2020924-37ED-4D3D-AD61-EB52109159A6}" type="datetime8">
              <a:rPr lang="he-IL" smtClean="0"/>
              <a:t>06 דצמבר 22</a:t>
            </a:fld>
            <a:endParaRPr lang="he-IL" dirty="0"/>
          </a:p>
        </p:txBody>
      </p:sp>
      <p:sp>
        <p:nvSpPr>
          <p:cNvPr id="5" name="Footer Placeholder 4"/>
          <p:cNvSpPr>
            <a:spLocks noGrp="1"/>
          </p:cNvSpPr>
          <p:nvPr>
            <p:ph type="ftr" sz="quarter" idx="11"/>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endParaRPr lang="he-IL" dirty="0"/>
          </a:p>
        </p:txBody>
      </p:sp>
      <p:sp>
        <p:nvSpPr>
          <p:cNvPr id="6" name="Slide Number Placeholder 5"/>
          <p:cNvSpPr>
            <a:spLocks noGrp="1"/>
          </p:cNvSpPr>
          <p:nvPr>
            <p:ph type="sldNum" sz="quarter" idx="12"/>
          </p:nvPr>
        </p:nvSpPr>
        <p:spPr/>
        <p:txBody>
          <a:bodyPr/>
          <a:lstStyle>
            <a:lvl1pPr rtl="0" eaLnBrk="0" fontAlgn="base" hangingPunct="0">
              <a:spcBef>
                <a:spcPct val="0"/>
              </a:spcBef>
              <a:spcAft>
                <a:spcPct val="0"/>
              </a:spcAft>
              <a:defRPr>
                <a:latin typeface="Times New Roman" pitchFamily="18" charset="0"/>
                <a:cs typeface="David" pitchFamily="34" charset="-79"/>
              </a:defRPr>
            </a:lvl1pPr>
          </a:lstStyle>
          <a:p>
            <a:pPr>
              <a:defRPr/>
            </a:pPr>
            <a:fld id="{C0393010-DBD5-4DFC-A559-422E89909D04}" type="slidenum">
              <a:rPr lang="he-IL"/>
              <a:pPr>
                <a:defRPr/>
              </a:pPr>
              <a:t>‹#›</a:t>
            </a:fld>
            <a:endParaRPr lang="he-IL" dirty="0"/>
          </a:p>
        </p:txBody>
      </p:sp>
    </p:spTree>
    <p:extLst>
      <p:ext uri="{BB962C8B-B14F-4D97-AF65-F5344CB8AC3E}">
        <p14:creationId xmlns:p14="http://schemas.microsoft.com/office/powerpoint/2010/main" val="604067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0AAC8FF8-D34A-43D7-8424-BA3DEC3279F8}" type="datetime8">
              <a:rPr lang="he-IL" smtClean="0">
                <a:solidFill>
                  <a:srgbClr val="EEECE1"/>
                </a:solidFill>
              </a:r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498978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E22E10F6-52AE-457E-9BAD-8D2973134F55}" type="datetime8">
              <a:rPr lang="he-IL" smtClean="0">
                <a:solidFill>
                  <a:srgbClr val="EEECE1"/>
                </a:solidFill>
              </a:r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4315980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52287D02-22A7-45A3-B2D7-69E6B645F035}" type="datetime8">
              <a:rPr lang="he-IL" smtClean="0">
                <a:solidFill>
                  <a:srgbClr val="EEECE1"/>
                </a:solidFill>
              </a:r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1591809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947849AB-E20F-4D96-9E79-28FF60D808D0}" type="datetime8">
              <a:rPr lang="he-IL" smtClean="0">
                <a:solidFill>
                  <a:srgbClr val="EEECE1"/>
                </a:solidFill>
              </a:rPr>
              <a:t>06 דצמבר 22</a:t>
            </a:fld>
            <a:endParaRPr lang="he-IL" dirty="0">
              <a:solidFill>
                <a:srgbClr val="EEECE1"/>
              </a:solidFill>
            </a:endParaRPr>
          </a:p>
        </p:txBody>
      </p:sp>
      <p:sp>
        <p:nvSpPr>
          <p:cNvPr id="6" name="Footer Placeholder 5"/>
          <p:cNvSpPr>
            <a:spLocks noGrp="1"/>
          </p:cNvSpPr>
          <p:nvPr>
            <p:ph type="ftr" sz="quarter" idx="11"/>
          </p:nvPr>
        </p:nvSpPr>
        <p:spPr/>
        <p:txBody>
          <a:bodyPr/>
          <a:lstStyle/>
          <a:p>
            <a:endParaRPr lang="he-IL" dirty="0">
              <a:solidFill>
                <a:srgbClr val="EEECE1"/>
              </a:solidFill>
            </a:endParaRPr>
          </a:p>
        </p:txBody>
      </p:sp>
      <p:sp>
        <p:nvSpPr>
          <p:cNvPr id="7" name="Slide Number Placeholder 6"/>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3828494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52A32814-784F-4933-95F3-8B28A4760D21}" type="datetime8">
              <a:rPr lang="he-IL" smtClean="0">
                <a:solidFill>
                  <a:srgbClr val="EEECE1"/>
                </a:solidFill>
              </a:rPr>
              <a:t>06 דצמבר 22</a:t>
            </a:fld>
            <a:endParaRPr lang="he-IL" dirty="0">
              <a:solidFill>
                <a:srgbClr val="EEECE1"/>
              </a:solidFill>
            </a:endParaRPr>
          </a:p>
        </p:txBody>
      </p:sp>
      <p:sp>
        <p:nvSpPr>
          <p:cNvPr id="8" name="Footer Placeholder 7"/>
          <p:cNvSpPr>
            <a:spLocks noGrp="1"/>
          </p:cNvSpPr>
          <p:nvPr>
            <p:ph type="ftr" sz="quarter" idx="11"/>
          </p:nvPr>
        </p:nvSpPr>
        <p:spPr/>
        <p:txBody>
          <a:bodyPr/>
          <a:lstStyle/>
          <a:p>
            <a:endParaRPr lang="he-IL" dirty="0">
              <a:solidFill>
                <a:srgbClr val="EEECE1"/>
              </a:solidFill>
            </a:endParaRPr>
          </a:p>
        </p:txBody>
      </p:sp>
      <p:sp>
        <p:nvSpPr>
          <p:cNvPr id="9" name="Slide Number Placeholder 8"/>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29117109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B41A2610-E098-4C14-A70F-B35CCD7ADACF}" type="datetime8">
              <a:rPr lang="he-IL" smtClean="0">
                <a:solidFill>
                  <a:srgbClr val="EEECE1"/>
                </a:solidFill>
              </a:rPr>
              <a:t>06 דצמבר 22</a:t>
            </a:fld>
            <a:endParaRPr lang="he-IL" dirty="0">
              <a:solidFill>
                <a:srgbClr val="EEECE1"/>
              </a:solidFill>
            </a:endParaRPr>
          </a:p>
        </p:txBody>
      </p:sp>
      <p:sp>
        <p:nvSpPr>
          <p:cNvPr id="4" name="Footer Placeholder 3"/>
          <p:cNvSpPr>
            <a:spLocks noGrp="1"/>
          </p:cNvSpPr>
          <p:nvPr>
            <p:ph type="ftr" sz="quarter" idx="11"/>
          </p:nvPr>
        </p:nvSpPr>
        <p:spPr/>
        <p:txBody>
          <a:bodyPr/>
          <a:lstStyle/>
          <a:p>
            <a:endParaRPr lang="he-IL" dirty="0">
              <a:solidFill>
                <a:srgbClr val="EEECE1"/>
              </a:solidFill>
            </a:endParaRPr>
          </a:p>
        </p:txBody>
      </p:sp>
      <p:sp>
        <p:nvSpPr>
          <p:cNvPr id="5" name="Slide Number Placeholder 4"/>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3949673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FEDB4-2111-4562-B537-FE3A10CFF2B9}" type="datetime8">
              <a:rPr lang="he-IL" smtClean="0">
                <a:solidFill>
                  <a:srgbClr val="EEECE1"/>
                </a:solidFill>
              </a:rPr>
              <a:t>06 דצמבר 22</a:t>
            </a:fld>
            <a:endParaRPr lang="he-IL" dirty="0">
              <a:solidFill>
                <a:srgbClr val="EEECE1"/>
              </a:solidFill>
            </a:endParaRPr>
          </a:p>
        </p:txBody>
      </p:sp>
      <p:sp>
        <p:nvSpPr>
          <p:cNvPr id="3" name="Footer Placeholder 2"/>
          <p:cNvSpPr>
            <a:spLocks noGrp="1"/>
          </p:cNvSpPr>
          <p:nvPr>
            <p:ph type="ftr" sz="quarter" idx="11"/>
          </p:nvPr>
        </p:nvSpPr>
        <p:spPr/>
        <p:txBody>
          <a:bodyPr/>
          <a:lstStyle/>
          <a:p>
            <a:endParaRPr lang="he-IL" dirty="0">
              <a:solidFill>
                <a:srgbClr val="EEECE1"/>
              </a:solidFill>
            </a:endParaRPr>
          </a:p>
        </p:txBody>
      </p:sp>
      <p:sp>
        <p:nvSpPr>
          <p:cNvPr id="4" name="Slide Number Placeholder 3"/>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27053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6E2AD0CF-B105-412F-BC1B-909F8941516A}" type="datetime8">
              <a:rPr lang="he-IL" smtClean="0"/>
              <a:t>06 דצמבר 22</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5589599-BA08-4851-AD16-54EDFA8EE6BC}" type="datetime8">
              <a:rPr lang="he-IL" smtClean="0">
                <a:solidFill>
                  <a:srgbClr val="EEECE1"/>
                </a:solidFill>
              </a:rPr>
              <a:t>06 דצמבר 22</a:t>
            </a:fld>
            <a:endParaRPr lang="he-IL" dirty="0">
              <a:solidFill>
                <a:srgbClr val="EEECE1"/>
              </a:solidFill>
            </a:endParaRPr>
          </a:p>
        </p:txBody>
      </p:sp>
      <p:sp>
        <p:nvSpPr>
          <p:cNvPr id="6" name="Footer Placeholder 5"/>
          <p:cNvSpPr>
            <a:spLocks noGrp="1"/>
          </p:cNvSpPr>
          <p:nvPr>
            <p:ph type="ftr" sz="quarter" idx="11"/>
          </p:nvPr>
        </p:nvSpPr>
        <p:spPr/>
        <p:txBody>
          <a:bodyPr/>
          <a:lstStyle/>
          <a:p>
            <a:endParaRPr lang="he-IL" dirty="0">
              <a:solidFill>
                <a:srgbClr val="EEECE1"/>
              </a:solidFill>
            </a:endParaRPr>
          </a:p>
        </p:txBody>
      </p:sp>
      <p:sp>
        <p:nvSpPr>
          <p:cNvPr id="7" name="Slide Number Placeholder 6"/>
          <p:cNvSpPr>
            <a:spLocks noGrp="1"/>
          </p:cNvSpPr>
          <p:nvPr>
            <p:ph type="sldNum" sz="quarter" idx="12"/>
          </p:nvPr>
        </p:nvSpPr>
        <p:spPr/>
        <p:txBody>
          <a:bodyPr/>
          <a:lstStyle/>
          <a:p>
            <a:fld id="{879955AA-EF4E-47C3-A518-5B10CEE13E35}" type="slidenum">
              <a:rPr lang="he-IL" smtClean="0"/>
              <a:pPr/>
              <a:t>‹#›</a:t>
            </a:fld>
            <a:endParaRPr lang="he-IL" dirty="0"/>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p14="http://schemas.microsoft.com/office/powerpoint/2010/main" val="3099272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fld id="{9C2BFB90-3256-4F88-A6A9-A0194DEE0C16}" type="datetime8">
              <a:rPr lang="he-IL" smtClean="0">
                <a:solidFill>
                  <a:srgbClr val="EEECE1"/>
                </a:solidFill>
              </a:rPr>
              <a:t>06 דצמבר 22</a:t>
            </a:fld>
            <a:endParaRPr lang="he-IL" dirty="0">
              <a:solidFill>
                <a:srgbClr val="EEECE1"/>
              </a:solidFill>
            </a:endParaRPr>
          </a:p>
        </p:txBody>
      </p:sp>
      <p:sp>
        <p:nvSpPr>
          <p:cNvPr id="9" name="Slide Number Placeholder 8"/>
          <p:cNvSpPr>
            <a:spLocks noGrp="1"/>
          </p:cNvSpPr>
          <p:nvPr>
            <p:ph type="sldNum" sz="quarter" idx="11"/>
          </p:nvPr>
        </p:nvSpPr>
        <p:spPr/>
        <p:txBody>
          <a:bodyPr/>
          <a:lstStyle/>
          <a:p>
            <a:fld id="{879955AA-EF4E-47C3-A518-5B10CEE13E35}" type="slidenum">
              <a:rPr lang="he-IL" smtClean="0"/>
              <a:pPr/>
              <a:t>‹#›</a:t>
            </a:fld>
            <a:endParaRPr lang="he-IL" dirty="0"/>
          </a:p>
        </p:txBody>
      </p:sp>
      <p:sp>
        <p:nvSpPr>
          <p:cNvPr id="10" name="Footer Placeholder 9"/>
          <p:cNvSpPr>
            <a:spLocks noGrp="1"/>
          </p:cNvSpPr>
          <p:nvPr>
            <p:ph type="ftr" sz="quarter" idx="12"/>
          </p:nvPr>
        </p:nvSpPr>
        <p:spPr/>
        <p:txBody>
          <a:bodyPr/>
          <a:lstStyle/>
          <a:p>
            <a:endParaRPr lang="he-IL" dirty="0">
              <a:solidFill>
                <a:srgbClr val="EEECE1"/>
              </a:solidFill>
            </a:endParaRPr>
          </a:p>
        </p:txBody>
      </p:sp>
    </p:spTree>
    <p:extLst>
      <p:ext uri="{BB962C8B-B14F-4D97-AF65-F5344CB8AC3E}">
        <p14:creationId xmlns:p14="http://schemas.microsoft.com/office/powerpoint/2010/main" val="13001154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EBAD7F43-A6DB-44F4-92B7-F9F3935BE17F}" type="datetime8">
              <a:rPr lang="he-IL" smtClean="0">
                <a:solidFill>
                  <a:srgbClr val="EEECE1"/>
                </a:solidFill>
              </a:r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39351951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75270D57-0021-4D2A-A3E7-57BBDA55F976}" type="datetime8">
              <a:rPr lang="he-IL" smtClean="0">
                <a:solidFill>
                  <a:srgbClr val="EEECE1"/>
                </a:solidFill>
              </a:r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36742620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829B681B-B239-4FCE-8F7E-ED4EE44C9824}" type="datetime8">
              <a:rPr lang="he-IL" smtClean="0">
                <a:solidFill>
                  <a:srgbClr val="EEECE1"/>
                </a:solidFill>
              </a:rPr>
              <a:p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31292221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89182F7A-FA27-4C98-A688-97F0054FA50C}" type="datetime8">
              <a:rPr lang="he-IL" smtClean="0">
                <a:solidFill>
                  <a:srgbClr val="EEECE1"/>
                </a:solidFill>
              </a:rPr>
              <a:p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16706918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1F9DD8B-E931-4C83-8391-EEA983BD1C65}" type="datetime8">
              <a:rPr lang="he-IL" smtClean="0">
                <a:solidFill>
                  <a:srgbClr val="EEECE1"/>
                </a:solidFill>
              </a:rPr>
              <a:p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25557470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2184EDE2-35F0-42F1-927F-2CD2865B7E0B}" type="datetime8">
              <a:rPr lang="he-IL" smtClean="0">
                <a:solidFill>
                  <a:srgbClr val="EEECE1"/>
                </a:solidFill>
              </a:rPr>
              <a:pPr/>
              <a:t>06 דצמבר 22</a:t>
            </a:fld>
            <a:endParaRPr lang="he-IL" dirty="0">
              <a:solidFill>
                <a:srgbClr val="EEECE1"/>
              </a:solidFill>
            </a:endParaRPr>
          </a:p>
        </p:txBody>
      </p:sp>
      <p:sp>
        <p:nvSpPr>
          <p:cNvPr id="6" name="Footer Placeholder 5"/>
          <p:cNvSpPr>
            <a:spLocks noGrp="1"/>
          </p:cNvSpPr>
          <p:nvPr>
            <p:ph type="ftr" sz="quarter" idx="11"/>
          </p:nvPr>
        </p:nvSpPr>
        <p:spPr/>
        <p:txBody>
          <a:bodyPr/>
          <a:lstStyle/>
          <a:p>
            <a:endParaRPr lang="he-IL" dirty="0">
              <a:solidFill>
                <a:srgbClr val="EEECE1"/>
              </a:solidFill>
            </a:endParaRPr>
          </a:p>
        </p:txBody>
      </p:sp>
      <p:sp>
        <p:nvSpPr>
          <p:cNvPr id="7" name="Slide Number Placeholder 6"/>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8856394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33087E36-1038-4E6A-AC50-C727DB2289FC}" type="datetime8">
              <a:rPr lang="he-IL" smtClean="0">
                <a:solidFill>
                  <a:srgbClr val="EEECE1"/>
                </a:solidFill>
              </a:rPr>
              <a:pPr/>
              <a:t>06 דצמבר 22</a:t>
            </a:fld>
            <a:endParaRPr lang="he-IL" dirty="0">
              <a:solidFill>
                <a:srgbClr val="EEECE1"/>
              </a:solidFill>
            </a:endParaRPr>
          </a:p>
        </p:txBody>
      </p:sp>
      <p:sp>
        <p:nvSpPr>
          <p:cNvPr id="8" name="Footer Placeholder 7"/>
          <p:cNvSpPr>
            <a:spLocks noGrp="1"/>
          </p:cNvSpPr>
          <p:nvPr>
            <p:ph type="ftr" sz="quarter" idx="11"/>
          </p:nvPr>
        </p:nvSpPr>
        <p:spPr/>
        <p:txBody>
          <a:bodyPr/>
          <a:lstStyle/>
          <a:p>
            <a:endParaRPr lang="he-IL" dirty="0">
              <a:solidFill>
                <a:srgbClr val="EEECE1"/>
              </a:solidFill>
            </a:endParaRPr>
          </a:p>
        </p:txBody>
      </p:sp>
      <p:sp>
        <p:nvSpPr>
          <p:cNvPr id="9" name="Slide Number Placeholder 8"/>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22045674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805141C2-3ABD-4A5B-ABDB-CFBD3DCB2270}" type="datetime8">
              <a:rPr lang="he-IL" smtClean="0">
                <a:solidFill>
                  <a:srgbClr val="EEECE1"/>
                </a:solidFill>
              </a:rPr>
              <a:pPr/>
              <a:t>06 דצמבר 22</a:t>
            </a:fld>
            <a:endParaRPr lang="he-IL" dirty="0">
              <a:solidFill>
                <a:srgbClr val="EEECE1"/>
              </a:solidFill>
            </a:endParaRPr>
          </a:p>
        </p:txBody>
      </p:sp>
      <p:sp>
        <p:nvSpPr>
          <p:cNvPr id="4" name="Footer Placeholder 3"/>
          <p:cNvSpPr>
            <a:spLocks noGrp="1"/>
          </p:cNvSpPr>
          <p:nvPr>
            <p:ph type="ftr" sz="quarter" idx="11"/>
          </p:nvPr>
        </p:nvSpPr>
        <p:spPr/>
        <p:txBody>
          <a:bodyPr/>
          <a:lstStyle/>
          <a:p>
            <a:endParaRPr lang="he-IL" dirty="0">
              <a:solidFill>
                <a:srgbClr val="EEECE1"/>
              </a:solidFill>
            </a:endParaRPr>
          </a:p>
        </p:txBody>
      </p:sp>
      <p:sp>
        <p:nvSpPr>
          <p:cNvPr id="5" name="Slide Number Placeholder 4"/>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34098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33F6025B-F181-48F2-B6FB-8F156E2CD511}" type="datetime8">
              <a:rPr lang="he-IL" smtClean="0"/>
              <a:t>06 דצמבר 22</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97272-F7A6-4400-AEF6-6C4A886E6E5F}" type="datetime8">
              <a:rPr lang="he-IL" smtClean="0">
                <a:solidFill>
                  <a:srgbClr val="EEECE1"/>
                </a:solidFill>
              </a:rPr>
              <a:pPr/>
              <a:t>06 דצמבר 22</a:t>
            </a:fld>
            <a:endParaRPr lang="he-IL" dirty="0">
              <a:solidFill>
                <a:srgbClr val="EEECE1"/>
              </a:solidFill>
            </a:endParaRPr>
          </a:p>
        </p:txBody>
      </p:sp>
      <p:sp>
        <p:nvSpPr>
          <p:cNvPr id="3" name="Footer Placeholder 2"/>
          <p:cNvSpPr>
            <a:spLocks noGrp="1"/>
          </p:cNvSpPr>
          <p:nvPr>
            <p:ph type="ftr" sz="quarter" idx="11"/>
          </p:nvPr>
        </p:nvSpPr>
        <p:spPr/>
        <p:txBody>
          <a:bodyPr/>
          <a:lstStyle/>
          <a:p>
            <a:endParaRPr lang="he-IL" dirty="0">
              <a:solidFill>
                <a:srgbClr val="EEECE1"/>
              </a:solidFill>
            </a:endParaRPr>
          </a:p>
        </p:txBody>
      </p:sp>
      <p:sp>
        <p:nvSpPr>
          <p:cNvPr id="4" name="Slide Number Placeholder 3"/>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7492992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18C0D333-21EF-4161-A2FC-81203A951A74}" type="datetime8">
              <a:rPr lang="he-IL" smtClean="0">
                <a:solidFill>
                  <a:srgbClr val="EEECE1"/>
                </a:solidFill>
              </a:rPr>
              <a:pPr/>
              <a:t>06 דצמבר 22</a:t>
            </a:fld>
            <a:endParaRPr lang="he-IL" dirty="0">
              <a:solidFill>
                <a:srgbClr val="EEECE1"/>
              </a:solidFill>
            </a:endParaRPr>
          </a:p>
        </p:txBody>
      </p:sp>
      <p:sp>
        <p:nvSpPr>
          <p:cNvPr id="6" name="Footer Placeholder 5"/>
          <p:cNvSpPr>
            <a:spLocks noGrp="1"/>
          </p:cNvSpPr>
          <p:nvPr>
            <p:ph type="ftr" sz="quarter" idx="11"/>
          </p:nvPr>
        </p:nvSpPr>
        <p:spPr/>
        <p:txBody>
          <a:bodyPr/>
          <a:lstStyle/>
          <a:p>
            <a:endParaRPr lang="he-IL" dirty="0">
              <a:solidFill>
                <a:srgbClr val="EEECE1"/>
              </a:solidFill>
            </a:endParaRPr>
          </a:p>
        </p:txBody>
      </p:sp>
      <p:sp>
        <p:nvSpPr>
          <p:cNvPr id="7" name="Slide Number Placeholder 6"/>
          <p:cNvSpPr>
            <a:spLocks noGrp="1"/>
          </p:cNvSpPr>
          <p:nvPr>
            <p:ph type="sldNum" sz="quarter" idx="12"/>
          </p:nvPr>
        </p:nvSpPr>
        <p:spPr/>
        <p:txBody>
          <a:bodyPr/>
          <a:lstStyle/>
          <a:p>
            <a:fld id="{879955AA-EF4E-47C3-A518-5B10CEE13E35}" type="slidenum">
              <a:rPr lang="he-IL" smtClean="0"/>
              <a:pPr/>
              <a:t>‹#›</a:t>
            </a:fld>
            <a:endParaRPr lang="he-IL" dirty="0"/>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p14="http://schemas.microsoft.com/office/powerpoint/2010/main" val="3699527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fld id="{56077717-6613-44AB-9B94-6D0381C7F947}" type="datetime8">
              <a:rPr lang="he-IL" smtClean="0">
                <a:solidFill>
                  <a:srgbClr val="EEECE1"/>
                </a:solidFill>
              </a:rPr>
              <a:pPr/>
              <a:t>06 דצמבר 22</a:t>
            </a:fld>
            <a:endParaRPr lang="he-IL" dirty="0">
              <a:solidFill>
                <a:srgbClr val="EEECE1"/>
              </a:solidFill>
            </a:endParaRPr>
          </a:p>
        </p:txBody>
      </p:sp>
      <p:sp>
        <p:nvSpPr>
          <p:cNvPr id="9" name="Slide Number Placeholder 8"/>
          <p:cNvSpPr>
            <a:spLocks noGrp="1"/>
          </p:cNvSpPr>
          <p:nvPr>
            <p:ph type="sldNum" sz="quarter" idx="11"/>
          </p:nvPr>
        </p:nvSpPr>
        <p:spPr/>
        <p:txBody>
          <a:bodyPr/>
          <a:lstStyle/>
          <a:p>
            <a:fld id="{879955AA-EF4E-47C3-A518-5B10CEE13E35}" type="slidenum">
              <a:rPr lang="he-IL" smtClean="0"/>
              <a:pPr/>
              <a:t>‹#›</a:t>
            </a:fld>
            <a:endParaRPr lang="he-IL" dirty="0"/>
          </a:p>
        </p:txBody>
      </p:sp>
      <p:sp>
        <p:nvSpPr>
          <p:cNvPr id="10" name="Footer Placeholder 9"/>
          <p:cNvSpPr>
            <a:spLocks noGrp="1"/>
          </p:cNvSpPr>
          <p:nvPr>
            <p:ph type="ftr" sz="quarter" idx="12"/>
          </p:nvPr>
        </p:nvSpPr>
        <p:spPr/>
        <p:txBody>
          <a:bodyPr/>
          <a:lstStyle/>
          <a:p>
            <a:endParaRPr lang="he-IL" dirty="0">
              <a:solidFill>
                <a:srgbClr val="EEECE1"/>
              </a:solidFill>
            </a:endParaRPr>
          </a:p>
        </p:txBody>
      </p:sp>
    </p:spTree>
    <p:extLst>
      <p:ext uri="{BB962C8B-B14F-4D97-AF65-F5344CB8AC3E}">
        <p14:creationId xmlns:p14="http://schemas.microsoft.com/office/powerpoint/2010/main" val="39761480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F2B2DF40-7026-4161-B02D-96E4C7504555}" type="datetime8">
              <a:rPr lang="he-IL" smtClean="0">
                <a:solidFill>
                  <a:srgbClr val="EEECE1"/>
                </a:solidFill>
              </a:rPr>
              <a:p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15446790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2FD823B2-629D-4F2B-9E65-4C883252014E}" type="datetime8">
              <a:rPr lang="he-IL" smtClean="0">
                <a:solidFill>
                  <a:srgbClr val="EEECE1"/>
                </a:solidFill>
              </a:rPr>
              <a:pPr/>
              <a:t>06 דצמבר 22</a:t>
            </a:fld>
            <a:endParaRPr lang="he-IL" dirty="0">
              <a:solidFill>
                <a:srgbClr val="EEECE1"/>
              </a:solidFill>
            </a:endParaRPr>
          </a:p>
        </p:txBody>
      </p:sp>
      <p:sp>
        <p:nvSpPr>
          <p:cNvPr id="5" name="Footer Placeholder 4"/>
          <p:cNvSpPr>
            <a:spLocks noGrp="1"/>
          </p:cNvSpPr>
          <p:nvPr>
            <p:ph type="ftr" sz="quarter" idx="11"/>
          </p:nvPr>
        </p:nvSpPr>
        <p:spPr/>
        <p:txBody>
          <a:bodyPr/>
          <a:lstStyle/>
          <a:p>
            <a:endParaRPr lang="he-IL" dirty="0">
              <a:solidFill>
                <a:srgbClr val="EEECE1"/>
              </a:solidFill>
            </a:endParaRPr>
          </a:p>
        </p:txBody>
      </p:sp>
      <p:sp>
        <p:nvSpPr>
          <p:cNvPr id="6" name="Slide Number Placeholder 5"/>
          <p:cNvSpPr>
            <a:spLocks noGrp="1"/>
          </p:cNvSpPr>
          <p:nvPr>
            <p:ph type="sldNum" sz="quarter" idx="12"/>
          </p:nvPr>
        </p:nvSpPr>
        <p:spPr/>
        <p:txBody>
          <a:bodyPr/>
          <a:lstStyle/>
          <a:p>
            <a:fld id="{879955AA-EF4E-47C3-A518-5B10CEE13E35}" type="slidenum">
              <a:rPr lang="he-IL" smtClean="0"/>
              <a:pPr/>
              <a:t>‹#›</a:t>
            </a:fld>
            <a:endParaRPr lang="he-IL" dirty="0"/>
          </a:p>
        </p:txBody>
      </p:sp>
    </p:spTree>
    <p:extLst>
      <p:ext uri="{BB962C8B-B14F-4D97-AF65-F5344CB8AC3E}">
        <p14:creationId xmlns:p14="http://schemas.microsoft.com/office/powerpoint/2010/main" val="135768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4A4CB96C-2840-4B30-9EDA-2FAE49062A48}" type="datetime8">
              <a:rPr lang="he-IL" smtClean="0"/>
              <a:t>06 דצמבר 22</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27FC6891-4428-4261-B9FD-90DE097E17B3}" type="datetime8">
              <a:rPr lang="he-IL" smtClean="0"/>
              <a:t>06 דצמבר 22</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58F54-BF8A-4C4F-84ED-77A242D0F399}" type="datetime8">
              <a:rPr lang="he-IL" smtClean="0"/>
              <a:t>06 דצמבר 22</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879955AA-EF4E-47C3-A518-5B10CEE13E35}" type="slidenum">
              <a:rPr lang="he-IL" smtClean="0"/>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F1B35B1-9C31-40BC-9B17-A5BDF73304DB}" type="datetime8">
              <a:rPr lang="he-IL" smtClean="0"/>
              <a:t>06 דצמבר 22</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879955AA-EF4E-47C3-A518-5B10CEE13E35}" type="slidenum">
              <a:rPr lang="he-IL" smtClean="0"/>
              <a:t>‹#›</a:t>
            </a:fld>
            <a:endParaRPr lang="he-IL" dirty="0"/>
          </a:p>
        </p:txBody>
      </p:sp>
      <p:sp>
        <p:nvSpPr>
          <p:cNvPr id="9" name="Content Placeholder 8"/>
          <p:cNvSpPr>
            <a:spLocks noGrp="1"/>
          </p:cNvSpPr>
          <p:nvPr>
            <p:ph sz="quarter" idx="13"/>
          </p:nvPr>
        </p:nvSpPr>
        <p:spPr>
          <a:xfrm>
            <a:off x="304800" y="381000"/>
            <a:ext cx="7772400" cy="494284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8" name="Date Placeholder 7"/>
          <p:cNvSpPr>
            <a:spLocks noGrp="1"/>
          </p:cNvSpPr>
          <p:nvPr>
            <p:ph type="dt" sz="half" idx="10"/>
          </p:nvPr>
        </p:nvSpPr>
        <p:spPr/>
        <p:txBody>
          <a:bodyPr/>
          <a:lstStyle/>
          <a:p>
            <a:fld id="{7AC0A8E7-9EAF-4582-87AA-CAA539B5C20F}" type="datetime8">
              <a:rPr lang="he-IL" smtClean="0"/>
              <a:t>06 דצמבר 22</a:t>
            </a:fld>
            <a:endParaRPr lang="he-IL" dirty="0"/>
          </a:p>
        </p:txBody>
      </p:sp>
      <p:sp>
        <p:nvSpPr>
          <p:cNvPr id="9" name="Slide Number Placeholder 8"/>
          <p:cNvSpPr>
            <a:spLocks noGrp="1"/>
          </p:cNvSpPr>
          <p:nvPr>
            <p:ph type="sldNum" sz="quarter" idx="11"/>
          </p:nvPr>
        </p:nvSpPr>
        <p:spPr/>
        <p:txBody>
          <a:bodyPr/>
          <a:lstStyle/>
          <a:p>
            <a:fld id="{879955AA-EF4E-47C3-A518-5B10CEE13E35}" type="slidenum">
              <a:rPr lang="he-IL" smtClean="0"/>
              <a:t>‹#›</a:t>
            </a:fld>
            <a:endParaRPr lang="he-IL" dirty="0"/>
          </a:p>
        </p:txBody>
      </p:sp>
      <p:sp>
        <p:nvSpPr>
          <p:cNvPr id="10" name="Footer Placeholder 9"/>
          <p:cNvSpPr>
            <a:spLocks noGrp="1"/>
          </p:cNvSpPr>
          <p:nvPr>
            <p:ph type="ftr" sz="quarter" idx="12"/>
          </p:nvPr>
        </p:nvSpPr>
        <p:spPr/>
        <p:txBody>
          <a:bodyPr/>
          <a:lstStyle/>
          <a:p>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9955AA-EF4E-47C3-A518-5B10CEE13E35}" type="slidenum">
              <a:rPr lang="he-IL" smtClean="0"/>
              <a:t>‹#›</a:t>
            </a:fld>
            <a:endParaRPr lang="he-IL"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e-IL"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F9D6CC4-62F5-4228-A03B-5838ADD6824D}" type="datetime8">
              <a:rPr lang="he-IL" smtClean="0"/>
              <a:t>06 דצמבר 22</a:t>
            </a:fld>
            <a:endParaRPr lang="he-IL"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wrap="square" lIns="91440" tIns="45720" rIns="91440" bIns="45720" numCol="1" anchor="ctr" anchorCtr="0" compatLnSpc="1">
            <a:prstTxWarp prst="textNoShape">
              <a:avLst/>
            </a:prstTxWarp>
            <a:noAutofit/>
          </a:bodyPr>
          <a:lstStyle/>
          <a:p>
            <a:pPr lvl="0"/>
            <a:r>
              <a:rPr lang="he-IL" altLang="he-IL" smtClean="0"/>
              <a:t>לחץ כדי לערוך סגנון כותרת של תבנית בסיס</a:t>
            </a:r>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rtl="1" eaLnBrk="1" fontAlgn="auto" hangingPunct="1">
              <a:spcBef>
                <a:spcPts val="0"/>
              </a:spcBef>
              <a:spcAft>
                <a:spcPts val="0"/>
              </a:spcAft>
              <a:defRPr sz="1800">
                <a:solidFill>
                  <a:srgbClr val="FFFFFF"/>
                </a:solidFill>
                <a:latin typeface="Calibri"/>
                <a:cs typeface="Arial"/>
              </a:defRPr>
            </a:lvl1pPr>
          </a:lstStyle>
          <a:p>
            <a:pPr>
              <a:defRPr/>
            </a:pPr>
            <a:fld id="{145CEDA2-964F-45D4-9936-6254BFE6B925}" type="slidenum">
              <a:rPr lang="he-IL"/>
              <a:pPr>
                <a:defRPr/>
              </a:pPr>
              <a:t>‹#›</a:t>
            </a:fld>
            <a:endParaRPr lang="he-IL"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rtl="1" eaLnBrk="1" fontAlgn="auto" hangingPunct="1">
              <a:spcBef>
                <a:spcPts val="0"/>
              </a:spcBef>
              <a:spcAft>
                <a:spcPts val="0"/>
              </a:spcAft>
              <a:defRPr sz="1200">
                <a:solidFill>
                  <a:srgbClr val="EEECE1"/>
                </a:solidFill>
                <a:latin typeface="Calibri"/>
                <a:cs typeface="Arial"/>
              </a:defRPr>
            </a:lvl1pPr>
          </a:lstStyle>
          <a:p>
            <a:pPr>
              <a:defRPr/>
            </a:pPr>
            <a:endParaRPr lang="he-IL"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rtl="1" eaLnBrk="1" fontAlgn="auto" hangingPunct="1">
              <a:spcBef>
                <a:spcPts val="0"/>
              </a:spcBef>
              <a:spcAft>
                <a:spcPts val="0"/>
              </a:spcAft>
              <a:defRPr sz="1200">
                <a:solidFill>
                  <a:srgbClr val="EEECE1"/>
                </a:solidFill>
                <a:latin typeface="Calibri"/>
                <a:cs typeface="Arial"/>
              </a:defRPr>
            </a:lvl1pPr>
          </a:lstStyle>
          <a:p>
            <a:pPr>
              <a:defRPr/>
            </a:pPr>
            <a:fld id="{2B06465D-19EC-4118-88DB-803098CF88C1}" type="datetime8">
              <a:rPr lang="he-IL" smtClean="0"/>
              <a:t>06 דצמבר 22</a:t>
            </a:fld>
            <a:endParaRPr lang="he-IL" dirty="0"/>
          </a:p>
        </p:txBody>
      </p:sp>
    </p:spTree>
    <p:extLst>
      <p:ext uri="{BB962C8B-B14F-4D97-AF65-F5344CB8AC3E}">
        <p14:creationId xmlns:p14="http://schemas.microsoft.com/office/powerpoint/2010/main" val="22077992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1" eaLnBrk="0" fontAlgn="base" hangingPunct="0">
        <a:spcBef>
          <a:spcPct val="0"/>
        </a:spcBef>
        <a:spcAft>
          <a:spcPct val="0"/>
        </a:spcAft>
        <a:defRPr sz="4600" kern="1200" spc="-100">
          <a:solidFill>
            <a:schemeClr val="tx2"/>
          </a:solidFill>
          <a:latin typeface="+mj-lt"/>
          <a:ea typeface="+mj-ea"/>
          <a:cs typeface="+mj-cs"/>
        </a:defRPr>
      </a:lvl1pPr>
      <a:lvl2pPr algn="l" rtl="1" eaLnBrk="0" fontAlgn="base" hangingPunct="0">
        <a:spcBef>
          <a:spcPct val="0"/>
        </a:spcBef>
        <a:spcAft>
          <a:spcPct val="0"/>
        </a:spcAft>
        <a:defRPr sz="4600">
          <a:solidFill>
            <a:schemeClr val="tx2"/>
          </a:solidFill>
          <a:latin typeface="Cambria" pitchFamily="18" charset="0"/>
          <a:cs typeface="Times New Roman" pitchFamily="18" charset="0"/>
        </a:defRPr>
      </a:lvl2pPr>
      <a:lvl3pPr algn="l" rtl="1" eaLnBrk="0" fontAlgn="base" hangingPunct="0">
        <a:spcBef>
          <a:spcPct val="0"/>
        </a:spcBef>
        <a:spcAft>
          <a:spcPct val="0"/>
        </a:spcAft>
        <a:defRPr sz="4600">
          <a:solidFill>
            <a:schemeClr val="tx2"/>
          </a:solidFill>
          <a:latin typeface="Cambria" pitchFamily="18" charset="0"/>
          <a:cs typeface="Times New Roman" pitchFamily="18" charset="0"/>
        </a:defRPr>
      </a:lvl3pPr>
      <a:lvl4pPr algn="l" rtl="1" eaLnBrk="0" fontAlgn="base" hangingPunct="0">
        <a:spcBef>
          <a:spcPct val="0"/>
        </a:spcBef>
        <a:spcAft>
          <a:spcPct val="0"/>
        </a:spcAft>
        <a:defRPr sz="4600">
          <a:solidFill>
            <a:schemeClr val="tx2"/>
          </a:solidFill>
          <a:latin typeface="Cambria" pitchFamily="18" charset="0"/>
          <a:cs typeface="Times New Roman" pitchFamily="18" charset="0"/>
        </a:defRPr>
      </a:lvl4pPr>
      <a:lvl5pPr algn="l" rtl="1" eaLnBrk="0" fontAlgn="base" hangingPunct="0">
        <a:spcBef>
          <a:spcPct val="0"/>
        </a:spcBef>
        <a:spcAft>
          <a:spcPct val="0"/>
        </a:spcAft>
        <a:defRPr sz="4600">
          <a:solidFill>
            <a:schemeClr val="tx2"/>
          </a:solidFill>
          <a:latin typeface="Cambria" pitchFamily="18" charset="0"/>
          <a:cs typeface="Times New Roman" pitchFamily="18" charset="0"/>
        </a:defRPr>
      </a:lvl5pPr>
      <a:lvl6pPr marL="457200" algn="l" rtl="1" fontAlgn="base">
        <a:spcBef>
          <a:spcPct val="0"/>
        </a:spcBef>
        <a:spcAft>
          <a:spcPct val="0"/>
        </a:spcAft>
        <a:defRPr sz="4600">
          <a:solidFill>
            <a:schemeClr val="tx2"/>
          </a:solidFill>
          <a:latin typeface="Cambria" pitchFamily="18" charset="0"/>
          <a:cs typeface="Times New Roman" pitchFamily="18" charset="0"/>
        </a:defRPr>
      </a:lvl6pPr>
      <a:lvl7pPr marL="914400" algn="l" rtl="1" fontAlgn="base">
        <a:spcBef>
          <a:spcPct val="0"/>
        </a:spcBef>
        <a:spcAft>
          <a:spcPct val="0"/>
        </a:spcAft>
        <a:defRPr sz="4600">
          <a:solidFill>
            <a:schemeClr val="tx2"/>
          </a:solidFill>
          <a:latin typeface="Cambria" pitchFamily="18" charset="0"/>
          <a:cs typeface="Times New Roman" pitchFamily="18" charset="0"/>
        </a:defRPr>
      </a:lvl7pPr>
      <a:lvl8pPr marL="1371600" algn="l" rtl="1" fontAlgn="base">
        <a:spcBef>
          <a:spcPct val="0"/>
        </a:spcBef>
        <a:spcAft>
          <a:spcPct val="0"/>
        </a:spcAft>
        <a:defRPr sz="4600">
          <a:solidFill>
            <a:schemeClr val="tx2"/>
          </a:solidFill>
          <a:latin typeface="Cambria" pitchFamily="18" charset="0"/>
          <a:cs typeface="Times New Roman" pitchFamily="18" charset="0"/>
        </a:defRPr>
      </a:lvl8pPr>
      <a:lvl9pPr marL="1828800" algn="l" rtl="1" fontAlgn="base">
        <a:spcBef>
          <a:spcPct val="0"/>
        </a:spcBef>
        <a:spcAft>
          <a:spcPct val="0"/>
        </a:spcAft>
        <a:defRPr sz="4600">
          <a:solidFill>
            <a:schemeClr val="tx2"/>
          </a:solidFill>
          <a:latin typeface="Cambria" pitchFamily="18" charset="0"/>
          <a:cs typeface="Times New Roman" pitchFamily="18" charset="0"/>
        </a:defRPr>
      </a:lvl9pPr>
    </p:titleStyle>
    <p:bodyStyle>
      <a:lvl1pPr marL="342900" indent="-228600" algn="r" rtl="1" eaLnBrk="0" fontAlgn="base" hangingPunct="0">
        <a:spcBef>
          <a:spcPct val="20000"/>
        </a:spcBef>
        <a:spcAft>
          <a:spcPct val="0"/>
        </a:spcAft>
        <a:buClr>
          <a:schemeClr val="accent1"/>
        </a:buClr>
        <a:buFont typeface="Arial" pitchFamily="34" charset="0"/>
        <a:buChar char="•"/>
        <a:defRPr sz="2200" kern="1200">
          <a:solidFill>
            <a:schemeClr val="tx1"/>
          </a:solidFill>
          <a:latin typeface="+mn-lt"/>
          <a:ea typeface="+mn-ea"/>
          <a:cs typeface="+mn-cs"/>
        </a:defRPr>
      </a:lvl1pPr>
      <a:lvl2pPr marL="639763" indent="-228600" algn="r" rtl="1" eaLnBrk="0" fontAlgn="base" hangingPunct="0">
        <a:spcBef>
          <a:spcPct val="20000"/>
        </a:spcBef>
        <a:spcAft>
          <a:spcPct val="0"/>
        </a:spcAft>
        <a:buClr>
          <a:schemeClr val="accent2"/>
        </a:buClr>
        <a:buFont typeface="Arial" pitchFamily="34" charset="0"/>
        <a:buChar char="•"/>
        <a:defRPr sz="2000" kern="1200">
          <a:solidFill>
            <a:schemeClr val="tx1"/>
          </a:solidFill>
          <a:latin typeface="+mn-lt"/>
          <a:ea typeface="+mn-ea"/>
          <a:cs typeface="+mn-cs"/>
        </a:defRPr>
      </a:lvl2pPr>
      <a:lvl3pPr marL="1004888" indent="-228600" algn="r" rtl="1" eaLnBrk="0" fontAlgn="base" hangingPunct="0">
        <a:spcBef>
          <a:spcPct val="20000"/>
        </a:spcBef>
        <a:spcAft>
          <a:spcPct val="0"/>
        </a:spcAft>
        <a:buClr>
          <a:srgbClr val="9BBB59"/>
        </a:buClr>
        <a:buFont typeface="Arial" pitchFamily="34" charset="0"/>
        <a:buChar char="•"/>
        <a:defRPr kern="1200">
          <a:solidFill>
            <a:schemeClr val="tx1"/>
          </a:solidFill>
          <a:latin typeface="+mn-lt"/>
          <a:ea typeface="+mn-ea"/>
          <a:cs typeface="+mn-cs"/>
        </a:defRPr>
      </a:lvl3pPr>
      <a:lvl4pPr marL="1279525" indent="-228600" algn="r" rtl="1" eaLnBrk="0" fontAlgn="base" hangingPunct="0">
        <a:spcBef>
          <a:spcPct val="20000"/>
        </a:spcBef>
        <a:spcAft>
          <a:spcPct val="0"/>
        </a:spcAft>
        <a:buClr>
          <a:srgbClr val="8064A2"/>
        </a:buClr>
        <a:buFont typeface="Arial" pitchFamily="34" charset="0"/>
        <a:buChar char="•"/>
        <a:defRPr sz="1600" kern="1200">
          <a:solidFill>
            <a:schemeClr val="tx1"/>
          </a:solidFill>
          <a:latin typeface="+mn-lt"/>
          <a:ea typeface="+mn-ea"/>
          <a:cs typeface="+mn-cs"/>
        </a:defRPr>
      </a:lvl4pPr>
      <a:lvl5pPr marL="1554163" indent="-228600" algn="r" rtl="1" eaLnBrk="0" fontAlgn="base" hangingPunct="0">
        <a:spcBef>
          <a:spcPct val="20000"/>
        </a:spcBef>
        <a:spcAft>
          <a:spcPct val="0"/>
        </a:spcAft>
        <a:buClr>
          <a:srgbClr val="4BACC6"/>
        </a:buClr>
        <a:buFont typeface="Arial" pitchFamily="34" charset="0"/>
        <a:buChar char="•"/>
        <a:defRPr sz="1400" kern="120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9955AA-EF4E-47C3-A518-5B10CEE13E35}" type="slidenum">
              <a:rPr lang="he-IL" smtClean="0"/>
              <a:pPr/>
              <a:t>‹#›</a:t>
            </a:fld>
            <a:endParaRPr lang="he-IL"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e-IL" dirty="0">
              <a:solidFill>
                <a:srgbClr val="EEECE1"/>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D0E3E12-C462-4AB9-9EDB-A9A9107856EE}" type="datetime8">
              <a:rPr lang="he-IL" smtClean="0">
                <a:solidFill>
                  <a:srgbClr val="EEECE1"/>
                </a:solidFill>
              </a:rPr>
              <a:t>06 דצמבר 22</a:t>
            </a:fld>
            <a:endParaRPr lang="he-IL" dirty="0">
              <a:solidFill>
                <a:srgbClr val="EEECE1"/>
              </a:solidFill>
            </a:endParaRPr>
          </a:p>
        </p:txBody>
      </p:sp>
    </p:spTree>
    <p:extLst>
      <p:ext uri="{BB962C8B-B14F-4D97-AF65-F5344CB8AC3E}">
        <p14:creationId xmlns:p14="http://schemas.microsoft.com/office/powerpoint/2010/main" val="24897129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9955AA-EF4E-47C3-A518-5B10CEE13E35}" type="slidenum">
              <a:rPr lang="he-IL" smtClean="0"/>
              <a:pPr/>
              <a:t>‹#›</a:t>
            </a:fld>
            <a:endParaRPr lang="he-IL"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e-IL" dirty="0">
              <a:solidFill>
                <a:srgbClr val="EEECE1"/>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BF28BAF-7384-4F4C-9E57-1EAAE02EAF74}" type="datetime8">
              <a:rPr lang="he-IL" smtClean="0">
                <a:solidFill>
                  <a:srgbClr val="EEECE1"/>
                </a:solidFill>
              </a:rPr>
              <a:pPr/>
              <a:t>06 דצמבר 22</a:t>
            </a:fld>
            <a:endParaRPr lang="he-IL" dirty="0">
              <a:solidFill>
                <a:srgbClr val="EEECE1"/>
              </a:solidFill>
            </a:endParaRPr>
          </a:p>
        </p:txBody>
      </p:sp>
    </p:spTree>
    <p:extLst>
      <p:ext uri="{BB962C8B-B14F-4D97-AF65-F5344CB8AC3E}">
        <p14:creationId xmlns:p14="http://schemas.microsoft.com/office/powerpoint/2010/main" val="153678823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559" y="5849888"/>
            <a:ext cx="8432286" cy="1008112"/>
          </a:xfrm>
        </p:spPr>
        <p:txBody>
          <a:bodyPr>
            <a:normAutofit/>
          </a:bodyPr>
          <a:lstStyle/>
          <a:p>
            <a:pPr lvl="0" algn="r">
              <a:buClr>
                <a:srgbClr val="4F81BD"/>
              </a:buClr>
            </a:pPr>
            <a:r>
              <a:rPr lang="he-IL" sz="2800" b="1" dirty="0">
                <a:solidFill>
                  <a:srgbClr val="C00000"/>
                </a:solidFill>
                <a:latin typeface="Guttman Hatzvi" pitchFamily="2" charset="-79"/>
                <a:cs typeface="Guttman Hatzvi" pitchFamily="2" charset="-79"/>
              </a:rPr>
              <a:t>יוסי ירון, רו"ח </a:t>
            </a:r>
            <a:r>
              <a:rPr lang="he-IL" sz="2800" b="1" dirty="0">
                <a:solidFill>
                  <a:srgbClr val="C00000"/>
                </a:solidFill>
                <a:latin typeface="Times New Roman" pitchFamily="18" charset="0"/>
                <a:cs typeface="Times New Roman" pitchFamily="18" charset="0"/>
              </a:rPr>
              <a:t>(</a:t>
            </a:r>
            <a:r>
              <a:rPr lang="en-US" sz="2800" b="1" dirty="0">
                <a:solidFill>
                  <a:srgbClr val="C00000"/>
                </a:solidFill>
                <a:latin typeface="Times New Roman" pitchFamily="18" charset="0"/>
                <a:cs typeface="Times New Roman" pitchFamily="18" charset="0"/>
              </a:rPr>
              <a:t>MBA</a:t>
            </a:r>
            <a:r>
              <a:rPr lang="he-IL" sz="2800" b="1" dirty="0">
                <a:solidFill>
                  <a:srgbClr val="C00000"/>
                </a:solidFill>
                <a:latin typeface="Times New Roman" pitchFamily="18" charset="0"/>
                <a:cs typeface="Times New Roman" pitchFamily="18" charset="0"/>
              </a:rPr>
              <a:t>), </a:t>
            </a:r>
            <a:r>
              <a:rPr lang="he-IL" sz="2800" b="1" dirty="0">
                <a:solidFill>
                  <a:srgbClr val="C00000"/>
                </a:solidFill>
                <a:latin typeface="Guttman Hatzvi" pitchFamily="2" charset="-79"/>
                <a:cs typeface="Guttman Hatzvi" pitchFamily="2" charset="-79"/>
              </a:rPr>
              <a:t>לשעבר מנהל תחום עידוד השקעות הון וחוקי עידוד </a:t>
            </a:r>
            <a:r>
              <a:rPr lang="he-IL" sz="2800" b="1" dirty="0" smtClean="0">
                <a:solidFill>
                  <a:srgbClr val="C00000"/>
                </a:solidFill>
                <a:latin typeface="Guttman Hatzvi" pitchFamily="2" charset="-79"/>
                <a:cs typeface="Guttman Hatzvi" pitchFamily="2" charset="-79"/>
              </a:rPr>
              <a:t>ברשות </a:t>
            </a:r>
            <a:r>
              <a:rPr lang="he-IL" sz="2800" b="1" dirty="0">
                <a:solidFill>
                  <a:srgbClr val="C00000"/>
                </a:solidFill>
                <a:latin typeface="Guttman Hatzvi" pitchFamily="2" charset="-79"/>
                <a:cs typeface="Guttman Hatzvi" pitchFamily="2" charset="-79"/>
              </a:rPr>
              <a:t>המיסים</a:t>
            </a:r>
            <a:r>
              <a:rPr lang="he-IL" sz="2800" dirty="0">
                <a:solidFill>
                  <a:srgbClr val="C00000"/>
                </a:solidFill>
                <a:latin typeface="Guttman Hatzvi" pitchFamily="2" charset="-79"/>
                <a:cs typeface="Guttman Hatzvi" pitchFamily="2" charset="-79"/>
              </a:rPr>
              <a:t>.</a:t>
            </a:r>
            <a:endParaRPr lang="he-IL" sz="2800" b="1" dirty="0">
              <a:solidFill>
                <a:srgbClr val="C00000"/>
              </a:solidFill>
              <a:latin typeface="Guttman Hatzvi" pitchFamily="2" charset="-79"/>
              <a:cs typeface="Guttman Hatzvi" pitchFamily="2" charset="-79"/>
            </a:endParaRPr>
          </a:p>
        </p:txBody>
      </p:sp>
      <p:sp>
        <p:nvSpPr>
          <p:cNvPr id="4" name="TextBox 3"/>
          <p:cNvSpPr txBox="1"/>
          <p:nvPr/>
        </p:nvSpPr>
        <p:spPr>
          <a:xfrm>
            <a:off x="6559" y="0"/>
            <a:ext cx="8460432" cy="861774"/>
          </a:xfrm>
          <a:prstGeom prst="rect">
            <a:avLst/>
          </a:prstGeom>
          <a:noFill/>
        </p:spPr>
        <p:txBody>
          <a:bodyPr wrap="square" rtlCol="1">
            <a:spAutoFit/>
          </a:bodyPr>
          <a:lstStyle/>
          <a:p>
            <a:pPr algn="ctr"/>
            <a:r>
              <a:rPr lang="he-IL" sz="5000" b="1" u="sng" spc="-100" dirty="0" smtClean="0">
                <a:solidFill>
                  <a:srgbClr val="C00000"/>
                </a:solidFill>
                <a:latin typeface="Guttman Hatzvi" pitchFamily="2" charset="-79"/>
                <a:ea typeface="+mj-ea"/>
                <a:cs typeface="Guttman Hatzvi" pitchFamily="2" charset="-79"/>
              </a:rPr>
              <a:t>חוק עידוד השקעות הון</a:t>
            </a:r>
            <a:endParaRPr lang="he-IL" sz="5000" dirty="0">
              <a:solidFill>
                <a:srgbClr val="C00000"/>
              </a:solidFill>
            </a:endParaRPr>
          </a:p>
        </p:txBody>
      </p:sp>
      <p:sp>
        <p:nvSpPr>
          <p:cNvPr id="5" name="TextBox 4"/>
          <p:cNvSpPr txBox="1"/>
          <p:nvPr/>
        </p:nvSpPr>
        <p:spPr>
          <a:xfrm>
            <a:off x="107503" y="832852"/>
            <a:ext cx="8280921" cy="4478149"/>
          </a:xfrm>
          <a:prstGeom prst="rect">
            <a:avLst/>
          </a:prstGeom>
          <a:noFill/>
        </p:spPr>
        <p:txBody>
          <a:bodyPr wrap="square" rtlCol="1">
            <a:spAutoFit/>
          </a:bodyPr>
          <a:lstStyle/>
          <a:p>
            <a:r>
              <a:rPr lang="he-IL" sz="4600" b="1" u="sng" spc="-100" dirty="0" smtClean="0">
                <a:solidFill>
                  <a:srgbClr val="1F497D"/>
                </a:solidFill>
                <a:latin typeface="Guttman Hatzvi" pitchFamily="2" charset="-79"/>
                <a:ea typeface="+mj-ea"/>
                <a:cs typeface="Guttman Hatzvi" pitchFamily="2" charset="-79"/>
              </a:rPr>
              <a:t>תיקון 74</a:t>
            </a:r>
            <a:r>
              <a:rPr lang="he-IL" sz="4600" spc="-100" dirty="0" smtClean="0">
                <a:solidFill>
                  <a:srgbClr val="1F497D"/>
                </a:solidFill>
                <a:latin typeface="Guttman Hatzvi" pitchFamily="2" charset="-79"/>
                <a:ea typeface="+mj-ea"/>
                <a:cs typeface="Guttman Hatzvi" pitchFamily="2" charset="-79"/>
              </a:rPr>
              <a:t>:</a:t>
            </a:r>
            <a:r>
              <a:rPr lang="he-IL" sz="4600" b="1" spc="-100" dirty="0" smtClean="0">
                <a:solidFill>
                  <a:srgbClr val="1F497D"/>
                </a:solidFill>
                <a:latin typeface="Guttman Hatzvi" pitchFamily="2" charset="-79"/>
                <a:ea typeface="+mj-ea"/>
                <a:cs typeface="Guttman Hatzvi" pitchFamily="2" charset="-79"/>
              </a:rPr>
              <a:t> </a:t>
            </a:r>
          </a:p>
          <a:p>
            <a:pPr marL="361950" indent="-361950">
              <a:buFont typeface="+mj-lt"/>
              <a:buAutoNum type="arabicPeriod"/>
            </a:pPr>
            <a:r>
              <a:rPr lang="he-IL" sz="4200" b="1" u="sng" spc="-100" dirty="0" smtClean="0">
                <a:solidFill>
                  <a:srgbClr val="1F497D"/>
                </a:solidFill>
                <a:latin typeface="Guttman Hatzvi" pitchFamily="2" charset="-79"/>
                <a:ea typeface="+mj-ea"/>
                <a:cs typeface="Guttman Hatzvi" pitchFamily="2" charset="-79"/>
              </a:rPr>
              <a:t>תיקון </a:t>
            </a:r>
            <a:r>
              <a:rPr lang="he-IL" sz="4200" b="1" u="sng" spc="-100" dirty="0">
                <a:solidFill>
                  <a:srgbClr val="1F497D"/>
                </a:solidFill>
                <a:latin typeface="Guttman Hatzvi" pitchFamily="2" charset="-79"/>
                <a:ea typeface="+mj-ea"/>
                <a:cs typeface="Guttman Hatzvi" pitchFamily="2" charset="-79"/>
              </a:rPr>
              <a:t>הוראות החוק </a:t>
            </a:r>
            <a:r>
              <a:rPr lang="he-IL" sz="4200" b="1" u="sng" spc="-100" dirty="0" smtClean="0">
                <a:solidFill>
                  <a:srgbClr val="1F497D"/>
                </a:solidFill>
                <a:latin typeface="Guttman Hatzvi" pitchFamily="2" charset="-79"/>
                <a:ea typeface="+mj-ea"/>
                <a:cs typeface="Guttman Hatzvi" pitchFamily="2" charset="-79"/>
              </a:rPr>
              <a:t>לגבי חלוקת </a:t>
            </a:r>
            <a:r>
              <a:rPr lang="he-IL" sz="4200" b="1" u="sng" spc="-100" dirty="0">
                <a:solidFill>
                  <a:srgbClr val="1F497D"/>
                </a:solidFill>
                <a:latin typeface="Guttman Hatzvi" pitchFamily="2" charset="-79"/>
                <a:ea typeface="+mj-ea"/>
                <a:cs typeface="Guttman Hatzvi" pitchFamily="2" charset="-79"/>
              </a:rPr>
              <a:t>דיבידנד בחברות שצברו רווחים פטורים</a:t>
            </a:r>
            <a:r>
              <a:rPr lang="he-IL" sz="4200" b="1" spc="-100" dirty="0" smtClean="0">
                <a:solidFill>
                  <a:srgbClr val="1F497D"/>
                </a:solidFill>
                <a:latin typeface="Guttman Hatzvi" pitchFamily="2" charset="-79"/>
                <a:ea typeface="+mj-ea"/>
                <a:cs typeface="Guttman Hatzvi" pitchFamily="2" charset="-79"/>
              </a:rPr>
              <a:t>.</a:t>
            </a:r>
          </a:p>
          <a:p>
            <a:pPr marL="361950" indent="-361950">
              <a:buFont typeface="+mj-lt"/>
              <a:buAutoNum type="arabicPeriod"/>
            </a:pPr>
            <a:endParaRPr lang="he-IL" sz="4200" b="1" dirty="0"/>
          </a:p>
          <a:p>
            <a:pPr marL="361950" indent="-361950">
              <a:spcBef>
                <a:spcPts val="1800"/>
              </a:spcBef>
              <a:buFont typeface="+mj-lt"/>
              <a:buAutoNum type="arabicPeriod"/>
            </a:pPr>
            <a:r>
              <a:rPr lang="he-IL" sz="2800" spc="-100" dirty="0" smtClean="0">
                <a:solidFill>
                  <a:srgbClr val="1F497D"/>
                </a:solidFill>
                <a:latin typeface="Guttman Hatzvi" pitchFamily="2" charset="-79"/>
                <a:ea typeface="+mj-ea"/>
                <a:cs typeface="Guttman Hatzvi" pitchFamily="2" charset="-79"/>
              </a:rPr>
              <a:t>הוראת שעה לגבי הקלה במס חברות על רווחים פטורים (15/11/21 – 14/11/22).</a:t>
            </a:r>
            <a:endParaRPr lang="he-IL" sz="1050" dirty="0"/>
          </a:p>
        </p:txBody>
      </p:sp>
    </p:spTree>
    <p:extLst>
      <p:ext uri="{BB962C8B-B14F-4D97-AF65-F5344CB8AC3E}">
        <p14:creationId xmlns:p14="http://schemas.microsoft.com/office/powerpoint/2010/main" val="3053420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559" y="5849888"/>
            <a:ext cx="8432286" cy="1008112"/>
          </a:xfrm>
        </p:spPr>
        <p:txBody>
          <a:bodyPr>
            <a:normAutofit/>
          </a:bodyPr>
          <a:lstStyle/>
          <a:p>
            <a:pPr lvl="0" algn="r">
              <a:buClr>
                <a:srgbClr val="4F81BD"/>
              </a:buClr>
            </a:pPr>
            <a:r>
              <a:rPr lang="he-IL" sz="2800" b="1" dirty="0">
                <a:solidFill>
                  <a:srgbClr val="C00000"/>
                </a:solidFill>
                <a:latin typeface="Guttman Hatzvi" pitchFamily="2" charset="-79"/>
                <a:cs typeface="Guttman Hatzvi" pitchFamily="2" charset="-79"/>
              </a:rPr>
              <a:t>יוסי ירון, רו"ח </a:t>
            </a:r>
            <a:r>
              <a:rPr lang="he-IL" sz="2800" b="1" dirty="0">
                <a:solidFill>
                  <a:srgbClr val="C00000"/>
                </a:solidFill>
                <a:latin typeface="Times New Roman" pitchFamily="18" charset="0"/>
                <a:cs typeface="Times New Roman" pitchFamily="18" charset="0"/>
              </a:rPr>
              <a:t>(</a:t>
            </a:r>
            <a:r>
              <a:rPr lang="en-US" sz="2800" b="1" dirty="0">
                <a:solidFill>
                  <a:srgbClr val="C00000"/>
                </a:solidFill>
                <a:latin typeface="Times New Roman" pitchFamily="18" charset="0"/>
                <a:cs typeface="Times New Roman" pitchFamily="18" charset="0"/>
              </a:rPr>
              <a:t>MBA</a:t>
            </a:r>
            <a:r>
              <a:rPr lang="he-IL" sz="2800" b="1" dirty="0">
                <a:solidFill>
                  <a:srgbClr val="C00000"/>
                </a:solidFill>
                <a:latin typeface="Times New Roman" pitchFamily="18" charset="0"/>
                <a:cs typeface="Times New Roman" pitchFamily="18" charset="0"/>
              </a:rPr>
              <a:t>), </a:t>
            </a:r>
            <a:r>
              <a:rPr lang="he-IL" sz="2800" b="1" dirty="0">
                <a:solidFill>
                  <a:srgbClr val="C00000"/>
                </a:solidFill>
                <a:latin typeface="Guttman Hatzvi" pitchFamily="2" charset="-79"/>
                <a:cs typeface="Guttman Hatzvi" pitchFamily="2" charset="-79"/>
              </a:rPr>
              <a:t>לשעבר מנהל תחום עידוד השקעות הון וחוקי עידוד </a:t>
            </a:r>
            <a:r>
              <a:rPr lang="he-IL" sz="2800" b="1" dirty="0" smtClean="0">
                <a:solidFill>
                  <a:srgbClr val="C00000"/>
                </a:solidFill>
                <a:latin typeface="Guttman Hatzvi" pitchFamily="2" charset="-79"/>
                <a:cs typeface="Guttman Hatzvi" pitchFamily="2" charset="-79"/>
              </a:rPr>
              <a:t>ברשות </a:t>
            </a:r>
            <a:r>
              <a:rPr lang="he-IL" sz="2800" b="1" dirty="0">
                <a:solidFill>
                  <a:srgbClr val="C00000"/>
                </a:solidFill>
                <a:latin typeface="Guttman Hatzvi" pitchFamily="2" charset="-79"/>
                <a:cs typeface="Guttman Hatzvi" pitchFamily="2" charset="-79"/>
              </a:rPr>
              <a:t>המיסים</a:t>
            </a:r>
            <a:r>
              <a:rPr lang="he-IL" sz="2800" dirty="0">
                <a:solidFill>
                  <a:srgbClr val="C00000"/>
                </a:solidFill>
                <a:latin typeface="Guttman Hatzvi" pitchFamily="2" charset="-79"/>
                <a:cs typeface="Guttman Hatzvi" pitchFamily="2" charset="-79"/>
              </a:rPr>
              <a:t>.</a:t>
            </a:r>
            <a:endParaRPr lang="he-IL" sz="2800" b="1" dirty="0">
              <a:solidFill>
                <a:srgbClr val="C00000"/>
              </a:solidFill>
              <a:latin typeface="Guttman Hatzvi" pitchFamily="2" charset="-79"/>
              <a:cs typeface="Guttman Hatzvi" pitchFamily="2" charset="-79"/>
            </a:endParaRPr>
          </a:p>
        </p:txBody>
      </p:sp>
      <p:sp>
        <p:nvSpPr>
          <p:cNvPr id="4" name="TextBox 3"/>
          <p:cNvSpPr txBox="1"/>
          <p:nvPr/>
        </p:nvSpPr>
        <p:spPr>
          <a:xfrm>
            <a:off x="6559" y="0"/>
            <a:ext cx="8460432" cy="861774"/>
          </a:xfrm>
          <a:prstGeom prst="rect">
            <a:avLst/>
          </a:prstGeom>
          <a:noFill/>
        </p:spPr>
        <p:txBody>
          <a:bodyPr wrap="square" rtlCol="1">
            <a:spAutoFit/>
          </a:bodyPr>
          <a:lstStyle/>
          <a:p>
            <a:pPr algn="ctr"/>
            <a:r>
              <a:rPr lang="he-IL" sz="5000" b="1" u="sng" spc="-100" dirty="0" smtClean="0">
                <a:solidFill>
                  <a:srgbClr val="C00000"/>
                </a:solidFill>
                <a:latin typeface="Guttman Hatzvi" pitchFamily="2" charset="-79"/>
                <a:cs typeface="Guttman Hatzvi" pitchFamily="2" charset="-79"/>
              </a:rPr>
              <a:t>חוק עידוד השקעות הון</a:t>
            </a:r>
            <a:endParaRPr lang="he-IL" sz="5000" dirty="0">
              <a:solidFill>
                <a:srgbClr val="C00000"/>
              </a:solidFill>
            </a:endParaRPr>
          </a:p>
        </p:txBody>
      </p:sp>
      <p:sp>
        <p:nvSpPr>
          <p:cNvPr id="5" name="TextBox 4"/>
          <p:cNvSpPr txBox="1"/>
          <p:nvPr/>
        </p:nvSpPr>
        <p:spPr>
          <a:xfrm>
            <a:off x="96314" y="1052736"/>
            <a:ext cx="8280921" cy="3046988"/>
          </a:xfrm>
          <a:prstGeom prst="rect">
            <a:avLst/>
          </a:prstGeom>
          <a:noFill/>
        </p:spPr>
        <p:txBody>
          <a:bodyPr wrap="square" rtlCol="1">
            <a:spAutoFit/>
          </a:bodyPr>
          <a:lstStyle/>
          <a:p>
            <a:r>
              <a:rPr lang="he-IL" sz="4800" b="1" u="sng" spc="-100" dirty="0" smtClean="0">
                <a:solidFill>
                  <a:srgbClr val="1F497D"/>
                </a:solidFill>
                <a:latin typeface="Guttman Hatzvi" pitchFamily="2" charset="-79"/>
                <a:cs typeface="Guttman Hatzvi" pitchFamily="2" charset="-79"/>
              </a:rPr>
              <a:t>תיקון 75</a:t>
            </a:r>
            <a:r>
              <a:rPr lang="he-IL" sz="4800" spc="-100" dirty="0" smtClean="0">
                <a:solidFill>
                  <a:srgbClr val="1F497D"/>
                </a:solidFill>
                <a:latin typeface="Guttman Hatzvi" pitchFamily="2" charset="-79"/>
                <a:cs typeface="Guttman Hatzvi" pitchFamily="2" charset="-79"/>
              </a:rPr>
              <a:t>:</a:t>
            </a:r>
          </a:p>
          <a:p>
            <a:pPr algn="ctr"/>
            <a:r>
              <a:rPr lang="he-IL" sz="4800" b="1" spc="-100" dirty="0" smtClean="0">
                <a:solidFill>
                  <a:srgbClr val="1F497D"/>
                </a:solidFill>
                <a:latin typeface="Guttman Hatzvi" pitchFamily="2" charset="-79"/>
                <a:ea typeface="+mj-ea"/>
                <a:cs typeface="Guttman Hatzvi" pitchFamily="2" charset="-79"/>
              </a:rPr>
              <a:t>תיקון </a:t>
            </a:r>
            <a:r>
              <a:rPr lang="he-IL" sz="4800" b="1" spc="-100" dirty="0">
                <a:solidFill>
                  <a:srgbClr val="1F497D"/>
                </a:solidFill>
                <a:latin typeface="Guttman Hatzvi" pitchFamily="2" charset="-79"/>
                <a:ea typeface="+mj-ea"/>
                <a:cs typeface="Guttman Hatzvi" pitchFamily="2" charset="-79"/>
              </a:rPr>
              <a:t>פרק שביעי 1 - הטבות מס על הכנסות </a:t>
            </a:r>
            <a:r>
              <a:rPr lang="he-IL" sz="4800" b="1" spc="-100" dirty="0" smtClean="0">
                <a:solidFill>
                  <a:srgbClr val="1F497D"/>
                </a:solidFill>
                <a:latin typeface="Guttman Hatzvi" pitchFamily="2" charset="-79"/>
                <a:ea typeface="+mj-ea"/>
                <a:cs typeface="Guttman Hatzvi" pitchFamily="2" charset="-79"/>
              </a:rPr>
              <a:t>מהשכרה וממכירה של דירות </a:t>
            </a:r>
            <a:r>
              <a:rPr lang="he-IL" sz="4800" b="1" spc="-100" dirty="0">
                <a:solidFill>
                  <a:srgbClr val="1F497D"/>
                </a:solidFill>
                <a:latin typeface="Guttman Hatzvi" pitchFamily="2" charset="-79"/>
                <a:ea typeface="+mj-ea"/>
                <a:cs typeface="Guttman Hatzvi" pitchFamily="2" charset="-79"/>
              </a:rPr>
              <a:t>מגורים</a:t>
            </a:r>
            <a:endParaRPr lang="he-IL" dirty="0">
              <a:solidFill>
                <a:prstClr val="black"/>
              </a:solidFill>
            </a:endParaRPr>
          </a:p>
        </p:txBody>
      </p:sp>
    </p:spTree>
    <p:extLst>
      <p:ext uri="{BB962C8B-B14F-4D97-AF65-F5344CB8AC3E}">
        <p14:creationId xmlns:p14="http://schemas.microsoft.com/office/powerpoint/2010/main" val="1457811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0"/>
            <a:ext cx="8137525" cy="649287"/>
          </a:xfrm>
        </p:spPr>
        <p:txBody>
          <a:bodyPr rtlCol="0"/>
          <a:lstStyle/>
          <a:p>
            <a:pPr algn="ctr" eaLnBrk="1" fontAlgn="auto" hangingPunct="1">
              <a:spcAft>
                <a:spcPts val="0"/>
              </a:spcAft>
              <a:defRPr/>
            </a:pPr>
            <a:r>
              <a:rPr lang="he-IL" sz="3600" b="1" u="sng" spc="0" dirty="0" smtClean="0">
                <a:solidFill>
                  <a:srgbClr val="C00000"/>
                </a:solidFill>
                <a:latin typeface="David" panose="020E0502060401010101" pitchFamily="34" charset="-79"/>
                <a:cs typeface="+mn-cs"/>
              </a:rPr>
              <a:t>תיקון 75 בחוק </a:t>
            </a:r>
            <a:r>
              <a:rPr lang="he-IL" sz="3600" u="sng" spc="0" dirty="0" smtClean="0">
                <a:solidFill>
                  <a:srgbClr val="C00000"/>
                </a:solidFill>
                <a:latin typeface="David" panose="020E0502060401010101" pitchFamily="34" charset="-79"/>
                <a:cs typeface="+mn-cs"/>
              </a:rPr>
              <a:t>-</a:t>
            </a:r>
            <a:r>
              <a:rPr lang="he-IL" sz="3600" b="1" u="sng" spc="0" dirty="0" smtClean="0">
                <a:solidFill>
                  <a:srgbClr val="C00000"/>
                </a:solidFill>
                <a:latin typeface="David" panose="020E0502060401010101" pitchFamily="34" charset="-79"/>
                <a:cs typeface="+mn-cs"/>
              </a:rPr>
              <a:t> השכרה לטווח ארוך</a:t>
            </a:r>
            <a:endParaRPr lang="en-US" altLang="he-IL" sz="4000" b="1" u="sng" dirty="0">
              <a:solidFill>
                <a:srgbClr val="C00000"/>
              </a:solidFill>
              <a:latin typeface="David" panose="020E0502060401010101" pitchFamily="34" charset="-79"/>
              <a:cs typeface="+mn-cs"/>
            </a:endParaRPr>
          </a:p>
        </p:txBody>
      </p:sp>
      <p:sp>
        <p:nvSpPr>
          <p:cNvPr id="368643" name="Rectangle 3"/>
          <p:cNvSpPr>
            <a:spLocks noGrp="1" noChangeArrowheads="1"/>
          </p:cNvSpPr>
          <p:nvPr>
            <p:ph type="body" idx="4294967295"/>
          </p:nvPr>
        </p:nvSpPr>
        <p:spPr>
          <a:xfrm>
            <a:off x="0" y="692696"/>
            <a:ext cx="8451849" cy="6165304"/>
          </a:xfrm>
        </p:spPr>
        <p:txBody>
          <a:bodyPr rtlCol="0">
            <a:noAutofit/>
          </a:bodyPr>
          <a:lstStyle/>
          <a:p>
            <a:pPr marL="0" indent="0" algn="just" eaLnBrk="1" fontAlgn="auto" hangingPunct="1">
              <a:lnSpc>
                <a:spcPts val="3000"/>
              </a:lnSpc>
              <a:spcBef>
                <a:spcPts val="1200"/>
              </a:spcBef>
              <a:spcAft>
                <a:spcPts val="0"/>
              </a:spcAft>
              <a:buClrTx/>
              <a:buNone/>
              <a:defRPr/>
            </a:pPr>
            <a:r>
              <a:rPr lang="he-IL" altLang="he-IL" sz="2600" b="1" dirty="0" smtClean="0">
                <a:latin typeface="David" panose="020E0502060401010101" pitchFamily="34" charset="-79"/>
              </a:rPr>
              <a:t>השוואה בין מסלולי ההטבות:</a:t>
            </a:r>
            <a:endParaRPr lang="he-IL" altLang="he-IL" sz="2600" dirty="0" smtClean="0">
              <a:latin typeface="David" panose="020E0502060401010101" pitchFamily="34" charset="-79"/>
            </a:endParaRPr>
          </a:p>
        </p:txBody>
      </p:sp>
      <p:graphicFrame>
        <p:nvGraphicFramePr>
          <p:cNvPr id="4" name="טבלה 3"/>
          <p:cNvGraphicFramePr>
            <a:graphicFrameLocks noGrp="1"/>
          </p:cNvGraphicFramePr>
          <p:nvPr>
            <p:extLst>
              <p:ext uri="{D42A27DB-BD31-4B8C-83A1-F6EECF244321}">
                <p14:modId xmlns:p14="http://schemas.microsoft.com/office/powerpoint/2010/main" val="2023334937"/>
              </p:ext>
            </p:extLst>
          </p:nvPr>
        </p:nvGraphicFramePr>
        <p:xfrm>
          <a:off x="107504" y="1412776"/>
          <a:ext cx="8280920" cy="4647115"/>
        </p:xfrm>
        <a:graphic>
          <a:graphicData uri="http://schemas.openxmlformats.org/drawingml/2006/table">
            <a:tbl>
              <a:tblPr rtl="1" firstRow="1" bandRow="1">
                <a:tableStyleId>{5940675A-B579-460E-94D1-54222C63F5DA}</a:tableStyleId>
              </a:tblPr>
              <a:tblGrid>
                <a:gridCol w="1652314"/>
                <a:gridCol w="3113956"/>
                <a:gridCol w="3514650"/>
              </a:tblGrid>
              <a:tr h="404192">
                <a:tc>
                  <a:txBody>
                    <a:bodyPr/>
                    <a:lstStyle/>
                    <a:p>
                      <a:pPr algn="ctr" rtl="1"/>
                      <a:endParaRPr lang="he-IL" dirty="0"/>
                    </a:p>
                  </a:txBody>
                  <a:tcPr anchor="ctr"/>
                </a:tc>
                <a:tc>
                  <a:txBody>
                    <a:bodyPr/>
                    <a:lstStyle/>
                    <a:p>
                      <a:pPr algn="ctr" rtl="1"/>
                      <a:r>
                        <a:rPr lang="he-IL" b="1" u="sng" dirty="0" smtClean="0">
                          <a:solidFill>
                            <a:srgbClr val="FF0000"/>
                          </a:solidFill>
                        </a:rPr>
                        <a:t>מסלול</a:t>
                      </a:r>
                      <a:r>
                        <a:rPr lang="he-IL" b="1" u="sng" baseline="0" dirty="0" smtClean="0">
                          <a:solidFill>
                            <a:srgbClr val="FF0000"/>
                          </a:solidFill>
                        </a:rPr>
                        <a:t> קיים/ישן</a:t>
                      </a:r>
                      <a:endParaRPr lang="he-IL" b="1" u="sng" dirty="0">
                        <a:solidFill>
                          <a:srgbClr val="FF0000"/>
                        </a:solidFill>
                      </a:endParaRPr>
                    </a:p>
                  </a:txBody>
                  <a:tcPr anchor="ctr"/>
                </a:tc>
                <a:tc>
                  <a:txBody>
                    <a:bodyPr/>
                    <a:lstStyle/>
                    <a:p>
                      <a:pPr algn="ctr" rtl="1"/>
                      <a:r>
                        <a:rPr lang="he-IL" b="1" u="sng" dirty="0" smtClean="0">
                          <a:solidFill>
                            <a:srgbClr val="FF0000"/>
                          </a:solidFill>
                        </a:rPr>
                        <a:t>מסלול חדש</a:t>
                      </a:r>
                      <a:endParaRPr lang="he-IL" b="1" u="sng" dirty="0">
                        <a:solidFill>
                          <a:srgbClr val="FF0000"/>
                        </a:solidFill>
                      </a:endParaRPr>
                    </a:p>
                  </a:txBody>
                  <a:tcPr anchor="ctr"/>
                </a:tc>
              </a:tr>
              <a:tr h="1005292">
                <a:tc>
                  <a:txBody>
                    <a:bodyPr/>
                    <a:lstStyle/>
                    <a:p>
                      <a:pPr algn="ctr" rtl="1">
                        <a:lnSpc>
                          <a:spcPct val="100000"/>
                        </a:lnSpc>
                      </a:pPr>
                      <a:r>
                        <a:rPr lang="he-IL" sz="1700" b="1" dirty="0" smtClean="0"/>
                        <a:t>תוקף המסלול בחוק</a:t>
                      </a:r>
                      <a:endParaRPr lang="he-IL" sz="1700" b="1" dirty="0"/>
                    </a:p>
                  </a:txBody>
                  <a:tcPr anchor="ctr"/>
                </a:tc>
                <a:tc>
                  <a:txBody>
                    <a:bodyPr/>
                    <a:lstStyle/>
                    <a:p>
                      <a:pPr marL="0" marR="0" lvl="0" indent="0" algn="ctr" defTabSz="914400" rtl="1" eaLnBrk="1" fontAlgn="auto" latinLnBrk="0" hangingPunct="1">
                        <a:lnSpc>
                          <a:spcPct val="100000"/>
                        </a:lnSpc>
                        <a:spcBef>
                          <a:spcPts val="1200"/>
                        </a:spcBef>
                        <a:spcAft>
                          <a:spcPts val="0"/>
                        </a:spcAft>
                        <a:buClrTx/>
                        <a:buSzTx/>
                        <a:buFont typeface="Arial" pitchFamily="34" charset="0"/>
                        <a:buNone/>
                        <a:tabLst/>
                        <a:defRPr/>
                      </a:pPr>
                      <a:r>
                        <a:rPr kumimoji="0" lang="he-IL" altLang="he-IL" sz="1700" b="1"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ימשיך </a:t>
                      </a:r>
                      <a:r>
                        <a:rPr kumimoji="0" lang="he-IL" altLang="he-IL" sz="1700" b="1" i="0" u="none" strike="noStrike" kern="1200" cap="none" spc="0" normalizeH="0" baseline="0" noProof="0" smtClean="0">
                          <a:ln>
                            <a:noFill/>
                          </a:ln>
                          <a:solidFill>
                            <a:prstClr val="black"/>
                          </a:solidFill>
                          <a:effectLst/>
                          <a:uLnTx/>
                          <a:uFillTx/>
                          <a:latin typeface="David" panose="020E0502060401010101" pitchFamily="34" charset="-79"/>
                          <a:ea typeface="+mn-ea"/>
                          <a:cs typeface="+mn-cs"/>
                        </a:rPr>
                        <a:t>לחול לגבי </a:t>
                      </a:r>
                      <a:r>
                        <a:rPr kumimoji="0" lang="he-IL" altLang="he-IL" sz="1700" b="1"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בקשות לאישור תכנית שיוגשו </a:t>
                      </a:r>
                      <a:r>
                        <a:rPr kumimoji="0" lang="he-IL" altLang="he-IL" sz="1700" b="1" i="0" u="sng"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עד ליום 31/12/2023</a:t>
                      </a:r>
                      <a:r>
                        <a:rPr kumimoji="0" lang="he-IL" altLang="he-IL" sz="1700" b="1"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a:t>
                      </a:r>
                      <a:endParaRPr lang="he-IL" sz="1700" b="1" dirty="0"/>
                    </a:p>
                  </a:txBody>
                  <a:tcPr anchor="ctr"/>
                </a:tc>
                <a:tc>
                  <a:txBody>
                    <a:bodyPr/>
                    <a:lstStyle/>
                    <a:p>
                      <a:pPr marL="0" marR="0" lvl="0" indent="0" algn="ctr" defTabSz="914400" rtl="1" eaLnBrk="1" fontAlgn="auto" latinLnBrk="0" hangingPunct="1">
                        <a:lnSpc>
                          <a:spcPct val="100000"/>
                        </a:lnSpc>
                        <a:spcBef>
                          <a:spcPts val="1800"/>
                        </a:spcBef>
                        <a:spcAft>
                          <a:spcPts val="0"/>
                        </a:spcAft>
                        <a:buClrTx/>
                        <a:buSzTx/>
                        <a:buFont typeface="Arial" pitchFamily="34" charset="0"/>
                        <a:buNone/>
                        <a:tabLst/>
                        <a:defRPr/>
                      </a:pPr>
                      <a:r>
                        <a:rPr kumimoji="0" lang="he-IL" altLang="he-IL" sz="1700" b="1"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נכנס לתוקף ביום 18/11/2021 ועד 31/12/31</a:t>
                      </a:r>
                      <a:endParaRPr lang="he-IL" sz="1700" b="1" dirty="0"/>
                    </a:p>
                  </a:txBody>
                  <a:tcPr anchor="ctr"/>
                </a:tc>
              </a:tr>
              <a:tr h="673654">
                <a:tc>
                  <a:txBody>
                    <a:bodyPr/>
                    <a:lstStyle/>
                    <a:p>
                      <a:pPr algn="ctr" rtl="1">
                        <a:lnSpc>
                          <a:spcPct val="100000"/>
                        </a:lnSpc>
                      </a:pPr>
                      <a:r>
                        <a:rPr lang="he-IL" sz="1700" b="1" dirty="0" smtClean="0"/>
                        <a:t>מועד הגשת בקשה</a:t>
                      </a:r>
                      <a:endParaRPr lang="he-IL" sz="1700" b="1" dirty="0"/>
                    </a:p>
                  </a:txBody>
                  <a:tcPr anchor="ctr"/>
                </a:tc>
                <a:tc>
                  <a:txBody>
                    <a:bodyPr/>
                    <a:lstStyle/>
                    <a:p>
                      <a:pPr algn="ctr" rtl="1">
                        <a:lnSpc>
                          <a:spcPct val="100000"/>
                        </a:lnSpc>
                      </a:pPr>
                      <a:r>
                        <a:rPr lang="he-IL" sz="1700" dirty="0" smtClean="0"/>
                        <a:t>בנהלים: לפני תום הבנייה + היתר בנייה.</a:t>
                      </a:r>
                      <a:endParaRPr lang="he-IL" sz="1700" dirty="0"/>
                    </a:p>
                  </a:txBody>
                  <a:tcPr anchor="ctr"/>
                </a:tc>
                <a:tc>
                  <a:txBody>
                    <a:bodyPr/>
                    <a:lstStyle/>
                    <a:p>
                      <a:pPr marL="0" marR="0" lvl="0" indent="0" algn="ctr" defTabSz="914400" rtl="1" eaLnBrk="1" fontAlgn="auto" latinLnBrk="0" hangingPunct="1">
                        <a:lnSpc>
                          <a:spcPct val="100000"/>
                        </a:lnSpc>
                        <a:spcBef>
                          <a:spcPts val="600"/>
                        </a:spcBef>
                        <a:spcAft>
                          <a:spcPts val="0"/>
                        </a:spcAft>
                        <a:buClrTx/>
                        <a:buSzTx/>
                        <a:buFont typeface="Arial" pitchFamily="34" charset="0"/>
                        <a:buNone/>
                        <a:tabLst/>
                        <a:defRPr/>
                      </a:pPr>
                      <a:r>
                        <a:rPr kumimoji="0" lang="he-IL" altLang="he-IL" sz="17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בחוק: לפני תום הבניה +היתר בניה.  </a:t>
                      </a:r>
                      <a:endParaRPr lang="he-IL" sz="1700" dirty="0"/>
                    </a:p>
                  </a:txBody>
                  <a:tcPr anchor="ctr"/>
                </a:tc>
              </a:tr>
              <a:tr h="542812">
                <a:tc>
                  <a:txBody>
                    <a:bodyPr/>
                    <a:lstStyle/>
                    <a:p>
                      <a:pPr algn="ctr" rtl="1">
                        <a:lnSpc>
                          <a:spcPct val="100000"/>
                        </a:lnSpc>
                      </a:pPr>
                      <a:r>
                        <a:rPr lang="he-IL" sz="1700" b="1" dirty="0" smtClean="0"/>
                        <a:t>מי זכאי</a:t>
                      </a:r>
                      <a:endParaRPr lang="he-IL" sz="1700" b="1" dirty="0"/>
                    </a:p>
                  </a:txBody>
                  <a:tcPr anchor="ctr"/>
                </a:tc>
                <a:tc>
                  <a:txBody>
                    <a:bodyPr/>
                    <a:lstStyle/>
                    <a:p>
                      <a:pPr marL="0" indent="0" algn="ctr" rtl="1">
                        <a:lnSpc>
                          <a:spcPct val="100000"/>
                        </a:lnSpc>
                        <a:buFont typeface="Arial" panose="020B0604020202020204" pitchFamily="34" charset="0"/>
                        <a:buNone/>
                      </a:pPr>
                      <a:r>
                        <a:rPr lang="he-IL" sz="1700" dirty="0" smtClean="0"/>
                        <a:t>חברה, יחיד, שותפות</a:t>
                      </a:r>
                      <a:endParaRPr lang="he-IL" sz="1700" dirty="0"/>
                    </a:p>
                  </a:txBody>
                  <a:tcPr anchor="ctr"/>
                </a:tc>
                <a:tc>
                  <a:txBody>
                    <a:bodyPr/>
                    <a:lstStyle/>
                    <a:p>
                      <a:pPr marL="0" marR="0" lvl="1" indent="0" algn="ctr" defTabSz="914400" rtl="1" eaLnBrk="1" fontAlgn="auto" latinLnBrk="0" hangingPunct="1">
                        <a:lnSpc>
                          <a:spcPct val="100000"/>
                        </a:lnSpc>
                        <a:spcBef>
                          <a:spcPts val="600"/>
                        </a:spcBef>
                        <a:spcAft>
                          <a:spcPts val="0"/>
                        </a:spcAft>
                        <a:buClrTx/>
                        <a:buSzTx/>
                        <a:buFont typeface="Arial" pitchFamily="34" charset="0"/>
                        <a:buNone/>
                        <a:tabLst/>
                        <a:defRPr/>
                      </a:pPr>
                      <a:r>
                        <a:rPr lang="he-IL" sz="1700" dirty="0" smtClean="0"/>
                        <a:t>חברה, יחיד , שותפות</a:t>
                      </a:r>
                      <a:endParaRPr lang="he-IL" sz="1700" dirty="0"/>
                    </a:p>
                  </a:txBody>
                  <a:tcPr anchor="ctr"/>
                </a:tc>
              </a:tr>
              <a:tr h="1406498">
                <a:tc>
                  <a:txBody>
                    <a:bodyPr/>
                    <a:lstStyle/>
                    <a:p>
                      <a:pPr algn="ctr" rtl="1">
                        <a:lnSpc>
                          <a:spcPct val="100000"/>
                        </a:lnSpc>
                      </a:pPr>
                      <a:r>
                        <a:rPr lang="he-IL" sz="1700" b="1" dirty="0" smtClean="0"/>
                        <a:t>מינימום מספר דירות בבניין / ב"חלק הבניין"</a:t>
                      </a:r>
                      <a:endParaRPr lang="he-IL" sz="1700" b="1" dirty="0"/>
                    </a:p>
                  </a:txBody>
                  <a:tcPr anchor="ctr"/>
                </a:tc>
                <a:tc>
                  <a:txBody>
                    <a:bodyPr/>
                    <a:lstStyle/>
                    <a:p>
                      <a:pPr marL="180975" indent="-180975" algn="r" rtl="1">
                        <a:lnSpc>
                          <a:spcPct val="100000"/>
                        </a:lnSpc>
                        <a:buFont typeface="Arial" panose="020B0604020202020204" pitchFamily="34" charset="0"/>
                        <a:buChar char="•"/>
                      </a:pPr>
                      <a:r>
                        <a:rPr lang="he-IL" sz="1700" dirty="0" smtClean="0"/>
                        <a:t>בהקמת</a:t>
                      </a:r>
                      <a:r>
                        <a:rPr lang="he-IL" sz="1700" baseline="0" dirty="0" smtClean="0"/>
                        <a:t> בניין לפחות 4 דירות.</a:t>
                      </a:r>
                    </a:p>
                    <a:p>
                      <a:pPr marL="180975" indent="-180975" algn="r" rtl="1">
                        <a:lnSpc>
                          <a:spcPct val="100000"/>
                        </a:lnSpc>
                        <a:spcBef>
                          <a:spcPts val="1200"/>
                        </a:spcBef>
                        <a:buFont typeface="Arial" panose="020B0604020202020204" pitchFamily="34" charset="0"/>
                        <a:buChar char="•"/>
                      </a:pPr>
                      <a:r>
                        <a:rPr lang="he-IL" sz="1700" baseline="0" dirty="0" smtClean="0"/>
                        <a:t>ב"חלק מבניין" לפחות 6 דירות.</a:t>
                      </a:r>
                      <a:endParaRPr lang="he-IL" sz="1700" dirty="0"/>
                    </a:p>
                  </a:txBody>
                  <a:tcPr anchor="ctr"/>
                </a:tc>
                <a:tc>
                  <a:txBody>
                    <a:bodyPr/>
                    <a:lstStyle/>
                    <a:p>
                      <a:pPr marL="180975" marR="0" lvl="1" indent="-180975" algn="r" defTabSz="914400" rtl="1" eaLnBrk="1" fontAlgn="auto" latinLnBrk="0" hangingPunct="1">
                        <a:lnSpc>
                          <a:spcPct val="100000"/>
                        </a:lnSpc>
                        <a:spcBef>
                          <a:spcPts val="0"/>
                        </a:spcBef>
                        <a:spcAft>
                          <a:spcPts val="0"/>
                        </a:spcAft>
                        <a:buClrTx/>
                        <a:buSzTx/>
                        <a:buFont typeface="Arial" pitchFamily="34" charset="0"/>
                        <a:buChar char="•"/>
                        <a:tabLst/>
                        <a:defRPr/>
                      </a:pPr>
                      <a:r>
                        <a:rPr kumimoji="0" lang="he-IL" altLang="he-IL" sz="17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לפחות 10 דירות אם הוא נמצא באזור שאינו פריפריאלי.</a:t>
                      </a:r>
                    </a:p>
                    <a:p>
                      <a:pPr marL="180975" marR="0" lvl="1" indent="-180975" algn="r" defTabSz="914400" rtl="1" eaLnBrk="1" fontAlgn="auto" latinLnBrk="0" hangingPunct="1">
                        <a:lnSpc>
                          <a:spcPct val="100000"/>
                        </a:lnSpc>
                        <a:spcBef>
                          <a:spcPts val="600"/>
                        </a:spcBef>
                        <a:spcAft>
                          <a:spcPts val="0"/>
                        </a:spcAft>
                        <a:buClrTx/>
                        <a:buSzTx/>
                        <a:buFont typeface="Arial" pitchFamily="34" charset="0"/>
                        <a:buChar char="•"/>
                        <a:tabLst/>
                        <a:defRPr/>
                      </a:pPr>
                      <a:r>
                        <a:rPr kumimoji="0" lang="he-IL" altLang="he-IL" sz="17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לפחות 6 דירות אם הוא נמצא באזור פריפריאלי.</a:t>
                      </a:r>
                      <a:endParaRPr lang="he-IL" sz="1700" dirty="0"/>
                    </a:p>
                  </a:txBody>
                  <a:tcPr anchor="ctr"/>
                </a:tc>
              </a:tr>
              <a:tr h="614667">
                <a:tc>
                  <a:txBody>
                    <a:bodyPr/>
                    <a:lstStyle/>
                    <a:p>
                      <a:pPr algn="ctr" rtl="1">
                        <a:lnSpc>
                          <a:spcPct val="100000"/>
                        </a:lnSpc>
                      </a:pPr>
                      <a:r>
                        <a:rPr lang="he-IL" sz="1700" b="1" dirty="0" smtClean="0"/>
                        <a:t>תקופת השכרה מינימאלית </a:t>
                      </a:r>
                      <a:endParaRPr lang="he-IL" sz="1700" b="1" dirty="0"/>
                    </a:p>
                  </a:txBody>
                  <a:tcPr anchor="ctr"/>
                </a:tc>
                <a:tc>
                  <a:txBody>
                    <a:bodyPr/>
                    <a:lstStyle/>
                    <a:p>
                      <a:pPr algn="ctr" rtl="1">
                        <a:lnSpc>
                          <a:spcPct val="100000"/>
                        </a:lnSpc>
                      </a:pPr>
                      <a:r>
                        <a:rPr lang="he-IL" sz="1700" dirty="0" smtClean="0"/>
                        <a:t>לפחות 5 שנים</a:t>
                      </a:r>
                      <a:endParaRPr lang="he-IL" sz="1700" dirty="0"/>
                    </a:p>
                  </a:txBody>
                  <a:tcPr anchor="ctr"/>
                </a:tc>
                <a:tc>
                  <a:txBody>
                    <a:bodyPr/>
                    <a:lstStyle/>
                    <a:p>
                      <a:pPr algn="ctr" rtl="1">
                        <a:lnSpc>
                          <a:spcPct val="100000"/>
                        </a:lnSpc>
                      </a:pPr>
                      <a:r>
                        <a:rPr lang="he-IL" sz="1700" dirty="0" smtClean="0"/>
                        <a:t>לפחות</a:t>
                      </a:r>
                      <a:r>
                        <a:rPr lang="he-IL" sz="1700" baseline="0" dirty="0" smtClean="0"/>
                        <a:t> 15 שנים</a:t>
                      </a:r>
                      <a:endParaRPr lang="he-IL" sz="1700" dirty="0"/>
                    </a:p>
                  </a:txBody>
                  <a:tcPr anchor="ctr"/>
                </a:tc>
              </a:tr>
            </a:tbl>
          </a:graphicData>
        </a:graphic>
      </p:graphicFrame>
    </p:spTree>
    <p:extLst>
      <p:ext uri="{BB962C8B-B14F-4D97-AF65-F5344CB8AC3E}">
        <p14:creationId xmlns:p14="http://schemas.microsoft.com/office/powerpoint/2010/main" val="25655084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0"/>
            <a:ext cx="8137525" cy="649287"/>
          </a:xfrm>
        </p:spPr>
        <p:txBody>
          <a:bodyPr rtlCol="0"/>
          <a:lstStyle/>
          <a:p>
            <a:pPr algn="ctr" eaLnBrk="1" fontAlgn="auto" hangingPunct="1">
              <a:spcAft>
                <a:spcPts val="0"/>
              </a:spcAft>
              <a:defRPr/>
            </a:pPr>
            <a:r>
              <a:rPr lang="he-IL" sz="3600" b="1" u="sng" spc="0" dirty="0" smtClean="0">
                <a:solidFill>
                  <a:srgbClr val="C00000"/>
                </a:solidFill>
                <a:latin typeface="David" panose="020E0502060401010101" pitchFamily="34" charset="-79"/>
                <a:cs typeface="+mn-cs"/>
              </a:rPr>
              <a:t>תיקון 75 בחוק </a:t>
            </a:r>
            <a:r>
              <a:rPr lang="he-IL" sz="3600" u="sng" spc="0" dirty="0" smtClean="0">
                <a:solidFill>
                  <a:srgbClr val="C00000"/>
                </a:solidFill>
                <a:latin typeface="David" panose="020E0502060401010101" pitchFamily="34" charset="-79"/>
                <a:cs typeface="+mn-cs"/>
              </a:rPr>
              <a:t>-</a:t>
            </a:r>
            <a:r>
              <a:rPr lang="he-IL" sz="3600" b="1" u="sng" spc="0" dirty="0" smtClean="0">
                <a:solidFill>
                  <a:srgbClr val="C00000"/>
                </a:solidFill>
                <a:latin typeface="David" panose="020E0502060401010101" pitchFamily="34" charset="-79"/>
                <a:cs typeface="+mn-cs"/>
              </a:rPr>
              <a:t> השכרה לטווח ארוך</a:t>
            </a:r>
            <a:endParaRPr lang="en-US" altLang="he-IL" sz="4000" b="1" u="sng" dirty="0">
              <a:solidFill>
                <a:srgbClr val="C00000"/>
              </a:solidFill>
              <a:latin typeface="David" panose="020E0502060401010101" pitchFamily="34" charset="-79"/>
              <a:cs typeface="+mn-cs"/>
            </a:endParaRPr>
          </a:p>
        </p:txBody>
      </p:sp>
      <p:graphicFrame>
        <p:nvGraphicFramePr>
          <p:cNvPr id="4" name="טבלה 3"/>
          <p:cNvGraphicFramePr>
            <a:graphicFrameLocks noGrp="1"/>
          </p:cNvGraphicFramePr>
          <p:nvPr>
            <p:extLst>
              <p:ext uri="{D42A27DB-BD31-4B8C-83A1-F6EECF244321}">
                <p14:modId xmlns:p14="http://schemas.microsoft.com/office/powerpoint/2010/main" val="3751990578"/>
              </p:ext>
            </p:extLst>
          </p:nvPr>
        </p:nvGraphicFramePr>
        <p:xfrm>
          <a:off x="0" y="620688"/>
          <a:ext cx="8280919" cy="6111079"/>
        </p:xfrm>
        <a:graphic>
          <a:graphicData uri="http://schemas.openxmlformats.org/drawingml/2006/table">
            <a:tbl>
              <a:tblPr rtl="1" firstRow="1" bandRow="1">
                <a:tableStyleId>{5940675A-B579-460E-94D1-54222C63F5DA}</a:tableStyleId>
              </a:tblPr>
              <a:tblGrid>
                <a:gridCol w="1015973"/>
                <a:gridCol w="1624608"/>
                <a:gridCol w="5640338"/>
              </a:tblGrid>
              <a:tr h="380839">
                <a:tc>
                  <a:txBody>
                    <a:bodyPr/>
                    <a:lstStyle/>
                    <a:p>
                      <a:pPr algn="ctr" rtl="1">
                        <a:spcBef>
                          <a:spcPts val="0"/>
                        </a:spcBef>
                      </a:pPr>
                      <a:endParaRPr lang="he-IL" dirty="0">
                        <a:solidFill>
                          <a:srgbClr val="FF0000"/>
                        </a:solidFill>
                      </a:endParaRPr>
                    </a:p>
                  </a:txBody>
                  <a:tcPr anchor="ctr"/>
                </a:tc>
                <a:tc>
                  <a:txBody>
                    <a:bodyPr/>
                    <a:lstStyle/>
                    <a:p>
                      <a:pPr algn="ctr" rtl="1">
                        <a:spcBef>
                          <a:spcPts val="0"/>
                        </a:spcBef>
                      </a:pPr>
                      <a:r>
                        <a:rPr lang="he-IL" b="1" u="sng" dirty="0" smtClean="0">
                          <a:solidFill>
                            <a:srgbClr val="FF0000"/>
                          </a:solidFill>
                        </a:rPr>
                        <a:t>מסלול</a:t>
                      </a:r>
                      <a:r>
                        <a:rPr lang="he-IL" b="1" u="sng" baseline="0" dirty="0" smtClean="0">
                          <a:solidFill>
                            <a:srgbClr val="FF0000"/>
                          </a:solidFill>
                        </a:rPr>
                        <a:t> קיים/ישן</a:t>
                      </a:r>
                      <a:endParaRPr lang="he-IL" b="1" u="sng" dirty="0">
                        <a:solidFill>
                          <a:srgbClr val="FF0000"/>
                        </a:solidFill>
                      </a:endParaRPr>
                    </a:p>
                  </a:txBody>
                  <a:tcPr anchor="ctr"/>
                </a:tc>
                <a:tc>
                  <a:txBody>
                    <a:bodyPr/>
                    <a:lstStyle/>
                    <a:p>
                      <a:pPr algn="ctr" rtl="1">
                        <a:spcBef>
                          <a:spcPts val="0"/>
                        </a:spcBef>
                      </a:pPr>
                      <a:r>
                        <a:rPr lang="he-IL" b="1" u="sng" dirty="0" smtClean="0">
                          <a:solidFill>
                            <a:srgbClr val="FF0000"/>
                          </a:solidFill>
                        </a:rPr>
                        <a:t>מסלול חדש</a:t>
                      </a:r>
                      <a:endParaRPr lang="he-IL" b="1" u="sng" dirty="0">
                        <a:solidFill>
                          <a:srgbClr val="FF0000"/>
                        </a:solidFill>
                      </a:endParaRPr>
                    </a:p>
                  </a:txBody>
                  <a:tcPr anchor="ctr"/>
                </a:tc>
              </a:tr>
              <a:tr h="1963802">
                <a:tc>
                  <a:txBody>
                    <a:bodyPr/>
                    <a:lstStyle/>
                    <a:p>
                      <a:pPr algn="ctr" rtl="1">
                        <a:lnSpc>
                          <a:spcPct val="100000"/>
                        </a:lnSpc>
                        <a:spcBef>
                          <a:spcPts val="0"/>
                        </a:spcBef>
                      </a:pPr>
                      <a:r>
                        <a:rPr lang="he-IL" sz="1800" b="1" dirty="0" smtClean="0">
                          <a:cs typeface="+mn-cs"/>
                        </a:rPr>
                        <a:t>מינימום</a:t>
                      </a:r>
                      <a:r>
                        <a:rPr lang="he-IL" sz="1800" b="1" baseline="0" dirty="0" smtClean="0">
                          <a:cs typeface="+mn-cs"/>
                        </a:rPr>
                        <a:t> דירות להשכרה במשך התקופה הקבועה</a:t>
                      </a:r>
                      <a:endParaRPr lang="he-IL" sz="1800" b="1" dirty="0">
                        <a:cs typeface="+mn-cs"/>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 typeface="Arial" pitchFamily="34" charset="0"/>
                        <a:buNone/>
                        <a:tabLst/>
                        <a:defRPr/>
                      </a:pPr>
                      <a:r>
                        <a:rPr lang="he-IL" sz="1700" dirty="0" smtClean="0">
                          <a:cs typeface="+mn-cs"/>
                        </a:rPr>
                        <a:t>לפחות</a:t>
                      </a:r>
                      <a:r>
                        <a:rPr lang="he-IL" sz="1700" baseline="0" dirty="0" smtClean="0">
                          <a:cs typeface="+mn-cs"/>
                        </a:rPr>
                        <a:t> 50% ממספר הדירות/משטח הדירות בבניין/ב"חלק הבניין" המאושר</a:t>
                      </a:r>
                      <a:endParaRPr lang="he-IL" sz="1700" dirty="0">
                        <a:cs typeface="+mn-cs"/>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 typeface="Arial" pitchFamily="34" charset="0"/>
                        <a:buNone/>
                        <a:tabLst/>
                        <a:defRPr/>
                      </a:pPr>
                      <a:r>
                        <a:rPr lang="he-IL" sz="1700" b="1" dirty="0" smtClean="0">
                          <a:cs typeface="+mn-cs"/>
                        </a:rPr>
                        <a:t>באזור</a:t>
                      </a:r>
                      <a:r>
                        <a:rPr lang="he-IL" sz="1700" b="1" baseline="0" dirty="0" smtClean="0">
                          <a:cs typeface="+mn-cs"/>
                        </a:rPr>
                        <a:t> פריפריאלי</a:t>
                      </a:r>
                      <a:r>
                        <a:rPr lang="he-IL" sz="1700" baseline="0" dirty="0" smtClean="0">
                          <a:cs typeface="+mn-cs"/>
                        </a:rPr>
                        <a:t>: הגבוה מבין:</a:t>
                      </a:r>
                    </a:p>
                    <a:p>
                      <a:pPr marL="180975" marR="0" lvl="0" indent="-180975" algn="r" defTabSz="914400" rtl="1" eaLnBrk="1" fontAlgn="auto" latinLnBrk="0" hangingPunct="1">
                        <a:lnSpc>
                          <a:spcPct val="100000"/>
                        </a:lnSpc>
                        <a:spcBef>
                          <a:spcPts val="0"/>
                        </a:spcBef>
                        <a:spcAft>
                          <a:spcPts val="0"/>
                        </a:spcAft>
                        <a:buClrTx/>
                        <a:buSzTx/>
                        <a:buFont typeface="Arial" pitchFamily="34" charset="0"/>
                        <a:buChar char="•"/>
                        <a:tabLst/>
                        <a:defRPr/>
                      </a:pPr>
                      <a:r>
                        <a:rPr lang="he-IL" sz="1600" baseline="0" dirty="0" smtClean="0">
                          <a:cs typeface="+mn-cs"/>
                        </a:rPr>
                        <a:t>6 דירות.</a:t>
                      </a:r>
                    </a:p>
                    <a:p>
                      <a:pPr marL="180975" marR="0" lvl="0" indent="-180975" algn="r" defTabSz="914400" rtl="1" eaLnBrk="1" fontAlgn="auto" latinLnBrk="0" hangingPunct="1">
                        <a:lnSpc>
                          <a:spcPct val="100000"/>
                        </a:lnSpc>
                        <a:spcBef>
                          <a:spcPts val="0"/>
                        </a:spcBef>
                        <a:spcAft>
                          <a:spcPts val="0"/>
                        </a:spcAft>
                        <a:buClrTx/>
                        <a:buSzTx/>
                        <a:buFont typeface="Arial" pitchFamily="34" charset="0"/>
                        <a:buChar char="•"/>
                        <a:tabLst/>
                        <a:defRPr/>
                      </a:pPr>
                      <a:r>
                        <a:rPr kumimoji="0" lang="he-IL" altLang="he-IL" sz="16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לפחות 30% מהדירות בבניין/בחלק הבניין, ששטחן מהווה לפחות 30% משטח הרצפות בבניין/בחלק הבניין.</a:t>
                      </a:r>
                      <a:endParaRPr kumimoji="0" lang="he-IL" sz="16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914400" rtl="1" eaLnBrk="1" fontAlgn="auto" latinLnBrk="0" hangingPunct="1">
                        <a:lnSpc>
                          <a:spcPct val="100000"/>
                        </a:lnSpc>
                        <a:spcBef>
                          <a:spcPts val="600"/>
                        </a:spcBef>
                        <a:spcAft>
                          <a:spcPts val="0"/>
                        </a:spcAft>
                        <a:buClrTx/>
                        <a:buSzTx/>
                        <a:buFont typeface="Arial" pitchFamily="34" charset="0"/>
                        <a:buNone/>
                        <a:tabLst/>
                        <a:defRPr/>
                      </a:pPr>
                      <a:r>
                        <a:rPr lang="he-IL" sz="1700" b="1" baseline="0" dirty="0" smtClean="0">
                          <a:cs typeface="+mn-cs"/>
                        </a:rPr>
                        <a:t>באזור שאינו פריפריאלי</a:t>
                      </a:r>
                      <a:r>
                        <a:rPr lang="he-IL" sz="1700" baseline="0" dirty="0" smtClean="0">
                          <a:cs typeface="+mn-cs"/>
                        </a:rPr>
                        <a:t>: הגבוה מבין:</a:t>
                      </a:r>
                    </a:p>
                    <a:p>
                      <a:pPr marL="180975" marR="0" lvl="0" indent="-180975" algn="r" defTabSz="914400" rtl="1" eaLnBrk="1" fontAlgn="auto" latinLnBrk="0" hangingPunct="1">
                        <a:lnSpc>
                          <a:spcPct val="100000"/>
                        </a:lnSpc>
                        <a:spcBef>
                          <a:spcPts val="600"/>
                        </a:spcBef>
                        <a:spcAft>
                          <a:spcPts val="0"/>
                        </a:spcAft>
                        <a:buClrTx/>
                        <a:buSzTx/>
                        <a:buFont typeface="Arial" pitchFamily="34" charset="0"/>
                        <a:buChar char="•"/>
                        <a:tabLst/>
                        <a:defRPr/>
                      </a:pPr>
                      <a:r>
                        <a:rPr lang="he-IL" sz="1600" baseline="0" dirty="0" smtClean="0">
                          <a:cs typeface="+mn-cs"/>
                        </a:rPr>
                        <a:t>10 דירות.</a:t>
                      </a:r>
                    </a:p>
                    <a:p>
                      <a:pPr marL="180975" marR="0" lvl="0" indent="-180975" algn="r" defTabSz="914400" rtl="1" eaLnBrk="1" fontAlgn="auto" latinLnBrk="0" hangingPunct="1">
                        <a:lnSpc>
                          <a:spcPct val="100000"/>
                        </a:lnSpc>
                        <a:spcBef>
                          <a:spcPts val="0"/>
                        </a:spcBef>
                        <a:spcAft>
                          <a:spcPts val="0"/>
                        </a:spcAft>
                        <a:buClrTx/>
                        <a:buSzTx/>
                        <a:buFont typeface="Arial" pitchFamily="34" charset="0"/>
                        <a:buChar char="•"/>
                        <a:tabLst/>
                        <a:defRPr/>
                      </a:pPr>
                      <a:r>
                        <a:rPr lang="he-IL" sz="1600" baseline="0" dirty="0" smtClean="0">
                          <a:cs typeface="+mn-cs"/>
                        </a:rPr>
                        <a:t>ל</a:t>
                      </a:r>
                      <a:r>
                        <a:rPr kumimoji="0" lang="he-IL" altLang="he-IL" sz="16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פחות 66% מהדירות בבניין/בחלק הבניין, ששטחן מהווה לפחות 50% משטח הרצפות בבניין/בחלק הבניין.</a:t>
                      </a:r>
                      <a:endParaRPr lang="he-IL" sz="1600" dirty="0">
                        <a:cs typeface="+mn-cs"/>
                      </a:endParaRPr>
                    </a:p>
                  </a:txBody>
                  <a:tcPr anchor="ctr"/>
                </a:tc>
              </a:tr>
              <a:tr h="3207337">
                <a:tc>
                  <a:txBody>
                    <a:bodyPr/>
                    <a:lstStyle/>
                    <a:p>
                      <a:pPr algn="ctr" rtl="1">
                        <a:lnSpc>
                          <a:spcPct val="100000"/>
                        </a:lnSpc>
                        <a:spcBef>
                          <a:spcPts val="0"/>
                        </a:spcBef>
                      </a:pPr>
                      <a:r>
                        <a:rPr lang="he-IL" sz="2000" b="1" dirty="0" smtClean="0">
                          <a:cs typeface="+mn-cs"/>
                        </a:rPr>
                        <a:t>תקרת דמי שכירות</a:t>
                      </a:r>
                      <a:endParaRPr lang="he-IL" sz="2000" b="1" dirty="0">
                        <a:cs typeface="+mn-cs"/>
                      </a:endParaRPr>
                    </a:p>
                  </a:txBody>
                  <a:tcPr anchor="ctr"/>
                </a:tc>
                <a:tc>
                  <a:txBody>
                    <a:bodyPr/>
                    <a:lstStyle/>
                    <a:p>
                      <a:pPr marL="180975" indent="-180975" algn="r" rtl="1">
                        <a:lnSpc>
                          <a:spcPct val="100000"/>
                        </a:lnSpc>
                        <a:spcBef>
                          <a:spcPts val="0"/>
                        </a:spcBef>
                        <a:buFont typeface="Arial" panose="020B0604020202020204" pitchFamily="34" charset="0"/>
                        <a:buChar char="•"/>
                      </a:pPr>
                      <a:r>
                        <a:rPr lang="he-IL" sz="1600" dirty="0" smtClean="0">
                          <a:cs typeface="+mn-cs"/>
                        </a:rPr>
                        <a:t>נקבעה תקרה על פי החלטת מינהלה (לא בחוק).</a:t>
                      </a:r>
                    </a:p>
                    <a:p>
                      <a:pPr marL="180975" indent="-180975" algn="r" rtl="1">
                        <a:lnSpc>
                          <a:spcPct val="100000"/>
                        </a:lnSpc>
                        <a:spcBef>
                          <a:spcPts val="1200"/>
                        </a:spcBef>
                        <a:buFont typeface="Arial" panose="020B0604020202020204" pitchFamily="34" charset="0"/>
                        <a:buChar char="•"/>
                      </a:pPr>
                      <a:r>
                        <a:rPr lang="he-IL" sz="1600" dirty="0" smtClean="0">
                          <a:cs typeface="+mn-cs"/>
                        </a:rPr>
                        <a:t>התקרה</a:t>
                      </a:r>
                      <a:r>
                        <a:rPr lang="he-IL" sz="1600" baseline="0" dirty="0" smtClean="0">
                          <a:cs typeface="+mn-cs"/>
                        </a:rPr>
                        <a:t> לא ריאלית במקומות כמו תל אביב.</a:t>
                      </a:r>
                      <a:endParaRPr lang="he-IL" sz="1600" dirty="0">
                        <a:cs typeface="+mn-cs"/>
                      </a:endParaRPr>
                    </a:p>
                  </a:txBody>
                  <a:tcPr anchor="ctr"/>
                </a:tc>
                <a:tc>
                  <a:txBody>
                    <a:bodyPr/>
                    <a:lstStyle/>
                    <a:p>
                      <a:pPr marL="0" indent="0" algn="r" rtl="1">
                        <a:lnSpc>
                          <a:spcPct val="100000"/>
                        </a:lnSpc>
                        <a:spcBef>
                          <a:spcPts val="600"/>
                        </a:spcBef>
                        <a:spcAft>
                          <a:spcPts val="0"/>
                        </a:spcAft>
                      </a:pPr>
                      <a:r>
                        <a:rPr lang="he-IL" sz="1800" dirty="0" smtClean="0">
                          <a:cs typeface="+mn-cs"/>
                        </a:rPr>
                        <a:t>הגדרת</a:t>
                      </a:r>
                      <a:r>
                        <a:rPr lang="he-IL" sz="1800" baseline="0" dirty="0" smtClean="0">
                          <a:cs typeface="+mn-cs"/>
                        </a:rPr>
                        <a:t> "</a:t>
                      </a:r>
                      <a:r>
                        <a:rPr lang="he-IL" sz="1800" b="1" baseline="0" dirty="0" smtClean="0">
                          <a:cs typeface="+mn-cs"/>
                        </a:rPr>
                        <a:t>השכרה לטווח ארוך</a:t>
                      </a:r>
                      <a:r>
                        <a:rPr lang="he-IL" sz="1800" baseline="0" dirty="0" smtClean="0">
                          <a:cs typeface="+mn-cs"/>
                        </a:rPr>
                        <a:t>" בחוק: </a:t>
                      </a:r>
                    </a:p>
                    <a:p>
                      <a:pPr marL="0" indent="0" algn="r" rtl="1">
                        <a:lnSpc>
                          <a:spcPct val="100000"/>
                        </a:lnSpc>
                        <a:spcBef>
                          <a:spcPts val="0"/>
                        </a:spcBef>
                        <a:spcAft>
                          <a:spcPts val="0"/>
                        </a:spcAft>
                      </a:pPr>
                      <a:r>
                        <a:rPr lang="he-IL" sz="1400" baseline="0" dirty="0" smtClean="0">
                          <a:cs typeface="+mn-cs"/>
                        </a:rPr>
                        <a:t>"</a:t>
                      </a:r>
                      <a:r>
                        <a:rPr lang="he-IL" sz="1400" dirty="0" smtClean="0">
                          <a:effectLst/>
                          <a:latin typeface="+mn-lt"/>
                          <a:ea typeface="Calibri"/>
                          <a:cs typeface="+mn-cs"/>
                        </a:rPr>
                        <a:t>השכרת דירות ש</a:t>
                      </a:r>
                      <a:r>
                        <a:rPr lang="he-IL" sz="1400" b="1" dirty="0" smtClean="0">
                          <a:effectLst/>
                          <a:latin typeface="+mn-lt"/>
                          <a:ea typeface="Calibri"/>
                          <a:cs typeface="+mn-cs"/>
                        </a:rPr>
                        <a:t>הסכם השכירות</a:t>
                      </a:r>
                      <a:r>
                        <a:rPr lang="he-IL" sz="1400" dirty="0" smtClean="0">
                          <a:effectLst/>
                          <a:latin typeface="+mn-lt"/>
                          <a:ea typeface="Calibri"/>
                          <a:cs typeface="+mn-cs"/>
                        </a:rPr>
                        <a:t> החל עליהן יהיה </a:t>
                      </a:r>
                      <a:r>
                        <a:rPr lang="he-IL" sz="1400" b="1" dirty="0" smtClean="0">
                          <a:effectLst/>
                          <a:latin typeface="+mn-lt"/>
                          <a:ea typeface="Calibri"/>
                          <a:cs typeface="+mn-cs"/>
                        </a:rPr>
                        <a:t>בכתב</a:t>
                      </a:r>
                      <a:r>
                        <a:rPr lang="he-IL" sz="1400" dirty="0" smtClean="0">
                          <a:effectLst/>
                          <a:latin typeface="+mn-lt"/>
                          <a:ea typeface="Calibri"/>
                          <a:cs typeface="+mn-cs"/>
                        </a:rPr>
                        <a:t> ויכלול לפחות את האמור בפסקאות </a:t>
                      </a:r>
                      <a:r>
                        <a:rPr lang="he-IL" sz="1400" b="1" dirty="0" smtClean="0">
                          <a:effectLst/>
                          <a:latin typeface="+mn-lt"/>
                          <a:ea typeface="Calibri"/>
                          <a:cs typeface="+mn-cs"/>
                        </a:rPr>
                        <a:t>(1) עד (4)</a:t>
                      </a:r>
                      <a:r>
                        <a:rPr lang="he-IL" sz="1400" dirty="0" smtClean="0">
                          <a:effectLst/>
                          <a:latin typeface="+mn-lt"/>
                          <a:ea typeface="Calibri"/>
                          <a:cs typeface="+mn-cs"/>
                        </a:rPr>
                        <a:t> להגדרה "</a:t>
                      </a:r>
                      <a:r>
                        <a:rPr lang="he-IL" sz="1400" b="1" dirty="0" smtClean="0">
                          <a:effectLst/>
                          <a:latin typeface="+mn-lt"/>
                          <a:ea typeface="Calibri"/>
                          <a:cs typeface="+mn-cs"/>
                        </a:rPr>
                        <a:t>השכרה לטווח ארוך</a:t>
                      </a:r>
                      <a:r>
                        <a:rPr lang="he-IL" sz="1400" dirty="0" smtClean="0">
                          <a:effectLst/>
                          <a:latin typeface="+mn-lt"/>
                          <a:ea typeface="Calibri"/>
                          <a:cs typeface="+mn-cs"/>
                        </a:rPr>
                        <a:t>" </a:t>
                      </a:r>
                      <a:r>
                        <a:rPr lang="he-IL" sz="1400" b="1" dirty="0" smtClean="0">
                          <a:effectLst/>
                          <a:latin typeface="+mn-lt"/>
                          <a:ea typeface="Calibri"/>
                          <a:cs typeface="+mn-cs"/>
                        </a:rPr>
                        <a:t>שבתוספת השישית לחוק התכנון והבנייה</a:t>
                      </a:r>
                      <a:r>
                        <a:rPr lang="he-IL" sz="1400" dirty="0" smtClean="0">
                          <a:effectLst/>
                          <a:latin typeface="+mn-lt"/>
                          <a:ea typeface="Calibri"/>
                          <a:cs typeface="+mn-cs"/>
                        </a:rPr>
                        <a:t>, התשכ"ה-1965, ובלבד </a:t>
                      </a:r>
                      <a:r>
                        <a:rPr lang="he-IL" sz="1400" b="1" dirty="0" smtClean="0">
                          <a:effectLst/>
                          <a:latin typeface="+mn-lt"/>
                          <a:ea typeface="Calibri"/>
                          <a:cs typeface="+mn-cs"/>
                        </a:rPr>
                        <a:t>שהמנהל</a:t>
                      </a:r>
                      <a:r>
                        <a:rPr lang="he-IL" sz="1400" dirty="0" smtClean="0">
                          <a:effectLst/>
                          <a:latin typeface="+mn-lt"/>
                          <a:ea typeface="Calibri"/>
                          <a:cs typeface="+mn-cs"/>
                        </a:rPr>
                        <a:t> כהגדרתו באותה תוספת, </a:t>
                      </a:r>
                      <a:r>
                        <a:rPr lang="he-IL" sz="1400" b="1" dirty="0" smtClean="0">
                          <a:effectLst/>
                          <a:latin typeface="+mn-lt"/>
                          <a:ea typeface="Calibri"/>
                          <a:cs typeface="+mn-cs"/>
                        </a:rPr>
                        <a:t>נתן בתום כל שנת מס</a:t>
                      </a:r>
                      <a:r>
                        <a:rPr lang="he-IL" sz="1400" dirty="0" smtClean="0">
                          <a:effectLst/>
                          <a:latin typeface="+mn-lt"/>
                          <a:ea typeface="Calibri"/>
                          <a:cs typeface="+mn-cs"/>
                        </a:rPr>
                        <a:t>, </a:t>
                      </a:r>
                      <a:r>
                        <a:rPr lang="he-IL" sz="1400" b="1" dirty="0" smtClean="0">
                          <a:effectLst/>
                          <a:latin typeface="+mn-lt"/>
                          <a:ea typeface="Calibri"/>
                          <a:cs typeface="+mn-cs"/>
                        </a:rPr>
                        <a:t>אישור</a:t>
                      </a:r>
                      <a:r>
                        <a:rPr lang="he-IL" sz="1400" dirty="0" smtClean="0">
                          <a:effectLst/>
                          <a:latin typeface="+mn-lt"/>
                          <a:ea typeface="Calibri"/>
                          <a:cs typeface="+mn-cs"/>
                        </a:rPr>
                        <a:t> כי הדירות האמורות </a:t>
                      </a:r>
                      <a:r>
                        <a:rPr lang="he-IL" sz="1400" b="1" dirty="0" smtClean="0">
                          <a:effectLst/>
                          <a:latin typeface="+mn-lt"/>
                          <a:ea typeface="Calibri"/>
                          <a:cs typeface="+mn-cs"/>
                        </a:rPr>
                        <a:t>שימשו</a:t>
                      </a:r>
                      <a:r>
                        <a:rPr lang="he-IL" sz="1400" dirty="0" smtClean="0">
                          <a:effectLst/>
                          <a:latin typeface="+mn-lt"/>
                          <a:ea typeface="Calibri"/>
                          <a:cs typeface="+mn-cs"/>
                        </a:rPr>
                        <a:t> </a:t>
                      </a:r>
                      <a:r>
                        <a:rPr lang="he-IL" sz="1400" b="1" dirty="0" smtClean="0">
                          <a:effectLst/>
                          <a:latin typeface="+mn-lt"/>
                          <a:ea typeface="Calibri"/>
                          <a:cs typeface="+mn-cs"/>
                        </a:rPr>
                        <a:t>להשכרה לטווח ארוך</a:t>
                      </a:r>
                      <a:r>
                        <a:rPr lang="he-IL" sz="1400" dirty="0" smtClean="0">
                          <a:effectLst/>
                          <a:latin typeface="+mn-lt"/>
                          <a:ea typeface="Calibri"/>
                          <a:cs typeface="+mn-cs"/>
                        </a:rPr>
                        <a:t> בשנת המס שחלפה.</a:t>
                      </a:r>
                    </a:p>
                    <a:p>
                      <a:pPr marL="0" indent="0" algn="r" rtl="1">
                        <a:lnSpc>
                          <a:spcPct val="100000"/>
                        </a:lnSpc>
                        <a:spcBef>
                          <a:spcPts val="600"/>
                        </a:spcBef>
                        <a:spcAft>
                          <a:spcPts val="0"/>
                        </a:spcAft>
                      </a:pPr>
                      <a:r>
                        <a:rPr lang="he-IL" sz="1400" b="1" u="sng" dirty="0" smtClean="0">
                          <a:effectLst/>
                          <a:latin typeface="+mn-lt"/>
                          <a:ea typeface="Calibri"/>
                          <a:cs typeface="+mn-cs"/>
                        </a:rPr>
                        <a:t>התוספת</a:t>
                      </a:r>
                      <a:r>
                        <a:rPr lang="he-IL" sz="1400" b="1" u="sng" baseline="0" dirty="0" smtClean="0">
                          <a:effectLst/>
                          <a:latin typeface="+mn-lt"/>
                          <a:ea typeface="Calibri"/>
                          <a:cs typeface="+mn-cs"/>
                        </a:rPr>
                        <a:t> השישית בחוק התכנון והבנייה </a:t>
                      </a:r>
                      <a:r>
                        <a:rPr lang="he-IL" sz="1400" u="sng" baseline="0" dirty="0" smtClean="0">
                          <a:effectLst/>
                          <a:latin typeface="+mn-lt"/>
                          <a:ea typeface="Calibri"/>
                          <a:cs typeface="+mn-cs"/>
                        </a:rPr>
                        <a:t>קובעת לגבי </a:t>
                      </a:r>
                      <a:r>
                        <a:rPr lang="he-IL" sz="1400" b="1" u="sng" baseline="0" dirty="0" smtClean="0">
                          <a:effectLst/>
                          <a:latin typeface="+mn-lt"/>
                          <a:ea typeface="Calibri"/>
                          <a:cs typeface="+mn-cs"/>
                        </a:rPr>
                        <a:t>הסכם השכירות </a:t>
                      </a:r>
                      <a:r>
                        <a:rPr lang="he-IL" sz="1400" u="sng" baseline="0" dirty="0" smtClean="0">
                          <a:effectLst/>
                          <a:latin typeface="+mn-lt"/>
                          <a:ea typeface="Calibri"/>
                          <a:cs typeface="+mn-cs"/>
                        </a:rPr>
                        <a:t>כי</a:t>
                      </a:r>
                      <a:r>
                        <a:rPr lang="he-IL" sz="1400" baseline="0" dirty="0" smtClean="0">
                          <a:effectLst/>
                          <a:latin typeface="+mn-lt"/>
                          <a:ea typeface="Calibri"/>
                          <a:cs typeface="+mn-cs"/>
                        </a:rPr>
                        <a:t>: </a:t>
                      </a:r>
                    </a:p>
                    <a:p>
                      <a:pPr marL="180975" indent="-180975" algn="r" rtl="1">
                        <a:lnSpc>
                          <a:spcPct val="100000"/>
                        </a:lnSpc>
                        <a:spcBef>
                          <a:spcPts val="600"/>
                        </a:spcBef>
                        <a:spcAft>
                          <a:spcPts val="0"/>
                        </a:spcAft>
                        <a:buFont typeface="Arial" panose="020B0604020202020204" pitchFamily="34" charset="0"/>
                        <a:buChar char="•"/>
                      </a:pPr>
                      <a:r>
                        <a:rPr lang="he-IL" sz="1400" baseline="0" dirty="0" smtClean="0">
                          <a:effectLst/>
                          <a:latin typeface="+mn-lt"/>
                          <a:ea typeface="Calibri"/>
                          <a:cs typeface="+mn-cs"/>
                        </a:rPr>
                        <a:t>תקופת השכרה</a:t>
                      </a:r>
                      <a:r>
                        <a:rPr lang="en-US" sz="1400" baseline="0" dirty="0" smtClean="0">
                          <a:effectLst/>
                          <a:latin typeface="+mn-lt"/>
                          <a:ea typeface="Calibri"/>
                          <a:cs typeface="+mn-cs"/>
                        </a:rPr>
                        <a:t> </a:t>
                      </a:r>
                      <a:r>
                        <a:rPr lang="he-IL" sz="1400" baseline="0" dirty="0" smtClean="0">
                          <a:effectLst/>
                          <a:latin typeface="+mn-lt"/>
                          <a:ea typeface="Calibri"/>
                          <a:cs typeface="+mn-cs"/>
                        </a:rPr>
                        <a:t> של לפחות 5 שנים + אופציה ל-5 שנים נוספות. </a:t>
                      </a:r>
                      <a:r>
                        <a:rPr lang="he-IL" sz="1400" dirty="0" smtClean="0">
                          <a:effectLst/>
                          <a:latin typeface="+mn-lt"/>
                          <a:ea typeface="Calibri"/>
                          <a:cs typeface="+mn-cs"/>
                        </a:rPr>
                        <a:t> </a:t>
                      </a:r>
                    </a:p>
                    <a:p>
                      <a:pPr marL="180975" indent="-180975" algn="r" rtl="1">
                        <a:lnSpc>
                          <a:spcPct val="100000"/>
                        </a:lnSpc>
                        <a:spcBef>
                          <a:spcPts val="0"/>
                        </a:spcBef>
                        <a:spcAft>
                          <a:spcPts val="0"/>
                        </a:spcAft>
                        <a:buFont typeface="Arial" panose="020B0604020202020204" pitchFamily="34" charset="0"/>
                        <a:buChar char="•"/>
                      </a:pPr>
                      <a:r>
                        <a:rPr lang="he-IL" sz="1400" dirty="0" smtClean="0">
                          <a:effectLst/>
                          <a:latin typeface="+mn-lt"/>
                          <a:ea typeface="Calibri"/>
                          <a:cs typeface="+mn-cs"/>
                        </a:rPr>
                        <a:t>דמי שכירות משולמים</a:t>
                      </a:r>
                      <a:r>
                        <a:rPr lang="he-IL" sz="1400" baseline="0" dirty="0" smtClean="0">
                          <a:effectLst/>
                          <a:latin typeface="+mn-lt"/>
                          <a:ea typeface="Calibri"/>
                          <a:cs typeface="+mn-cs"/>
                        </a:rPr>
                        <a:t> בתשלומים עיתיים לתקופות קצובות שכל אחת מהן אינה עולה על 6 חודשים.</a:t>
                      </a:r>
                    </a:p>
                    <a:p>
                      <a:pPr marL="180975" indent="-180975" algn="r" rtl="1">
                        <a:lnSpc>
                          <a:spcPct val="100000"/>
                        </a:lnSpc>
                        <a:spcBef>
                          <a:spcPts val="0"/>
                        </a:spcBef>
                        <a:spcAft>
                          <a:spcPts val="0"/>
                        </a:spcAft>
                        <a:buFont typeface="Arial" panose="020B0604020202020204" pitchFamily="34" charset="0"/>
                        <a:buChar char="•"/>
                      </a:pPr>
                      <a:r>
                        <a:rPr lang="he-IL" sz="1400" b="1" baseline="0" dirty="0" smtClean="0">
                          <a:solidFill>
                            <a:srgbClr val="FF0000"/>
                          </a:solidFill>
                          <a:effectLst/>
                          <a:latin typeface="+mn-lt"/>
                          <a:cs typeface="+mn-cs"/>
                        </a:rPr>
                        <a:t>ההסכם יפרט את דמי השכירות ומנגנון לעדכונם - לכל תקופת השכירות</a:t>
                      </a:r>
                      <a:r>
                        <a:rPr lang="he-IL" sz="1400" baseline="0" dirty="0" smtClean="0">
                          <a:solidFill>
                            <a:srgbClr val="FF0000"/>
                          </a:solidFill>
                          <a:effectLst/>
                          <a:latin typeface="+mn-lt"/>
                          <a:cs typeface="+mn-cs"/>
                        </a:rPr>
                        <a:t>: </a:t>
                      </a:r>
                    </a:p>
                    <a:p>
                      <a:pPr marL="180975" indent="0" algn="r" rtl="1">
                        <a:lnSpc>
                          <a:spcPct val="100000"/>
                        </a:lnSpc>
                        <a:spcBef>
                          <a:spcPts val="0"/>
                        </a:spcBef>
                        <a:spcAft>
                          <a:spcPts val="0"/>
                        </a:spcAft>
                        <a:buFont typeface="Arial" panose="020B0604020202020204" pitchFamily="34" charset="0"/>
                        <a:buNone/>
                      </a:pPr>
                      <a:r>
                        <a:rPr lang="he-IL" sz="1400" baseline="0" dirty="0" smtClean="0">
                          <a:solidFill>
                            <a:srgbClr val="FF0000"/>
                          </a:solidFill>
                          <a:effectLst/>
                          <a:latin typeface="+mn-lt"/>
                          <a:cs typeface="+mn-cs"/>
                        </a:rPr>
                        <a:t>ב- 5 השנים הראשונות לפי מחיר שוק של דירה דומה. לאחר מכן, בשיעור עליית מדד המחירים לצרכן + תוספת שיקבע השר.   </a:t>
                      </a:r>
                    </a:p>
                    <a:p>
                      <a:pPr marL="180975" indent="-180975" algn="r" rtl="1">
                        <a:lnSpc>
                          <a:spcPct val="100000"/>
                        </a:lnSpc>
                        <a:spcBef>
                          <a:spcPts val="0"/>
                        </a:spcBef>
                        <a:spcAft>
                          <a:spcPts val="0"/>
                        </a:spcAft>
                        <a:buFont typeface="Arial" panose="020B0604020202020204" pitchFamily="34" charset="0"/>
                        <a:buChar char="•"/>
                      </a:pPr>
                      <a:r>
                        <a:rPr lang="he-IL" sz="1400" baseline="0" dirty="0" smtClean="0">
                          <a:effectLst/>
                          <a:latin typeface="+mn-lt"/>
                          <a:cs typeface="+mn-cs"/>
                        </a:rPr>
                        <a:t>השוכר רשאי לסיים את תק' השכירות בתום כל שנה ובלבד שימסור הודעה 90 ימים לפחות לפני תום שנת השכירות או פרק זמן קצר יותר אם נקבע בהסכם. </a:t>
                      </a:r>
                      <a:endParaRPr lang="he-IL" sz="1800" dirty="0">
                        <a:cs typeface="+mn-cs"/>
                      </a:endParaRPr>
                    </a:p>
                  </a:txBody>
                  <a:tcPr anchor="ctr"/>
                </a:tc>
              </a:tr>
            </a:tbl>
          </a:graphicData>
        </a:graphic>
      </p:graphicFrame>
    </p:spTree>
    <p:extLst>
      <p:ext uri="{BB962C8B-B14F-4D97-AF65-F5344CB8AC3E}">
        <p14:creationId xmlns:p14="http://schemas.microsoft.com/office/powerpoint/2010/main" val="175107191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0"/>
            <a:ext cx="8137525" cy="649287"/>
          </a:xfrm>
        </p:spPr>
        <p:txBody>
          <a:bodyPr rtlCol="0"/>
          <a:lstStyle/>
          <a:p>
            <a:pPr algn="ctr" eaLnBrk="1" fontAlgn="auto" hangingPunct="1">
              <a:spcAft>
                <a:spcPts val="0"/>
              </a:spcAft>
              <a:defRPr/>
            </a:pPr>
            <a:r>
              <a:rPr lang="he-IL" sz="3600" b="1" u="sng" spc="0" dirty="0" smtClean="0">
                <a:solidFill>
                  <a:srgbClr val="C00000"/>
                </a:solidFill>
                <a:latin typeface="David" panose="020E0502060401010101" pitchFamily="34" charset="-79"/>
                <a:cs typeface="+mn-cs"/>
              </a:rPr>
              <a:t>תיקון 75 בחוק </a:t>
            </a:r>
            <a:r>
              <a:rPr lang="he-IL" sz="3600" u="sng" spc="0" dirty="0" smtClean="0">
                <a:solidFill>
                  <a:srgbClr val="C00000"/>
                </a:solidFill>
                <a:latin typeface="David" panose="020E0502060401010101" pitchFamily="34" charset="-79"/>
                <a:cs typeface="+mn-cs"/>
              </a:rPr>
              <a:t>-</a:t>
            </a:r>
            <a:r>
              <a:rPr lang="he-IL" sz="3600" b="1" u="sng" spc="0" dirty="0" smtClean="0">
                <a:solidFill>
                  <a:srgbClr val="C00000"/>
                </a:solidFill>
                <a:latin typeface="David" panose="020E0502060401010101" pitchFamily="34" charset="-79"/>
                <a:cs typeface="+mn-cs"/>
              </a:rPr>
              <a:t> השכרה לטווח ארוך</a:t>
            </a:r>
            <a:endParaRPr lang="en-US" altLang="he-IL" sz="4000" b="1" u="sng" dirty="0">
              <a:solidFill>
                <a:srgbClr val="C00000"/>
              </a:solidFill>
              <a:latin typeface="David" panose="020E0502060401010101" pitchFamily="34" charset="-79"/>
              <a:cs typeface="+mn-cs"/>
            </a:endParaRPr>
          </a:p>
        </p:txBody>
      </p:sp>
      <p:graphicFrame>
        <p:nvGraphicFramePr>
          <p:cNvPr id="4" name="טבלה 3"/>
          <p:cNvGraphicFramePr>
            <a:graphicFrameLocks noGrp="1"/>
          </p:cNvGraphicFramePr>
          <p:nvPr>
            <p:extLst>
              <p:ext uri="{D42A27DB-BD31-4B8C-83A1-F6EECF244321}">
                <p14:modId xmlns:p14="http://schemas.microsoft.com/office/powerpoint/2010/main" val="239517240"/>
              </p:ext>
            </p:extLst>
          </p:nvPr>
        </p:nvGraphicFramePr>
        <p:xfrm>
          <a:off x="107505" y="692696"/>
          <a:ext cx="8173415" cy="6126319"/>
        </p:xfrm>
        <a:graphic>
          <a:graphicData uri="http://schemas.openxmlformats.org/drawingml/2006/table">
            <a:tbl>
              <a:tblPr rtl="1" firstRow="1" bandRow="1">
                <a:tableStyleId>{5940675A-B579-460E-94D1-54222C63F5DA}</a:tableStyleId>
              </a:tblPr>
              <a:tblGrid>
                <a:gridCol w="1645845"/>
                <a:gridCol w="1977319"/>
                <a:gridCol w="4550251"/>
              </a:tblGrid>
              <a:tr h="380839">
                <a:tc>
                  <a:txBody>
                    <a:bodyPr/>
                    <a:lstStyle/>
                    <a:p>
                      <a:pPr algn="ctr" rtl="1">
                        <a:spcBef>
                          <a:spcPts val="0"/>
                        </a:spcBef>
                      </a:pPr>
                      <a:endParaRPr lang="he-IL" dirty="0">
                        <a:solidFill>
                          <a:srgbClr val="FF0000"/>
                        </a:solidFill>
                      </a:endParaRPr>
                    </a:p>
                  </a:txBody>
                  <a:tcPr anchor="ctr"/>
                </a:tc>
                <a:tc>
                  <a:txBody>
                    <a:bodyPr/>
                    <a:lstStyle/>
                    <a:p>
                      <a:pPr algn="ctr" rtl="1">
                        <a:spcBef>
                          <a:spcPts val="0"/>
                        </a:spcBef>
                      </a:pPr>
                      <a:r>
                        <a:rPr lang="he-IL" b="1" u="sng" dirty="0" smtClean="0">
                          <a:solidFill>
                            <a:srgbClr val="FF0000"/>
                          </a:solidFill>
                        </a:rPr>
                        <a:t>מסלול</a:t>
                      </a:r>
                      <a:r>
                        <a:rPr lang="he-IL" b="1" u="sng" baseline="0" dirty="0" smtClean="0">
                          <a:solidFill>
                            <a:srgbClr val="FF0000"/>
                          </a:solidFill>
                        </a:rPr>
                        <a:t> קיים/ישן</a:t>
                      </a:r>
                      <a:endParaRPr lang="he-IL" b="1" u="sng" dirty="0">
                        <a:solidFill>
                          <a:srgbClr val="FF0000"/>
                        </a:solidFill>
                      </a:endParaRPr>
                    </a:p>
                  </a:txBody>
                  <a:tcPr anchor="ctr"/>
                </a:tc>
                <a:tc>
                  <a:txBody>
                    <a:bodyPr/>
                    <a:lstStyle/>
                    <a:p>
                      <a:pPr algn="ctr" rtl="1">
                        <a:spcBef>
                          <a:spcPts val="0"/>
                        </a:spcBef>
                      </a:pPr>
                      <a:r>
                        <a:rPr lang="he-IL" b="1" u="sng" dirty="0" smtClean="0">
                          <a:solidFill>
                            <a:srgbClr val="FF0000"/>
                          </a:solidFill>
                        </a:rPr>
                        <a:t>מסלול חדש</a:t>
                      </a:r>
                      <a:endParaRPr lang="he-IL" b="1" u="sng" dirty="0">
                        <a:solidFill>
                          <a:srgbClr val="FF0000"/>
                        </a:solidFill>
                      </a:endParaRPr>
                    </a:p>
                  </a:txBody>
                  <a:tcPr anchor="ctr"/>
                </a:tc>
              </a:tr>
              <a:tr h="1923417">
                <a:tc>
                  <a:txBody>
                    <a:bodyPr/>
                    <a:lstStyle/>
                    <a:p>
                      <a:pPr algn="ctr" rtl="1">
                        <a:lnSpc>
                          <a:spcPct val="100000"/>
                        </a:lnSpc>
                        <a:spcBef>
                          <a:spcPts val="0"/>
                        </a:spcBef>
                      </a:pPr>
                      <a:r>
                        <a:rPr lang="he-IL" sz="1800" b="1" dirty="0" smtClean="0">
                          <a:cs typeface="+mn-cs"/>
                        </a:rPr>
                        <a:t>הטבות במס הכנסה/</a:t>
                      </a:r>
                    </a:p>
                    <a:p>
                      <a:pPr algn="ctr" rtl="1">
                        <a:lnSpc>
                          <a:spcPct val="100000"/>
                        </a:lnSpc>
                        <a:spcBef>
                          <a:spcPts val="0"/>
                        </a:spcBef>
                      </a:pPr>
                      <a:r>
                        <a:rPr lang="he-IL" sz="1800" b="1" dirty="0" smtClean="0">
                          <a:cs typeface="+mn-cs"/>
                        </a:rPr>
                        <a:t>מס חברות </a:t>
                      </a:r>
                      <a:r>
                        <a:rPr kumimoji="0" lang="he-IL" altLang="he-IL" sz="1800" b="1"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על הכנסה חייבת ממכירה או מהשכרה של הדירות</a:t>
                      </a:r>
                      <a:endParaRPr lang="he-IL" sz="1800" b="1" dirty="0">
                        <a:cs typeface="+mn-cs"/>
                      </a:endParaRPr>
                    </a:p>
                  </a:txBody>
                  <a:tcPr anchor="ctr"/>
                </a:tc>
                <a:tc>
                  <a:txBody>
                    <a:bodyPr/>
                    <a:lstStyle/>
                    <a:p>
                      <a:pPr marL="180975" marR="0" lvl="0" indent="-180975" algn="r" defTabSz="914400" rtl="1" eaLnBrk="1" fontAlgn="auto" latinLnBrk="0" hangingPunct="1">
                        <a:lnSpc>
                          <a:spcPct val="100000"/>
                        </a:lnSpc>
                        <a:spcBef>
                          <a:spcPts val="0"/>
                        </a:spcBef>
                        <a:spcAft>
                          <a:spcPts val="0"/>
                        </a:spcAft>
                        <a:buClrTx/>
                        <a:buSzTx/>
                        <a:buFont typeface="Arial" pitchFamily="34" charset="0"/>
                        <a:buChar char="•"/>
                        <a:tabLst/>
                        <a:defRPr/>
                      </a:pPr>
                      <a:r>
                        <a:rPr lang="he-IL" sz="1700" b="1" dirty="0" smtClean="0">
                          <a:cs typeface="+mn-cs"/>
                        </a:rPr>
                        <a:t>חברה </a:t>
                      </a:r>
                      <a:r>
                        <a:rPr lang="he-IL" sz="1700" b="0" dirty="0" smtClean="0">
                          <a:cs typeface="+mn-cs"/>
                        </a:rPr>
                        <a:t>– מס חברות 11%.</a:t>
                      </a:r>
                    </a:p>
                    <a:p>
                      <a:pPr marL="180975" marR="0" lvl="0" indent="-180975" algn="r" defTabSz="914400" rtl="1" eaLnBrk="1" fontAlgn="auto" latinLnBrk="0" hangingPunct="1">
                        <a:lnSpc>
                          <a:spcPct val="100000"/>
                        </a:lnSpc>
                        <a:spcBef>
                          <a:spcPts val="0"/>
                        </a:spcBef>
                        <a:spcAft>
                          <a:spcPts val="0"/>
                        </a:spcAft>
                        <a:buClrTx/>
                        <a:buSzTx/>
                        <a:buFont typeface="Arial" pitchFamily="34" charset="0"/>
                        <a:buChar char="•"/>
                        <a:tabLst/>
                        <a:defRPr/>
                      </a:pPr>
                      <a:r>
                        <a:rPr lang="he-IL" sz="1700" b="1" dirty="0" smtClean="0">
                          <a:cs typeface="+mn-cs"/>
                        </a:rPr>
                        <a:t>יחיד</a:t>
                      </a:r>
                      <a:r>
                        <a:rPr lang="he-IL" sz="1700" dirty="0" smtClean="0">
                          <a:cs typeface="+mn-cs"/>
                        </a:rPr>
                        <a:t> -  מס הכנסה 20%.</a:t>
                      </a:r>
                      <a:endParaRPr lang="he-IL" sz="1700" dirty="0">
                        <a:cs typeface="+mn-cs"/>
                      </a:endParaRPr>
                    </a:p>
                  </a:txBody>
                  <a:tcPr anchor="ctr"/>
                </a:tc>
                <a:tc>
                  <a:txBody>
                    <a:bodyPr/>
                    <a:lstStyle/>
                    <a:p>
                      <a:pPr marL="0" marR="0" lvl="0" indent="0" algn="r" defTabSz="914400" rtl="1" eaLnBrk="1" fontAlgn="auto" latinLnBrk="0" hangingPunct="1">
                        <a:lnSpc>
                          <a:spcPct val="100000"/>
                        </a:lnSpc>
                        <a:spcBef>
                          <a:spcPts val="0"/>
                        </a:spcBef>
                        <a:spcAft>
                          <a:spcPts val="0"/>
                        </a:spcAft>
                        <a:buClrTx/>
                        <a:buSzTx/>
                        <a:buFont typeface="Arial" pitchFamily="34" charset="0"/>
                        <a:buNone/>
                        <a:tabLst/>
                        <a:defRPr/>
                      </a:pPr>
                      <a:endParaRPr lang="he-IL" sz="1600" dirty="0">
                        <a:cs typeface="+mn-cs"/>
                      </a:endParaRPr>
                    </a:p>
                  </a:txBody>
                  <a:tcPr anchor="ctr"/>
                </a:tc>
              </a:tr>
              <a:tr h="631817">
                <a:tc>
                  <a:txBody>
                    <a:bodyPr/>
                    <a:lstStyle/>
                    <a:p>
                      <a:pPr algn="ctr" rtl="1">
                        <a:lnSpc>
                          <a:spcPct val="100000"/>
                        </a:lnSpc>
                        <a:spcBef>
                          <a:spcPts val="0"/>
                        </a:spcBef>
                      </a:pPr>
                      <a:r>
                        <a:rPr lang="he-IL" sz="1800" b="1" dirty="0" smtClean="0">
                          <a:cs typeface="+mn-cs"/>
                        </a:rPr>
                        <a:t>פחת מואץ</a:t>
                      </a:r>
                      <a:endParaRPr lang="he-IL" sz="1800" b="1" dirty="0">
                        <a:cs typeface="+mn-cs"/>
                      </a:endParaRPr>
                    </a:p>
                  </a:txBody>
                  <a:tcPr anchor="ctr"/>
                </a:tc>
                <a:tc>
                  <a:txBody>
                    <a:bodyPr/>
                    <a:lstStyle/>
                    <a:p>
                      <a:pPr marL="0" indent="0" algn="ctr" rtl="1">
                        <a:lnSpc>
                          <a:spcPct val="100000"/>
                        </a:lnSpc>
                        <a:spcBef>
                          <a:spcPts val="0"/>
                        </a:spcBef>
                        <a:buFont typeface="Arial" panose="020B0604020202020204" pitchFamily="34" charset="0"/>
                        <a:buNone/>
                      </a:pPr>
                      <a:r>
                        <a:rPr lang="he-IL" sz="1800" dirty="0" smtClean="0">
                          <a:cs typeface="+mn-cs"/>
                        </a:rPr>
                        <a:t>20% על דירה המושכרת למגורים</a:t>
                      </a:r>
                      <a:endParaRPr lang="he-IL" sz="1800" dirty="0">
                        <a:cs typeface="+mn-cs"/>
                      </a:endParaRPr>
                    </a:p>
                  </a:txBody>
                  <a:tcPr anchor="ctr"/>
                </a:tc>
                <a:tc>
                  <a:txBody>
                    <a:bodyPr/>
                    <a:lstStyle/>
                    <a:p>
                      <a:pPr marL="0" indent="0" algn="ctr" rtl="1">
                        <a:lnSpc>
                          <a:spcPct val="100000"/>
                        </a:lnSpc>
                        <a:spcBef>
                          <a:spcPts val="600"/>
                        </a:spcBef>
                        <a:spcAft>
                          <a:spcPts val="0"/>
                        </a:spcAft>
                      </a:pPr>
                      <a:r>
                        <a:rPr lang="he-IL" sz="1800" dirty="0" smtClean="0">
                          <a:cs typeface="+mn-cs"/>
                        </a:rPr>
                        <a:t>20% על הדירה המושכרת למגורים</a:t>
                      </a:r>
                      <a:endParaRPr lang="he-IL" sz="1800" dirty="0">
                        <a:cs typeface="+mn-cs"/>
                      </a:endParaRPr>
                    </a:p>
                  </a:txBody>
                  <a:tcPr anchor="ctr"/>
                </a:tc>
              </a:tr>
              <a:tr h="351777">
                <a:tc>
                  <a:txBody>
                    <a:bodyPr/>
                    <a:lstStyle/>
                    <a:p>
                      <a:pPr algn="ctr" rtl="1">
                        <a:lnSpc>
                          <a:spcPct val="100000"/>
                        </a:lnSpc>
                        <a:spcBef>
                          <a:spcPts val="0"/>
                        </a:spcBef>
                      </a:pPr>
                      <a:r>
                        <a:rPr lang="he-IL" sz="1800" b="1" baseline="0" dirty="0" smtClean="0">
                          <a:cs typeface="+mn-cs"/>
                        </a:rPr>
                        <a:t>מס דיבידנד</a:t>
                      </a:r>
                      <a:endParaRPr lang="he-IL" sz="1800" b="1" dirty="0">
                        <a:cs typeface="+mn-cs"/>
                      </a:endParaRPr>
                    </a:p>
                  </a:txBody>
                  <a:tcPr anchor="ctr"/>
                </a:tc>
                <a:tc>
                  <a:txBody>
                    <a:bodyPr/>
                    <a:lstStyle/>
                    <a:p>
                      <a:pPr marL="0" indent="0" algn="ctr" rtl="1">
                        <a:lnSpc>
                          <a:spcPct val="100000"/>
                        </a:lnSpc>
                        <a:spcBef>
                          <a:spcPts val="0"/>
                        </a:spcBef>
                        <a:buFont typeface="Arial" panose="020B0604020202020204" pitchFamily="34" charset="0"/>
                        <a:buNone/>
                      </a:pPr>
                      <a:r>
                        <a:rPr lang="he-IL" sz="1800" dirty="0" smtClean="0">
                          <a:cs typeface="+mn-cs"/>
                        </a:rPr>
                        <a:t>20%</a:t>
                      </a:r>
                      <a:endParaRPr lang="he-IL" sz="1800" dirty="0">
                        <a:cs typeface="+mn-cs"/>
                      </a:endParaRPr>
                    </a:p>
                  </a:txBody>
                  <a:tcPr anchor="ctr"/>
                </a:tc>
                <a:tc>
                  <a:txBody>
                    <a:bodyPr/>
                    <a:lstStyle/>
                    <a:p>
                      <a:pPr marL="0" indent="0" algn="ctr" rtl="1">
                        <a:lnSpc>
                          <a:spcPct val="100000"/>
                        </a:lnSpc>
                        <a:spcBef>
                          <a:spcPts val="600"/>
                        </a:spcBef>
                        <a:spcAft>
                          <a:spcPts val="0"/>
                        </a:spcAft>
                      </a:pPr>
                      <a:r>
                        <a:rPr lang="he-IL" sz="1800" dirty="0" smtClean="0">
                          <a:cs typeface="+mn-cs"/>
                        </a:rPr>
                        <a:t>20%</a:t>
                      </a:r>
                      <a:endParaRPr lang="he-IL" sz="1800" dirty="0">
                        <a:cs typeface="+mn-cs"/>
                      </a:endParaRPr>
                    </a:p>
                  </a:txBody>
                  <a:tcPr anchor="ctr"/>
                </a:tc>
              </a:tr>
              <a:tr h="2722321">
                <a:tc>
                  <a:txBody>
                    <a:bodyPr/>
                    <a:lstStyle/>
                    <a:p>
                      <a:pPr algn="ctr" rtl="1">
                        <a:lnSpc>
                          <a:spcPct val="100000"/>
                        </a:lnSpc>
                        <a:spcBef>
                          <a:spcPts val="0"/>
                        </a:spcBef>
                      </a:pPr>
                      <a:r>
                        <a:rPr lang="he-IL" sz="1800" b="1" dirty="0" smtClean="0">
                          <a:cs typeface="+mn-cs"/>
                        </a:rPr>
                        <a:t>הוראות</a:t>
                      </a:r>
                      <a:r>
                        <a:rPr lang="he-IL" sz="1800" b="1" baseline="0" dirty="0" smtClean="0">
                          <a:cs typeface="+mn-cs"/>
                        </a:rPr>
                        <a:t> מיוחדות בעניין מכירת הדירות בטרם חלפה תקופת השכירות המינימאלית </a:t>
                      </a:r>
                      <a:endParaRPr lang="he-IL" sz="1800" b="1" dirty="0">
                        <a:cs typeface="+mn-cs"/>
                      </a:endParaRPr>
                    </a:p>
                  </a:txBody>
                  <a:tcPr anchor="ctr"/>
                </a:tc>
                <a:tc>
                  <a:txBody>
                    <a:bodyPr/>
                    <a:lstStyle/>
                    <a:p>
                      <a:pPr marL="0" indent="0" algn="ctr" rtl="1">
                        <a:lnSpc>
                          <a:spcPct val="100000"/>
                        </a:lnSpc>
                        <a:spcBef>
                          <a:spcPts val="0"/>
                        </a:spcBef>
                        <a:buFont typeface="Arial" panose="020B0604020202020204" pitchFamily="34" charset="0"/>
                        <a:buNone/>
                      </a:pPr>
                      <a:r>
                        <a:rPr lang="he-IL" sz="1600" b="1" u="sng" dirty="0" smtClean="0">
                          <a:cs typeface="+mn-cs"/>
                        </a:rPr>
                        <a:t>מכירה בטרם חלפו 5 שנים</a:t>
                      </a:r>
                      <a:r>
                        <a:rPr lang="he-IL" sz="1600" b="1" dirty="0" smtClean="0">
                          <a:cs typeface="+mn-cs"/>
                        </a:rPr>
                        <a:t>: </a:t>
                      </a:r>
                      <a:r>
                        <a:rPr lang="he-IL" sz="1600" dirty="0" smtClean="0">
                          <a:cs typeface="+mn-cs"/>
                        </a:rPr>
                        <a:t>לפחות</a:t>
                      </a:r>
                      <a:r>
                        <a:rPr lang="he-IL" sz="1600" baseline="0" dirty="0" smtClean="0">
                          <a:cs typeface="+mn-cs"/>
                        </a:rPr>
                        <a:t> 50 דירות לרוכש אחד שמתחייב להשכיר את הדירות במשך התקופה המינימלית, והמכירה כלולה בתכנית שאושרה לפני תום הבנייה.</a:t>
                      </a:r>
                    </a:p>
                    <a:p>
                      <a:pPr marL="85725" indent="-85725" algn="r" rtl="1">
                        <a:lnSpc>
                          <a:spcPct val="100000"/>
                        </a:lnSpc>
                        <a:spcBef>
                          <a:spcPts val="600"/>
                        </a:spcBef>
                        <a:buFont typeface="Arial" panose="020B0604020202020204" pitchFamily="34" charset="0"/>
                        <a:buChar char="•"/>
                      </a:pPr>
                      <a:r>
                        <a:rPr lang="he-IL" sz="1200" b="1" baseline="0" dirty="0" smtClean="0">
                          <a:solidFill>
                            <a:srgbClr val="FF0000"/>
                          </a:solidFill>
                          <a:cs typeface="+mn-cs"/>
                        </a:rPr>
                        <a:t>אפשרות ל- 0.5% מס רכישה.</a:t>
                      </a:r>
                      <a:endParaRPr lang="he-IL" sz="1200" b="1" dirty="0">
                        <a:solidFill>
                          <a:srgbClr val="FF0000"/>
                        </a:solidFill>
                        <a:cs typeface="+mn-cs"/>
                      </a:endParaRPr>
                    </a:p>
                  </a:txBody>
                  <a:tcPr anchor="ctr"/>
                </a:tc>
                <a:tc>
                  <a:txBody>
                    <a:bodyPr/>
                    <a:lstStyle/>
                    <a:p>
                      <a:pPr marL="180975" marR="0" lvl="0" indent="-180975"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1600" b="1" i="0" u="sng" strike="noStrike" kern="1200" cap="none" spc="0" normalizeH="0" baseline="0" noProof="0" dirty="0" smtClean="0">
                          <a:ln>
                            <a:noFill/>
                          </a:ln>
                          <a:solidFill>
                            <a:prstClr val="black"/>
                          </a:solidFill>
                          <a:effectLst/>
                          <a:uLnTx/>
                          <a:uFillTx/>
                          <a:latin typeface="+mn-lt"/>
                          <a:ea typeface="+mn-ea"/>
                          <a:cs typeface="+mn-cs"/>
                        </a:rPr>
                        <a:t>מכירה בטרם חלפו 15 שנים</a:t>
                      </a:r>
                      <a:r>
                        <a:rPr kumimoji="0" lang="he-IL" sz="1600" b="1" i="0" u="none" strike="noStrike" kern="1200" cap="none" spc="0" normalizeH="0" baseline="0" noProof="0" dirty="0" smtClean="0">
                          <a:ln>
                            <a:noFill/>
                          </a:ln>
                          <a:solidFill>
                            <a:prstClr val="black"/>
                          </a:solidFill>
                          <a:effectLst/>
                          <a:uLnTx/>
                          <a:uFillTx/>
                          <a:latin typeface="+mn-lt"/>
                          <a:ea typeface="+mn-ea"/>
                          <a:cs typeface="+mn-cs"/>
                        </a:rPr>
                        <a:t>: </a:t>
                      </a:r>
                      <a:r>
                        <a:rPr kumimoji="0" lang="he-IL" sz="1600" b="0" i="0" u="none" strike="noStrike" kern="1200" cap="none" spc="0" normalizeH="0" baseline="0" noProof="0" dirty="0" smtClean="0">
                          <a:ln>
                            <a:noFill/>
                          </a:ln>
                          <a:solidFill>
                            <a:prstClr val="black"/>
                          </a:solidFill>
                          <a:effectLst/>
                          <a:uLnTx/>
                          <a:uFillTx/>
                          <a:latin typeface="+mn-lt"/>
                          <a:ea typeface="+mn-ea"/>
                          <a:cs typeface="+mn-cs"/>
                        </a:rPr>
                        <a:t>לפחות 50 דירות לרוכש אחד שמתחייב להשכיר את הדירות במשך התקופה המינימלית, והמכירה כלולה </a:t>
                      </a:r>
                      <a:r>
                        <a:rPr kumimoji="0" lang="he-IL" sz="1600" b="1" i="0" u="none" strike="noStrike" kern="1200" cap="none" spc="0" normalizeH="0" baseline="0" noProof="0" dirty="0" smtClean="0">
                          <a:ln>
                            <a:noFill/>
                          </a:ln>
                          <a:solidFill>
                            <a:prstClr val="black"/>
                          </a:solidFill>
                          <a:effectLst/>
                          <a:uLnTx/>
                          <a:uFillTx/>
                          <a:latin typeface="+mn-lt"/>
                          <a:ea typeface="+mn-ea"/>
                          <a:cs typeface="+mn-cs"/>
                        </a:rPr>
                        <a:t>בתכנית שאושרה לפני</a:t>
                      </a:r>
                      <a:r>
                        <a:rPr kumimoji="0" lang="he-IL" sz="1600" b="0" i="0" u="none" strike="noStrike" kern="1200" cap="none" spc="0" normalizeH="0" baseline="0" noProof="0" dirty="0" smtClean="0">
                          <a:ln>
                            <a:noFill/>
                          </a:ln>
                          <a:solidFill>
                            <a:prstClr val="black"/>
                          </a:solidFill>
                          <a:effectLst/>
                          <a:uLnTx/>
                          <a:uFillTx/>
                          <a:latin typeface="+mn-lt"/>
                          <a:ea typeface="+mn-ea"/>
                          <a:cs typeface="+mn-cs"/>
                        </a:rPr>
                        <a:t> תום הבנייה.</a:t>
                      </a:r>
                    </a:p>
                    <a:p>
                      <a:pPr marL="180975" marR="0" lvl="0" indent="-180975" algn="r" defTabSz="914400" rtl="1"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he-IL" sz="1600" b="1" i="0" u="sng" strike="noStrike" kern="1200" cap="none" spc="0" normalizeH="0" baseline="0" noProof="0" dirty="0" smtClean="0">
                          <a:ln>
                            <a:noFill/>
                          </a:ln>
                          <a:solidFill>
                            <a:prstClr val="black"/>
                          </a:solidFill>
                          <a:effectLst/>
                          <a:uLnTx/>
                          <a:uFillTx/>
                          <a:latin typeface="+mn-lt"/>
                          <a:ea typeface="+mn-ea"/>
                          <a:cs typeface="+mn-cs"/>
                        </a:rPr>
                        <a:t>מכירה לאחר שחלפו 5 שנות ההשכרה הראשונות ל"משכיר ממשיך"</a:t>
                      </a:r>
                      <a:r>
                        <a:rPr kumimoji="0" lang="he-IL" sz="1600" b="1" i="0" u="none" strike="noStrike" kern="1200" cap="none" spc="0" normalizeH="0" baseline="0" noProof="0" dirty="0" smtClean="0">
                          <a:ln>
                            <a:noFill/>
                          </a:ln>
                          <a:solidFill>
                            <a:prstClr val="black"/>
                          </a:solidFill>
                          <a:effectLst/>
                          <a:uLnTx/>
                          <a:uFillTx/>
                          <a:latin typeface="+mn-lt"/>
                          <a:ea typeface="+mn-ea"/>
                          <a:cs typeface="+mn-cs"/>
                        </a:rPr>
                        <a:t>, </a:t>
                      </a:r>
                      <a:r>
                        <a:rPr kumimoji="0" lang="he-IL" sz="1600" b="0" i="0" u="none" strike="noStrike" kern="1200" cap="none" spc="0" normalizeH="0" baseline="0" noProof="0" dirty="0" smtClean="0">
                          <a:ln>
                            <a:noFill/>
                          </a:ln>
                          <a:solidFill>
                            <a:prstClr val="black"/>
                          </a:solidFill>
                          <a:effectLst/>
                          <a:uLnTx/>
                          <a:uFillTx/>
                          <a:latin typeface="+mn-lt"/>
                          <a:ea typeface="+mn-ea"/>
                          <a:cs typeface="+mn-cs"/>
                        </a:rPr>
                        <a:t>כהגדרתו בחוק: מתחייב להשכיר את הדירות למשך 15 שנים לפחות או למשך 5 שנים לפחות ולאחר מכן למכור ל"משכיר ממשיך" אחר הנכנס במקומו. </a:t>
                      </a:r>
                    </a:p>
                    <a:p>
                      <a:pPr marL="180975" marR="0" lvl="0" indent="-180975" algn="r" defTabSz="914400" rtl="1"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he-IL" sz="1200" b="1" i="0" u="none" strike="noStrike" kern="1200" cap="none" spc="0" normalizeH="0" baseline="0" noProof="0" dirty="0" smtClean="0">
                          <a:ln>
                            <a:noFill/>
                          </a:ln>
                          <a:solidFill>
                            <a:srgbClr val="FF0000"/>
                          </a:solidFill>
                          <a:effectLst/>
                          <a:uLnTx/>
                          <a:uFillTx/>
                          <a:latin typeface="+mn-lt"/>
                          <a:ea typeface="+mn-ea"/>
                          <a:cs typeface="+mn-cs"/>
                        </a:rPr>
                        <a:t>אפשרות ל- 0.5% מס רכישה. </a:t>
                      </a:r>
                      <a:endParaRPr lang="he-IL" sz="1800" b="1" dirty="0">
                        <a:cs typeface="+mn-cs"/>
                      </a:endParaRPr>
                    </a:p>
                  </a:txBody>
                  <a:tcPr anchor="ctr"/>
                </a:tc>
              </a:tr>
            </a:tbl>
          </a:graphicData>
        </a:graphic>
      </p:graphicFrame>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78" y="1124744"/>
            <a:ext cx="4464496"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0659322"/>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755576" y="0"/>
            <a:ext cx="7200800" cy="908719"/>
          </a:xfrm>
        </p:spPr>
        <p:txBody>
          <a:bodyPr rtlCol="0"/>
          <a:lstStyle/>
          <a:p>
            <a:pPr lvl="0" algn="ctr" eaLnBrk="1" fontAlgn="auto" hangingPunct="1">
              <a:lnSpc>
                <a:spcPts val="3000"/>
              </a:lnSpc>
              <a:spcBef>
                <a:spcPts val="1200"/>
              </a:spcBef>
              <a:spcAft>
                <a:spcPts val="0"/>
              </a:spcAft>
              <a:defRPr/>
            </a:pPr>
            <a:r>
              <a:rPr lang="he-IL" sz="3600" b="1" u="sng" spc="0" dirty="0">
                <a:solidFill>
                  <a:srgbClr val="C00000"/>
                </a:solidFill>
                <a:latin typeface="David" panose="020E0502060401010101" pitchFamily="34" charset="-79"/>
                <a:cs typeface="Arial"/>
              </a:rPr>
              <a:t>תיקון 75 בחוק </a:t>
            </a:r>
            <a:r>
              <a:rPr lang="he-IL" sz="3600" u="sng" spc="0" dirty="0">
                <a:solidFill>
                  <a:srgbClr val="C00000"/>
                </a:solidFill>
                <a:latin typeface="David" panose="020E0502060401010101" pitchFamily="34" charset="-79"/>
                <a:cs typeface="Arial"/>
              </a:rPr>
              <a:t>-</a:t>
            </a:r>
            <a:r>
              <a:rPr lang="he-IL" sz="3600" b="1" u="sng" spc="0" dirty="0">
                <a:solidFill>
                  <a:srgbClr val="C00000"/>
                </a:solidFill>
                <a:latin typeface="David" panose="020E0502060401010101" pitchFamily="34" charset="-79"/>
                <a:cs typeface="Arial"/>
              </a:rPr>
              <a:t> השכרה לטווח ארוך</a:t>
            </a:r>
            <a:endParaRPr lang="he-IL" altLang="he-IL" sz="2800" b="1" u="sng" spc="0" dirty="0">
              <a:solidFill>
                <a:srgbClr val="C00000"/>
              </a:solidFill>
              <a:latin typeface="David" panose="020E0502060401010101" pitchFamily="34" charset="-79"/>
              <a:ea typeface="+mn-ea"/>
              <a:cs typeface="Arial"/>
            </a:endParaRPr>
          </a:p>
        </p:txBody>
      </p:sp>
      <p:sp>
        <p:nvSpPr>
          <p:cNvPr id="368643" name="Rectangle 3"/>
          <p:cNvSpPr>
            <a:spLocks noGrp="1" noChangeArrowheads="1"/>
          </p:cNvSpPr>
          <p:nvPr>
            <p:ph type="body" idx="4294967295"/>
          </p:nvPr>
        </p:nvSpPr>
        <p:spPr>
          <a:xfrm>
            <a:off x="5905" y="836712"/>
            <a:ext cx="8426895" cy="5256584"/>
          </a:xfrm>
        </p:spPr>
        <p:txBody>
          <a:bodyPr rtlCol="0">
            <a:noAutofit/>
          </a:bodyPr>
          <a:lstStyle/>
          <a:p>
            <a:pPr marL="361950" indent="-361950" algn="just" eaLnBrk="1" fontAlgn="auto" hangingPunct="1">
              <a:lnSpc>
                <a:spcPts val="3000"/>
              </a:lnSpc>
              <a:spcBef>
                <a:spcPts val="1200"/>
              </a:spcBef>
              <a:spcAft>
                <a:spcPts val="0"/>
              </a:spcAft>
              <a:buClrTx/>
              <a:defRPr/>
            </a:pPr>
            <a:r>
              <a:rPr lang="he-IL" altLang="he-IL" sz="3200" b="1" u="sng" dirty="0" smtClean="0">
                <a:solidFill>
                  <a:srgbClr val="002060"/>
                </a:solidFill>
                <a:latin typeface="David" panose="020E0502060401010101" pitchFamily="34" charset="-79"/>
              </a:rPr>
              <a:t>תיקון </a:t>
            </a:r>
            <a:r>
              <a:rPr lang="he-IL" altLang="he-IL" sz="3200" b="1" u="sng" dirty="0">
                <a:solidFill>
                  <a:srgbClr val="002060"/>
                </a:solidFill>
                <a:latin typeface="David" panose="020E0502060401010101" pitchFamily="34" charset="-79"/>
              </a:rPr>
              <a:t>סעיף 31(1א) בחוק מע"מ</a:t>
            </a:r>
          </a:p>
          <a:p>
            <a:pPr marL="361950" lvl="0" indent="0" algn="just" eaLnBrk="1" fontAlgn="auto" hangingPunct="1">
              <a:lnSpc>
                <a:spcPts val="3000"/>
              </a:lnSpc>
              <a:spcBef>
                <a:spcPts val="1200"/>
              </a:spcBef>
              <a:spcAft>
                <a:spcPts val="0"/>
              </a:spcAft>
              <a:buClrTx/>
              <a:buNone/>
              <a:defRPr/>
            </a:pPr>
            <a:r>
              <a:rPr lang="he-IL" altLang="he-IL" sz="2800" dirty="0">
                <a:solidFill>
                  <a:prstClr val="black"/>
                </a:solidFill>
                <a:latin typeface="David" panose="020E0502060401010101" pitchFamily="34" charset="-79"/>
              </a:rPr>
              <a:t>פטור על מכירת הדירות בבניין לשכירות מוסדית שהיו מושכרות במשך 5 שנים לפחות </a:t>
            </a:r>
          </a:p>
          <a:p>
            <a:pPr marL="361950" lvl="0" indent="0" algn="just" eaLnBrk="1" fontAlgn="auto" hangingPunct="1">
              <a:lnSpc>
                <a:spcPts val="3000"/>
              </a:lnSpc>
              <a:spcBef>
                <a:spcPts val="1200"/>
              </a:spcBef>
              <a:spcAft>
                <a:spcPts val="0"/>
              </a:spcAft>
              <a:buClrTx/>
              <a:buNone/>
              <a:defRPr/>
            </a:pPr>
            <a:r>
              <a:rPr lang="he-IL" altLang="he-IL" sz="2800" dirty="0">
                <a:solidFill>
                  <a:prstClr val="black"/>
                </a:solidFill>
                <a:latin typeface="David" panose="020E0502060401010101" pitchFamily="34" charset="-79"/>
              </a:rPr>
              <a:t>או</a:t>
            </a:r>
          </a:p>
          <a:p>
            <a:pPr marL="361950" lvl="0" indent="0" algn="just" eaLnBrk="1" fontAlgn="auto" hangingPunct="1">
              <a:lnSpc>
                <a:spcPts val="3000"/>
              </a:lnSpc>
              <a:spcBef>
                <a:spcPts val="1200"/>
              </a:spcBef>
              <a:spcAft>
                <a:spcPts val="0"/>
              </a:spcAft>
              <a:buClrTx/>
              <a:buNone/>
              <a:defRPr/>
            </a:pPr>
            <a:r>
              <a:rPr lang="he-IL" altLang="he-IL" sz="2800" dirty="0">
                <a:solidFill>
                  <a:prstClr val="black"/>
                </a:solidFill>
                <a:latin typeface="David" panose="020E0502060401010101" pitchFamily="34" charset="-79"/>
              </a:rPr>
              <a:t>פטור אף לפני שהיו מושכרות במשך 5 שנים לפחות - אם מכר לפי הוראות סעיף 53ב(ג)(1) בחוק [50 דירות לפחות לרוכש אחד שהתחייב להשכיר את הדירות בתקופות הקבועות בחוק ובהתאם לתנאים הקבועים בחוק].    </a:t>
            </a:r>
          </a:p>
          <a:p>
            <a:pPr marL="0" indent="0" algn="just" eaLnBrk="1" fontAlgn="auto" hangingPunct="1">
              <a:lnSpc>
                <a:spcPts val="3000"/>
              </a:lnSpc>
              <a:spcBef>
                <a:spcPts val="600"/>
              </a:spcBef>
              <a:spcAft>
                <a:spcPts val="0"/>
              </a:spcAft>
              <a:buClrTx/>
              <a:buNone/>
              <a:defRPr/>
            </a:pPr>
            <a:endParaRPr lang="he-IL" altLang="he-IL" sz="2800" dirty="0">
              <a:latin typeface="David" panose="020E0502060401010101" pitchFamily="34" charset="-79"/>
              <a:ea typeface="+mj-ea"/>
            </a:endParaRPr>
          </a:p>
          <a:p>
            <a:pPr marL="361950" indent="-361950" algn="just" eaLnBrk="1" fontAlgn="auto" hangingPunct="1">
              <a:lnSpc>
                <a:spcPts val="3000"/>
              </a:lnSpc>
              <a:spcBef>
                <a:spcPts val="600"/>
              </a:spcBef>
              <a:spcAft>
                <a:spcPts val="0"/>
              </a:spcAft>
              <a:buClrTx/>
              <a:defRPr/>
            </a:pPr>
            <a:r>
              <a:rPr lang="he-IL" altLang="he-IL" sz="2800" b="1" u="sng" dirty="0" smtClean="0">
                <a:solidFill>
                  <a:srgbClr val="002060"/>
                </a:solidFill>
                <a:latin typeface="David" panose="020E0502060401010101" pitchFamily="34" charset="-79"/>
                <a:ea typeface="+mj-ea"/>
              </a:rPr>
              <a:t>הוראת מעבר</a:t>
            </a:r>
            <a:r>
              <a:rPr lang="he-IL" altLang="he-IL" sz="2800" b="1" dirty="0" smtClean="0">
                <a:latin typeface="David" panose="020E0502060401010101" pitchFamily="34" charset="-79"/>
                <a:ea typeface="+mj-ea"/>
              </a:rPr>
              <a:t> </a:t>
            </a:r>
            <a:r>
              <a:rPr lang="he-IL" altLang="he-IL" sz="2800" dirty="0">
                <a:latin typeface="David" panose="020E0502060401010101" pitchFamily="34" charset="-79"/>
                <a:ea typeface="+mj-ea"/>
              </a:rPr>
              <a:t>ממסלול ההטבות הישן למסלול ההטבות החדש ל"בניין לשכירות מוסדית</a:t>
            </a:r>
            <a:r>
              <a:rPr lang="he-IL" altLang="he-IL" sz="2800" dirty="0" smtClean="0">
                <a:latin typeface="David" panose="020E0502060401010101" pitchFamily="34" charset="-79"/>
                <a:ea typeface="+mj-ea"/>
              </a:rPr>
              <a:t>".</a:t>
            </a:r>
          </a:p>
          <a:p>
            <a:pPr marL="361950" indent="-361950" algn="just" eaLnBrk="1" fontAlgn="auto" hangingPunct="1">
              <a:lnSpc>
                <a:spcPts val="3000"/>
              </a:lnSpc>
              <a:spcBef>
                <a:spcPts val="600"/>
              </a:spcBef>
              <a:spcAft>
                <a:spcPts val="0"/>
              </a:spcAft>
              <a:buClrTx/>
              <a:defRPr/>
            </a:pPr>
            <a:endParaRPr lang="he-IL" altLang="he-IL" sz="2800" dirty="0">
              <a:latin typeface="David" panose="020E0502060401010101" pitchFamily="34" charset="-79"/>
              <a:ea typeface="+mj-ea"/>
            </a:endParaRPr>
          </a:p>
          <a:p>
            <a:pPr marL="361950" indent="-361950" algn="just" eaLnBrk="1" fontAlgn="auto" hangingPunct="1">
              <a:lnSpc>
                <a:spcPts val="3000"/>
              </a:lnSpc>
              <a:spcBef>
                <a:spcPts val="600"/>
              </a:spcBef>
              <a:spcAft>
                <a:spcPts val="0"/>
              </a:spcAft>
              <a:buClrTx/>
              <a:defRPr/>
            </a:pPr>
            <a:endParaRPr lang="he-IL" altLang="he-IL" sz="2800" dirty="0" smtClean="0">
              <a:latin typeface="David" panose="020E0502060401010101" pitchFamily="34" charset="-79"/>
              <a:ea typeface="+mj-ea"/>
            </a:endParaRPr>
          </a:p>
          <a:p>
            <a:pPr marL="0" lvl="0" indent="0" algn="just" eaLnBrk="1" fontAlgn="auto" hangingPunct="1">
              <a:lnSpc>
                <a:spcPts val="3000"/>
              </a:lnSpc>
              <a:spcBef>
                <a:spcPts val="600"/>
              </a:spcBef>
              <a:spcAft>
                <a:spcPts val="0"/>
              </a:spcAft>
              <a:buClrTx/>
              <a:buNone/>
              <a:defRPr/>
            </a:pPr>
            <a:endParaRPr lang="he-IL" altLang="he-IL" sz="2800" u="sng" dirty="0">
              <a:latin typeface="David" panose="020E0502060401010101" pitchFamily="34" charset="-79"/>
              <a:ea typeface="+mj-ea"/>
            </a:endParaRPr>
          </a:p>
          <a:p>
            <a:pPr marL="0" lvl="0" indent="0" algn="just" eaLnBrk="1" fontAlgn="auto" hangingPunct="1">
              <a:lnSpc>
                <a:spcPts val="3000"/>
              </a:lnSpc>
              <a:spcBef>
                <a:spcPts val="600"/>
              </a:spcBef>
              <a:spcAft>
                <a:spcPts val="0"/>
              </a:spcAft>
              <a:buClrTx/>
              <a:buNone/>
              <a:defRPr/>
            </a:pPr>
            <a:endParaRPr lang="he-IL" altLang="he-IL" dirty="0" smtClean="0">
              <a:solidFill>
                <a:prstClr val="black"/>
              </a:solidFill>
              <a:latin typeface="David" panose="020E0502060401010101" pitchFamily="34" charset="-79"/>
            </a:endParaRPr>
          </a:p>
        </p:txBody>
      </p:sp>
      <p:sp>
        <p:nvSpPr>
          <p:cNvPr id="15367" name="כותרת 1"/>
          <p:cNvSpPr txBox="1">
            <a:spLocks/>
          </p:cNvSpPr>
          <p:nvPr/>
        </p:nvSpPr>
        <p:spPr bwMode="auto">
          <a:xfrm>
            <a:off x="5219700" y="6216650"/>
            <a:ext cx="32131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000">
                <a:solidFill>
                  <a:schemeClr val="tx1"/>
                </a:solidFill>
                <a:latin typeface="Times New Roman" pitchFamily="18" charset="0"/>
                <a:cs typeface="David" pitchFamily="34" charset="-79"/>
              </a:defRPr>
            </a:lvl1pPr>
            <a:lvl2pPr marL="742950" indent="-285750">
              <a:defRPr sz="3000">
                <a:solidFill>
                  <a:schemeClr val="tx1"/>
                </a:solidFill>
                <a:latin typeface="Times New Roman" pitchFamily="18" charset="0"/>
                <a:cs typeface="David" pitchFamily="34" charset="-79"/>
              </a:defRPr>
            </a:lvl2pPr>
            <a:lvl3pPr marL="1143000" indent="-228600">
              <a:defRPr sz="3000">
                <a:solidFill>
                  <a:schemeClr val="tx1"/>
                </a:solidFill>
                <a:latin typeface="Times New Roman" pitchFamily="18" charset="0"/>
                <a:cs typeface="David" pitchFamily="34" charset="-79"/>
              </a:defRPr>
            </a:lvl3pPr>
            <a:lvl4pPr marL="1600200" indent="-228600">
              <a:defRPr sz="3000">
                <a:solidFill>
                  <a:schemeClr val="tx1"/>
                </a:solidFill>
                <a:latin typeface="Times New Roman" pitchFamily="18" charset="0"/>
                <a:cs typeface="David" pitchFamily="34" charset="-79"/>
              </a:defRPr>
            </a:lvl4pPr>
            <a:lvl5pPr marL="2057400" indent="-228600">
              <a:defRPr sz="3000">
                <a:solidFill>
                  <a:schemeClr val="tx1"/>
                </a:solidFill>
                <a:latin typeface="Times New Roman" pitchFamily="18" charset="0"/>
                <a:cs typeface="David" pitchFamily="34" charset="-79"/>
              </a:defRPr>
            </a:lvl5pPr>
            <a:lvl6pPr marL="25146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fontAlgn="base">
              <a:lnSpc>
                <a:spcPct val="150000"/>
              </a:lnSpc>
              <a:spcBef>
                <a:spcPct val="0"/>
              </a:spcBef>
              <a:spcAft>
                <a:spcPct val="0"/>
              </a:spcAft>
            </a:pPr>
            <a:r>
              <a:rPr lang="he-IL" altLang="he-IL" sz="3200" i="1" dirty="0" smtClean="0">
                <a:solidFill>
                  <a:srgbClr val="1F497D"/>
                </a:solidFill>
                <a:latin typeface="Calibri" pitchFamily="34" charset="0"/>
                <a:ea typeface="Times New Roman" pitchFamily="18" charset="0"/>
                <a:cs typeface="Arial" pitchFamily="34" charset="0"/>
              </a:rPr>
              <a:t> </a:t>
            </a:r>
            <a:r>
              <a:rPr lang="he-IL" altLang="he-IL" sz="1800" i="1" dirty="0" smtClean="0">
                <a:solidFill>
                  <a:srgbClr val="000000"/>
                </a:solidFill>
                <a:latin typeface="Calibri" pitchFamily="34" charset="0"/>
                <a:ea typeface="Times New Roman" pitchFamily="18" charset="0"/>
                <a:cs typeface="Arial" pitchFamily="34" charset="0"/>
              </a:rPr>
              <a:t> </a:t>
            </a:r>
          </a:p>
          <a:p>
            <a:pPr fontAlgn="base">
              <a:lnSpc>
                <a:spcPct val="150000"/>
              </a:lnSpc>
              <a:spcBef>
                <a:spcPct val="0"/>
              </a:spcBef>
              <a:spcAft>
                <a:spcPct val="0"/>
              </a:spcAft>
            </a:pPr>
            <a:endParaRPr lang="he-IL" altLang="he-IL" sz="1800" b="1" i="1" dirty="0" smtClean="0">
              <a:solidFill>
                <a:srgbClr val="000000"/>
              </a:solidFill>
              <a:latin typeface="Calibri" pitchFamily="34" charset="0"/>
              <a:ea typeface="Times New Roman" pitchFamily="18" charset="0"/>
              <a:cs typeface="Arial" pitchFamily="34" charset="0"/>
            </a:endParaRP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יוסי ירון רואה חשבון (</a:t>
            </a:r>
            <a:r>
              <a:rPr lang="en-US" altLang="he-IL" sz="1600" b="1" dirty="0" smtClean="0">
                <a:solidFill>
                  <a:srgbClr val="595959"/>
                </a:solidFill>
                <a:latin typeface="David" pitchFamily="34" charset="-79"/>
                <a:ea typeface="Times New Roman" pitchFamily="18" charset="0"/>
              </a:rPr>
              <a:t>MBA</a:t>
            </a:r>
            <a:r>
              <a:rPr lang="he-IL" altLang="he-IL" sz="1600" b="1" dirty="0" smtClean="0">
                <a:solidFill>
                  <a:srgbClr val="595959"/>
                </a:solidFill>
                <a:latin typeface="David" pitchFamily="34" charset="-79"/>
                <a:ea typeface="Times New Roman" pitchFamily="18" charset="0"/>
              </a:rPr>
              <a:t>) </a:t>
            </a: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מיסים ותמריצי מדינה</a:t>
            </a:r>
            <a:endParaRPr lang="en-US" altLang="he-IL" sz="1600" b="1" dirty="0" smtClean="0">
              <a:solidFill>
                <a:srgbClr val="000000"/>
              </a:solidFill>
              <a:latin typeface="David" pitchFamily="34" charset="-79"/>
              <a:ea typeface="Times New Roman" pitchFamily="18" charset="0"/>
            </a:endParaRPr>
          </a:p>
          <a:p>
            <a:pPr algn="ctr" fontAlgn="base">
              <a:lnSpc>
                <a:spcPts val="1000"/>
              </a:lnSpc>
              <a:spcBef>
                <a:spcPct val="0"/>
              </a:spcBef>
              <a:spcAft>
                <a:spcPts val="1000"/>
              </a:spcAft>
            </a:pP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ts val="1600"/>
              </a:lnSpc>
              <a:spcBef>
                <a:spcPct val="0"/>
              </a:spcBef>
              <a:spcAft>
                <a:spcPts val="1000"/>
              </a:spcAft>
            </a:pPr>
            <a:r>
              <a:rPr lang="he-IL" altLang="he-IL" sz="1800" i="1" dirty="0" smtClean="0">
                <a:solidFill>
                  <a:srgbClr val="333333"/>
                </a:solidFill>
                <a:latin typeface="Verdana" pitchFamily="34" charset="0"/>
                <a:ea typeface="Times New Roman" pitchFamily="18" charset="0"/>
                <a:cs typeface="Arial" pitchFamily="34" charset="0"/>
              </a:rPr>
              <a:t> </a:t>
            </a: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ct val="120000"/>
              </a:lnSpc>
              <a:spcBef>
                <a:spcPct val="0"/>
              </a:spcBef>
              <a:spcAft>
                <a:spcPts val="1000"/>
              </a:spcAft>
            </a:pPr>
            <a:r>
              <a:rPr lang="he-IL" altLang="he-IL" sz="3200" b="1" dirty="0" smtClean="0">
                <a:solidFill>
                  <a:srgbClr val="1F497D"/>
                </a:solidFill>
                <a:latin typeface="David" pitchFamily="34" charset="-79"/>
                <a:ea typeface="Times New Roman" pitchFamily="18" charset="0"/>
              </a:rPr>
              <a:t> </a:t>
            </a:r>
          </a:p>
        </p:txBody>
      </p:sp>
      <p:pic>
        <p:nvPicPr>
          <p:cNvPr id="15368"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6269038"/>
            <a:ext cx="7112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כותרת 1"/>
          <p:cNvSpPr txBox="1">
            <a:spLocks/>
          </p:cNvSpPr>
          <p:nvPr/>
        </p:nvSpPr>
        <p:spPr>
          <a:xfrm>
            <a:off x="0" y="6217244"/>
            <a:ext cx="3203848"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he-IL" sz="1600" spc="0" dirty="0" smtClean="0">
                <a:solidFill>
                  <a:srgbClr val="595959"/>
                </a:solidFill>
                <a:latin typeface="Verdana"/>
                <a:ea typeface="Times New Roman"/>
                <a:cs typeface="David"/>
              </a:rPr>
              <a:t>טל': 077-7500203, נייד: 050-6210107 </a:t>
            </a:r>
          </a:p>
          <a:p>
            <a:r>
              <a:rPr lang="he-IL" sz="1600" spc="0" dirty="0" smtClean="0">
                <a:solidFill>
                  <a:srgbClr val="595959"/>
                </a:solidFill>
                <a:latin typeface="Verdana"/>
                <a:cs typeface="David"/>
              </a:rPr>
              <a:t>מייל:</a:t>
            </a:r>
            <a:r>
              <a:rPr lang="he-IL" sz="1600" b="1" spc="0" dirty="0" smtClean="0">
                <a:solidFill>
                  <a:srgbClr val="595959"/>
                </a:solidFill>
                <a:latin typeface="Verdana"/>
                <a:cs typeface="David"/>
              </a:rPr>
              <a:t> </a:t>
            </a:r>
            <a:r>
              <a:rPr lang="en-US" sz="1600" spc="0" dirty="0" smtClean="0">
                <a:solidFill>
                  <a:srgbClr val="595959"/>
                </a:solidFill>
                <a:latin typeface="David" panose="020E0502060401010101" pitchFamily="34" charset="-79"/>
                <a:cs typeface="David" panose="020E0502060401010101" pitchFamily="34" charset="-79"/>
              </a:rPr>
              <a:t>yaronycpa@gmail.com</a:t>
            </a:r>
            <a:endParaRPr lang="he-IL" sz="3200" b="1" dirty="0">
              <a:solidFill>
                <a:srgbClr val="1F497D"/>
              </a:solidFill>
              <a:latin typeface="David" pitchFamily="34" charset="-79"/>
              <a:cs typeface="David" pitchFamily="34" charset="-79"/>
            </a:endParaRPr>
          </a:p>
        </p:txBody>
      </p:sp>
    </p:spTree>
    <p:extLst>
      <p:ext uri="{BB962C8B-B14F-4D97-AF65-F5344CB8AC3E}">
        <p14:creationId xmlns:p14="http://schemas.microsoft.com/office/powerpoint/2010/main" val="72720414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1052736"/>
            <a:ext cx="8064896" cy="3816424"/>
          </a:xfrm>
        </p:spPr>
        <p:txBody>
          <a:bodyPr>
            <a:normAutofit/>
          </a:bodyPr>
          <a:lstStyle/>
          <a:p>
            <a:pPr marL="0" indent="0" algn="ctr">
              <a:lnSpc>
                <a:spcPts val="2800"/>
              </a:lnSpc>
              <a:buClr>
                <a:srgbClr val="4F81BD">
                  <a:lumMod val="25000"/>
                </a:srgbClr>
              </a:buClr>
              <a:buNone/>
              <a:defRPr/>
            </a:pPr>
            <a:endParaRPr kumimoji="1" lang="he-IL" sz="3200" b="1" kern="0" dirty="0" smtClean="0">
              <a:solidFill>
                <a:srgbClr val="C00000"/>
              </a:solidFill>
              <a:latin typeface="Times New Roman"/>
              <a:cs typeface="David"/>
            </a:endParaRPr>
          </a:p>
          <a:p>
            <a:pPr marL="0" indent="0" algn="ctr">
              <a:lnSpc>
                <a:spcPts val="2800"/>
              </a:lnSpc>
              <a:buClr>
                <a:srgbClr val="4F81BD">
                  <a:lumMod val="25000"/>
                </a:srgbClr>
              </a:buClr>
              <a:buNone/>
              <a:defRPr/>
            </a:pPr>
            <a:endParaRPr kumimoji="1" lang="he-IL" sz="3200" b="1" kern="0" dirty="0">
              <a:solidFill>
                <a:srgbClr val="C00000"/>
              </a:solidFill>
              <a:latin typeface="Times New Roman"/>
              <a:cs typeface="David"/>
            </a:endParaRPr>
          </a:p>
          <a:p>
            <a:pPr marL="0" indent="0" algn="ctr">
              <a:lnSpc>
                <a:spcPts val="2800"/>
              </a:lnSpc>
              <a:buClr>
                <a:srgbClr val="4F81BD">
                  <a:lumMod val="25000"/>
                </a:srgbClr>
              </a:buClr>
              <a:buNone/>
              <a:defRPr/>
            </a:pPr>
            <a:endParaRPr kumimoji="1" lang="he-IL" sz="3200" b="1" kern="0" dirty="0">
              <a:solidFill>
                <a:srgbClr val="C00000"/>
              </a:solidFill>
              <a:latin typeface="Times New Roman"/>
              <a:cs typeface="David"/>
            </a:endParaRPr>
          </a:p>
          <a:p>
            <a:pPr marL="0" indent="0" algn="ctr">
              <a:lnSpc>
                <a:spcPts val="2800"/>
              </a:lnSpc>
              <a:buClr>
                <a:srgbClr val="4F81BD">
                  <a:lumMod val="25000"/>
                </a:srgbClr>
              </a:buClr>
              <a:buNone/>
              <a:defRPr/>
            </a:pPr>
            <a:r>
              <a:rPr kumimoji="1" lang="he-IL" sz="16600" b="1" i="1" kern="0" dirty="0" smtClean="0">
                <a:solidFill>
                  <a:srgbClr val="C00000"/>
                </a:solidFill>
                <a:effectLst>
                  <a:outerShdw blurRad="38100" dist="38100" dir="2700000" algn="tl">
                    <a:srgbClr val="000000">
                      <a:alpha val="43137"/>
                    </a:srgbClr>
                  </a:outerShdw>
                </a:effectLst>
                <a:latin typeface="Times New Roman"/>
                <a:cs typeface="David"/>
              </a:rPr>
              <a:t>תודה רבה</a:t>
            </a:r>
            <a:endParaRPr kumimoji="1" lang="he-IL" sz="16600" i="1" kern="0" dirty="0" smtClean="0">
              <a:effectLst>
                <a:outerShdw blurRad="38100" dist="38100" dir="2700000" algn="tl">
                  <a:srgbClr val="000000">
                    <a:alpha val="43137"/>
                  </a:srgbClr>
                </a:outerShdw>
              </a:effectLst>
              <a:latin typeface="Times New Roman"/>
              <a:cs typeface="David"/>
            </a:endParaRPr>
          </a:p>
        </p:txBody>
      </p:sp>
      <p:sp>
        <p:nvSpPr>
          <p:cNvPr id="4" name="כותרת 1"/>
          <p:cNvSpPr txBox="1">
            <a:spLocks/>
          </p:cNvSpPr>
          <p:nvPr/>
        </p:nvSpPr>
        <p:spPr>
          <a:xfrm>
            <a:off x="5292080" y="6021288"/>
            <a:ext cx="3140206" cy="829092"/>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lnSpc>
                <a:spcPct val="150000"/>
              </a:lnSpc>
            </a:pPr>
            <a:r>
              <a:rPr lang="he-IL" sz="3200" i="1" dirty="0">
                <a:solidFill>
                  <a:srgbClr val="1F497D"/>
                </a:solidFill>
                <a:latin typeface="Calibri"/>
                <a:ea typeface="Times New Roman"/>
                <a:cs typeface="Arial"/>
              </a:rPr>
              <a:t> </a:t>
            </a:r>
            <a:r>
              <a:rPr lang="he-IL" sz="1800" i="1" spc="0" dirty="0">
                <a:solidFill>
                  <a:prstClr val="black"/>
                </a:solidFill>
                <a:latin typeface="Calibri"/>
                <a:ea typeface="Times New Roman"/>
                <a:cs typeface="Arial"/>
              </a:rPr>
              <a:t> </a:t>
            </a:r>
            <a:endParaRPr lang="he-IL" sz="1800" i="1" spc="0" dirty="0" smtClean="0">
              <a:solidFill>
                <a:prstClr val="black"/>
              </a:solidFill>
              <a:latin typeface="Calibri"/>
              <a:ea typeface="Times New Roman"/>
              <a:cs typeface="Arial"/>
            </a:endParaRPr>
          </a:p>
          <a:p>
            <a:pPr algn="r">
              <a:lnSpc>
                <a:spcPct val="150000"/>
              </a:lnSpc>
            </a:pPr>
            <a:endParaRPr lang="he-IL" sz="1800" b="1" i="1" spc="0" dirty="0">
              <a:solidFill>
                <a:prstClr val="black"/>
              </a:solidFill>
              <a:latin typeface="Calibri"/>
              <a:ea typeface="Times New Roman"/>
              <a:cs typeface="Arial"/>
            </a:endParaRPr>
          </a:p>
          <a:p>
            <a:pPr algn="r"/>
            <a:r>
              <a:rPr lang="he-IL" sz="2000" b="1" spc="0" dirty="0" smtClean="0">
                <a:solidFill>
                  <a:srgbClr val="595959"/>
                </a:solidFill>
                <a:latin typeface="Verdana"/>
                <a:ea typeface="Times New Roman"/>
                <a:cs typeface="David"/>
              </a:rPr>
              <a:t>            </a:t>
            </a:r>
            <a:r>
              <a:rPr lang="he-IL" sz="1600" b="1" spc="0" dirty="0" smtClean="0">
                <a:solidFill>
                  <a:srgbClr val="595959"/>
                </a:solidFill>
                <a:latin typeface="Verdana"/>
                <a:ea typeface="Times New Roman"/>
                <a:cs typeface="David"/>
              </a:rPr>
              <a:t>יוסי </a:t>
            </a:r>
            <a:r>
              <a:rPr lang="he-IL" sz="1600" b="1" spc="0" dirty="0">
                <a:solidFill>
                  <a:srgbClr val="595959"/>
                </a:solidFill>
                <a:latin typeface="Verdana"/>
                <a:ea typeface="Times New Roman"/>
                <a:cs typeface="David"/>
              </a:rPr>
              <a:t>ירון רואה חשבון </a:t>
            </a:r>
            <a:r>
              <a:rPr lang="he-IL" sz="1600" b="1" spc="0" dirty="0">
                <a:solidFill>
                  <a:srgbClr val="595959"/>
                </a:solidFill>
                <a:latin typeface="Calibri"/>
                <a:ea typeface="Times New Roman"/>
                <a:cs typeface="Arial"/>
              </a:rPr>
              <a:t>(</a:t>
            </a:r>
            <a:r>
              <a:rPr lang="en-US" sz="1600" b="1" spc="0" dirty="0">
                <a:solidFill>
                  <a:srgbClr val="595959"/>
                </a:solidFill>
                <a:latin typeface="Times New Roman"/>
                <a:ea typeface="Times New Roman"/>
                <a:cs typeface="Arial"/>
              </a:rPr>
              <a:t>MBA</a:t>
            </a:r>
            <a:r>
              <a:rPr lang="he-IL" sz="1600" b="1" spc="0" dirty="0" smtClean="0">
                <a:solidFill>
                  <a:srgbClr val="595959"/>
                </a:solidFill>
                <a:latin typeface="Verdana"/>
                <a:ea typeface="Times New Roman"/>
                <a:cs typeface="David"/>
              </a:rPr>
              <a:t>) </a:t>
            </a:r>
          </a:p>
          <a:p>
            <a:pPr algn="r"/>
            <a:r>
              <a:rPr lang="he-IL" sz="1600" b="1" spc="0" dirty="0" smtClean="0">
                <a:solidFill>
                  <a:srgbClr val="595959"/>
                </a:solidFill>
                <a:latin typeface="Verdana"/>
                <a:ea typeface="Times New Roman"/>
                <a:cs typeface="David"/>
              </a:rPr>
              <a:t>               מיסים ותמריצי מדינה</a:t>
            </a:r>
            <a:endParaRPr lang="en-US" sz="1600" b="1" spc="0" dirty="0" smtClean="0">
              <a:solidFill>
                <a:prstClr val="black"/>
              </a:solidFill>
              <a:latin typeface="Calibri"/>
              <a:ea typeface="Times New Roman"/>
              <a:cs typeface="Arial"/>
            </a:endParaRPr>
          </a:p>
          <a:p>
            <a:pPr algn="ctr">
              <a:lnSpc>
                <a:spcPts val="1000"/>
              </a:lnSpc>
              <a:spcAft>
                <a:spcPts val="1000"/>
              </a:spcAft>
            </a:pPr>
            <a:endParaRPr lang="en-US" sz="1800" i="1" dirty="0" smtClean="0">
              <a:solidFill>
                <a:srgbClr val="1F497D"/>
              </a:solidFill>
              <a:latin typeface="Calibri"/>
              <a:ea typeface="Times New Roman"/>
              <a:cs typeface="Arial"/>
            </a:endParaRPr>
          </a:p>
          <a:p>
            <a:pPr algn="r">
              <a:lnSpc>
                <a:spcPts val="1600"/>
              </a:lnSpc>
              <a:spcAft>
                <a:spcPts val="1000"/>
              </a:spcAft>
            </a:pPr>
            <a:r>
              <a:rPr lang="he-IL" sz="1800" i="1" dirty="0" smtClean="0">
                <a:solidFill>
                  <a:srgbClr val="333333"/>
                </a:solidFill>
                <a:latin typeface="Verdana"/>
                <a:ea typeface="Times New Roman"/>
                <a:cs typeface="Arial"/>
              </a:rPr>
              <a:t> </a:t>
            </a:r>
            <a:endParaRPr lang="en-US" sz="1800" i="1" dirty="0" smtClean="0">
              <a:solidFill>
                <a:srgbClr val="1F497D"/>
              </a:solidFill>
              <a:latin typeface="Calibri"/>
              <a:ea typeface="Times New Roman"/>
              <a:cs typeface="Arial"/>
            </a:endParaRPr>
          </a:p>
          <a:p>
            <a:pPr algn="r">
              <a:lnSpc>
                <a:spcPct val="120000"/>
              </a:lnSpc>
              <a:spcAft>
                <a:spcPts val="1000"/>
              </a:spcAft>
            </a:pPr>
            <a:r>
              <a:rPr lang="he-IL" sz="3200" b="1" dirty="0" smtClean="0">
                <a:solidFill>
                  <a:srgbClr val="1F497D"/>
                </a:solidFill>
                <a:latin typeface="David" pitchFamily="34" charset="-79"/>
                <a:cs typeface="David" pitchFamily="34" charset="-79"/>
              </a:rPr>
              <a:t> </a:t>
            </a:r>
            <a:endParaRPr lang="he-IL" sz="3200" b="1" dirty="0">
              <a:solidFill>
                <a:srgbClr val="1F497D"/>
              </a:solidFill>
              <a:latin typeface="David" pitchFamily="34" charset="-79"/>
              <a:cs typeface="David" pitchFamily="34" charset="-79"/>
            </a:endParaRPr>
          </a:p>
        </p:txBody>
      </p:sp>
      <p:pic>
        <p:nvPicPr>
          <p:cNvPr id="1026"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6268255"/>
            <a:ext cx="711082" cy="589744"/>
          </a:xfrm>
          <a:prstGeom prst="rect">
            <a:avLst/>
          </a:prstGeom>
          <a:noFill/>
          <a:extLst>
            <a:ext uri="{909E8E84-426E-40DD-AFC4-6F175D3DCCD1}">
              <a14:hiddenFill xmlns:a14="http://schemas.microsoft.com/office/drawing/2010/main">
                <a:solidFill>
                  <a:srgbClr val="FFFFFF"/>
                </a:solidFill>
              </a14:hiddenFill>
            </a:ext>
          </a:extLst>
        </p:spPr>
      </p:pic>
      <p:sp>
        <p:nvSpPr>
          <p:cNvPr id="8" name="כותרת 1"/>
          <p:cNvSpPr txBox="1">
            <a:spLocks/>
          </p:cNvSpPr>
          <p:nvPr/>
        </p:nvSpPr>
        <p:spPr>
          <a:xfrm>
            <a:off x="0" y="6217244"/>
            <a:ext cx="3203848"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he-IL" sz="1600" spc="0" dirty="0" smtClean="0">
                <a:solidFill>
                  <a:srgbClr val="595959"/>
                </a:solidFill>
                <a:latin typeface="Verdana"/>
                <a:ea typeface="Times New Roman"/>
                <a:cs typeface="David"/>
              </a:rPr>
              <a:t>טל': 077-7500203, נייד: 050-6210107 </a:t>
            </a:r>
          </a:p>
          <a:p>
            <a:r>
              <a:rPr lang="he-IL" sz="1600" spc="0" dirty="0" smtClean="0">
                <a:solidFill>
                  <a:srgbClr val="595959"/>
                </a:solidFill>
                <a:latin typeface="Verdana"/>
                <a:cs typeface="David"/>
              </a:rPr>
              <a:t>מייל:</a:t>
            </a:r>
            <a:r>
              <a:rPr lang="he-IL" sz="1600" b="1" spc="0" dirty="0" smtClean="0">
                <a:solidFill>
                  <a:srgbClr val="595959"/>
                </a:solidFill>
                <a:latin typeface="Verdana"/>
                <a:cs typeface="David"/>
              </a:rPr>
              <a:t> </a:t>
            </a:r>
            <a:r>
              <a:rPr lang="en-US" sz="1600" spc="0" dirty="0" smtClean="0">
                <a:solidFill>
                  <a:srgbClr val="595959"/>
                </a:solidFill>
                <a:latin typeface="David" panose="020E0502060401010101" pitchFamily="34" charset="-79"/>
                <a:cs typeface="David" panose="020E0502060401010101" pitchFamily="34" charset="-79"/>
              </a:rPr>
              <a:t>yaronycpa@gmail.com</a:t>
            </a:r>
            <a:endParaRPr lang="he-IL" sz="3200" b="1" dirty="0">
              <a:solidFill>
                <a:srgbClr val="1F497D"/>
              </a:solidFill>
              <a:latin typeface="David" pitchFamily="34" charset="-79"/>
              <a:cs typeface="David" pitchFamily="34" charset="-79"/>
            </a:endParaRPr>
          </a:p>
        </p:txBody>
      </p:sp>
    </p:spTree>
    <p:extLst>
      <p:ext uri="{BB962C8B-B14F-4D97-AF65-F5344CB8AC3E}">
        <p14:creationId xmlns:p14="http://schemas.microsoft.com/office/powerpoint/2010/main" val="4063895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1"/>
            <a:ext cx="8137525" cy="620687"/>
          </a:xfrm>
        </p:spPr>
        <p:txBody>
          <a:bodyPr rtlCol="0"/>
          <a:lstStyle/>
          <a:p>
            <a:pPr algn="ctr" eaLnBrk="1" fontAlgn="auto" hangingPunct="1">
              <a:spcAft>
                <a:spcPts val="0"/>
              </a:spcAft>
              <a:defRPr/>
            </a:pPr>
            <a:r>
              <a:rPr lang="he-IL" sz="3600" b="1" u="sng" spc="0" dirty="0" smtClean="0">
                <a:solidFill>
                  <a:srgbClr val="C00000"/>
                </a:solidFill>
                <a:latin typeface="David" panose="020E0502060401010101" pitchFamily="34" charset="-79"/>
                <a:cs typeface="+mn-cs"/>
              </a:rPr>
              <a:t>מיסוי רווחים פטורים - רקע</a:t>
            </a:r>
            <a:endParaRPr lang="en-US" altLang="he-IL" sz="4000" b="1" u="sng" dirty="0">
              <a:solidFill>
                <a:srgbClr val="C00000"/>
              </a:solidFill>
              <a:latin typeface="David" panose="020E0502060401010101" pitchFamily="34" charset="-79"/>
              <a:cs typeface="+mn-cs"/>
            </a:endParaRPr>
          </a:p>
        </p:txBody>
      </p:sp>
      <p:sp>
        <p:nvSpPr>
          <p:cNvPr id="368643" name="Rectangle 3"/>
          <p:cNvSpPr>
            <a:spLocks noGrp="1" noChangeArrowheads="1"/>
          </p:cNvSpPr>
          <p:nvPr>
            <p:ph type="body" idx="4294967295"/>
          </p:nvPr>
        </p:nvSpPr>
        <p:spPr>
          <a:xfrm>
            <a:off x="24955" y="836712"/>
            <a:ext cx="8388350" cy="5184576"/>
          </a:xfrm>
        </p:spPr>
        <p:txBody>
          <a:bodyPr rtlCol="0">
            <a:noAutofit/>
          </a:bodyPr>
          <a:lstStyle/>
          <a:p>
            <a:pPr marL="0" indent="0" algn="just" eaLnBrk="1" fontAlgn="auto" hangingPunct="1">
              <a:lnSpc>
                <a:spcPts val="3000"/>
              </a:lnSpc>
              <a:spcBef>
                <a:spcPts val="1200"/>
              </a:spcBef>
              <a:spcAft>
                <a:spcPts val="0"/>
              </a:spcAft>
              <a:buClrTx/>
              <a:buNone/>
              <a:defRPr/>
            </a:pPr>
            <a:r>
              <a:rPr lang="he-IL" altLang="he-IL" sz="2400" dirty="0" smtClean="0">
                <a:latin typeface="David" panose="020E0502060401010101" pitchFamily="34" charset="-79"/>
              </a:rPr>
              <a:t>חברות צברו </a:t>
            </a:r>
            <a:r>
              <a:rPr lang="he-IL" altLang="he-IL" sz="2400" b="1" u="sng" dirty="0" smtClean="0">
                <a:latin typeface="David" panose="020E0502060401010101" pitchFamily="34" charset="-79"/>
              </a:rPr>
              <a:t>הכנסות פטורות</a:t>
            </a:r>
            <a:r>
              <a:rPr lang="he-IL" altLang="he-IL" sz="2400" dirty="0" smtClean="0">
                <a:latin typeface="David" panose="020E0502060401010101" pitchFamily="34" charset="-79"/>
              </a:rPr>
              <a:t> על פי אחד ממסלולי ההטבות הישנים:</a:t>
            </a:r>
          </a:p>
          <a:p>
            <a:pPr marL="361950" lvl="0" indent="-361950" algn="just" eaLnBrk="1" hangingPunct="1">
              <a:lnSpc>
                <a:spcPts val="2400"/>
              </a:lnSpc>
              <a:spcBef>
                <a:spcPts val="600"/>
              </a:spcBef>
              <a:buClrTx/>
              <a:buFont typeface="+mj-cs"/>
              <a:buAutoNum type="hebrew2Minus"/>
            </a:pPr>
            <a:r>
              <a:rPr lang="he-IL" altLang="he-IL" sz="2400" b="1" kern="0" dirty="0" smtClean="0">
                <a:latin typeface="Arial"/>
              </a:rPr>
              <a:t>מסלול מענקים </a:t>
            </a:r>
            <a:r>
              <a:rPr lang="he-IL" altLang="he-IL" sz="2400" b="1" kern="0" dirty="0">
                <a:latin typeface="Arial"/>
              </a:rPr>
              <a:t>באזור פיתוח א' </a:t>
            </a:r>
            <a:r>
              <a:rPr lang="he-IL" altLang="he-IL" sz="2400" b="1" kern="0" dirty="0" smtClean="0">
                <a:latin typeface="Arial"/>
              </a:rPr>
              <a:t>- </a:t>
            </a:r>
            <a:r>
              <a:rPr lang="he-IL" altLang="he-IL" sz="2400" kern="0" dirty="0" smtClean="0">
                <a:latin typeface="Arial"/>
              </a:rPr>
              <a:t>חברה/חברת משקיעי חוץ בעלת מפעל מאושר בשנתיים </a:t>
            </a:r>
            <a:r>
              <a:rPr lang="he-IL" altLang="he-IL" sz="2400" kern="0" dirty="0">
                <a:latin typeface="Arial"/>
              </a:rPr>
              <a:t>הראשונות לתקופת </a:t>
            </a:r>
            <a:r>
              <a:rPr lang="he-IL" altLang="he-IL" sz="2400" kern="0" dirty="0" smtClean="0">
                <a:latin typeface="Arial"/>
              </a:rPr>
              <a:t>ההטבות.</a:t>
            </a:r>
          </a:p>
          <a:p>
            <a:pPr marL="361950" lvl="0" indent="-361950" algn="just" eaLnBrk="1" hangingPunct="1">
              <a:lnSpc>
                <a:spcPts val="3000"/>
              </a:lnSpc>
              <a:spcBef>
                <a:spcPts val="1200"/>
              </a:spcBef>
              <a:buClrTx/>
              <a:buFont typeface="+mj-cs"/>
              <a:buAutoNum type="hebrew2Minus"/>
            </a:pPr>
            <a:r>
              <a:rPr lang="he-IL" altLang="he-IL" sz="2400" b="1" kern="0" dirty="0" smtClean="0">
                <a:latin typeface="Arial"/>
              </a:rPr>
              <a:t>מפעל מאושר במסלול החלופי (הישן).</a:t>
            </a:r>
            <a:endParaRPr lang="he-IL" altLang="he-IL" sz="2400" kern="0" dirty="0" smtClean="0">
              <a:solidFill>
                <a:prstClr val="black"/>
              </a:solidFill>
              <a:latin typeface="Arial"/>
            </a:endParaRPr>
          </a:p>
          <a:p>
            <a:pPr marL="361950" lvl="0" indent="-361950" algn="just" eaLnBrk="1" hangingPunct="1">
              <a:lnSpc>
                <a:spcPts val="3000"/>
              </a:lnSpc>
              <a:spcBef>
                <a:spcPts val="1200"/>
              </a:spcBef>
              <a:buClrTx/>
              <a:buFont typeface="+mj-cs"/>
              <a:buAutoNum type="hebrew2Minus"/>
            </a:pPr>
            <a:r>
              <a:rPr lang="he-IL" altLang="he-IL" sz="2400" b="1" kern="0" dirty="0" smtClean="0">
                <a:latin typeface="Arial"/>
              </a:rPr>
              <a:t>מפעל מוטב</a:t>
            </a:r>
            <a:r>
              <a:rPr lang="he-IL" altLang="he-IL" sz="2400" kern="0" dirty="0" smtClean="0">
                <a:latin typeface="Arial"/>
              </a:rPr>
              <a:t>.</a:t>
            </a:r>
          </a:p>
          <a:p>
            <a:pPr marL="0" lvl="0" indent="0" algn="ctr">
              <a:spcBef>
                <a:spcPts val="1200"/>
              </a:spcBef>
              <a:spcAft>
                <a:spcPts val="0"/>
              </a:spcAft>
              <a:buClrTx/>
              <a:buNone/>
            </a:pPr>
            <a:r>
              <a:rPr lang="he-IL" altLang="he-IL" sz="2400" b="1" dirty="0" smtClean="0">
                <a:solidFill>
                  <a:srgbClr val="FF0000"/>
                </a:solidFill>
                <a:latin typeface="David" panose="020E0502060401010101" pitchFamily="34" charset="-79"/>
              </a:rPr>
              <a:t>חברות </a:t>
            </a:r>
            <a:r>
              <a:rPr lang="he-IL" altLang="he-IL" sz="2400" b="1" dirty="0">
                <a:solidFill>
                  <a:srgbClr val="FF0000"/>
                </a:solidFill>
                <a:latin typeface="David" panose="020E0502060401010101" pitchFamily="34" charset="-79"/>
              </a:rPr>
              <a:t>נמנעו לחלק דיבידנד מההכנסות הפטורות על מנת </a:t>
            </a:r>
            <a:r>
              <a:rPr lang="he-IL" altLang="he-IL" sz="2400" b="1" dirty="0" smtClean="0">
                <a:solidFill>
                  <a:srgbClr val="FF0000"/>
                </a:solidFill>
                <a:latin typeface="David" panose="020E0502060401010101" pitchFamily="34" charset="-79"/>
              </a:rPr>
              <a:t>שלא </a:t>
            </a:r>
            <a:r>
              <a:rPr lang="he-IL" altLang="he-IL" sz="2400" b="1" dirty="0">
                <a:solidFill>
                  <a:srgbClr val="FF0000"/>
                </a:solidFill>
                <a:latin typeface="David" panose="020E0502060401010101" pitchFamily="34" charset="-79"/>
              </a:rPr>
              <a:t>להתחייב במס חברות</a:t>
            </a:r>
            <a:r>
              <a:rPr lang="he-IL" altLang="he-IL" sz="2400" b="1" dirty="0" smtClean="0">
                <a:solidFill>
                  <a:srgbClr val="FF0000"/>
                </a:solidFill>
                <a:latin typeface="David" panose="020E0502060401010101" pitchFamily="34" charset="-79"/>
              </a:rPr>
              <a:t>.</a:t>
            </a:r>
          </a:p>
          <a:p>
            <a:pPr marL="180975" lvl="0" indent="0" algn="just" eaLnBrk="1" hangingPunct="1">
              <a:lnSpc>
                <a:spcPts val="2400"/>
              </a:lnSpc>
              <a:spcBef>
                <a:spcPts val="1200"/>
              </a:spcBef>
              <a:buClrTx/>
              <a:buNone/>
            </a:pPr>
            <a:r>
              <a:rPr lang="he-IL" altLang="he-IL" sz="2400" b="1" u="sng" kern="0" dirty="0" smtClean="0">
                <a:solidFill>
                  <a:prstClr val="black"/>
                </a:solidFill>
                <a:latin typeface="Arial"/>
              </a:rPr>
              <a:t>סעיף </a:t>
            </a:r>
            <a:r>
              <a:rPr lang="he-IL" altLang="he-IL" sz="2400" b="1" u="sng" kern="0" dirty="0">
                <a:solidFill>
                  <a:prstClr val="black"/>
                </a:solidFill>
                <a:latin typeface="Arial"/>
              </a:rPr>
              <a:t>47(א2), סעיף 51(ג) טרם תיקון מס' 60 וסעיף 51ב קובעים</a:t>
            </a:r>
            <a:r>
              <a:rPr lang="he-IL" altLang="he-IL" sz="2400" kern="0" dirty="0">
                <a:solidFill>
                  <a:prstClr val="black"/>
                </a:solidFill>
                <a:latin typeface="Arial"/>
              </a:rPr>
              <a:t>:</a:t>
            </a:r>
          </a:p>
          <a:p>
            <a:pPr marL="180975" lvl="0" indent="0" algn="just" eaLnBrk="1" hangingPunct="1">
              <a:lnSpc>
                <a:spcPts val="2400"/>
              </a:lnSpc>
              <a:spcBef>
                <a:spcPts val="0"/>
              </a:spcBef>
              <a:buClrTx/>
              <a:buNone/>
            </a:pPr>
            <a:r>
              <a:rPr lang="he-IL" altLang="he-IL" sz="2400" kern="0" dirty="0">
                <a:solidFill>
                  <a:prstClr val="black"/>
                </a:solidFill>
                <a:latin typeface="Arial"/>
              </a:rPr>
              <a:t>בעת </a:t>
            </a:r>
            <a:r>
              <a:rPr lang="he-IL" altLang="he-IL" sz="2400" b="1" kern="0" dirty="0">
                <a:solidFill>
                  <a:prstClr val="black"/>
                </a:solidFill>
                <a:latin typeface="Arial"/>
              </a:rPr>
              <a:t>חלוקת דיבידנד </a:t>
            </a:r>
            <a:r>
              <a:rPr lang="he-IL" altLang="he-IL" sz="2400" kern="0" dirty="0">
                <a:solidFill>
                  <a:prstClr val="black"/>
                </a:solidFill>
                <a:latin typeface="Arial"/>
              </a:rPr>
              <a:t>שמקורו </a:t>
            </a:r>
            <a:r>
              <a:rPr lang="he-IL" altLang="he-IL" sz="2400" b="1" u="sng" kern="0" dirty="0">
                <a:solidFill>
                  <a:prstClr val="black"/>
                </a:solidFill>
                <a:latin typeface="Arial"/>
              </a:rPr>
              <a:t>בהכנסה הפטורה</a:t>
            </a:r>
            <a:r>
              <a:rPr lang="he-IL" altLang="he-IL" sz="2400" b="1" kern="0" dirty="0">
                <a:solidFill>
                  <a:prstClr val="black"/>
                </a:solidFill>
                <a:latin typeface="Arial"/>
              </a:rPr>
              <a:t> </a:t>
            </a:r>
            <a:r>
              <a:rPr lang="he-IL" altLang="he-IL" sz="2400" kern="0" dirty="0">
                <a:solidFill>
                  <a:prstClr val="black"/>
                </a:solidFill>
                <a:latin typeface="Arial"/>
              </a:rPr>
              <a:t>ממס, </a:t>
            </a:r>
            <a:r>
              <a:rPr lang="he-IL" altLang="he-IL" sz="2400" b="1" kern="0" dirty="0">
                <a:solidFill>
                  <a:prstClr val="black"/>
                </a:solidFill>
                <a:latin typeface="Arial"/>
              </a:rPr>
              <a:t>החברה תהא חייבת </a:t>
            </a:r>
            <a:r>
              <a:rPr lang="he-IL" altLang="he-IL" sz="2400" b="1" u="sng" kern="0" dirty="0">
                <a:solidFill>
                  <a:prstClr val="black"/>
                </a:solidFill>
                <a:latin typeface="Arial"/>
              </a:rPr>
              <a:t>בתשלום מס חברות</a:t>
            </a:r>
            <a:r>
              <a:rPr lang="he-IL" altLang="he-IL" sz="2400" b="1" kern="0" dirty="0">
                <a:solidFill>
                  <a:prstClr val="black"/>
                </a:solidFill>
                <a:latin typeface="Arial"/>
              </a:rPr>
              <a:t> </a:t>
            </a:r>
            <a:r>
              <a:rPr lang="he-IL" altLang="he-IL" sz="2400" kern="0" dirty="0">
                <a:solidFill>
                  <a:prstClr val="black"/>
                </a:solidFill>
                <a:latin typeface="Arial"/>
              </a:rPr>
              <a:t>על סכום הדיבידנד המחולק, בשיעור מס החברות בו הייתה חייבת אילולא הייתה פטורה ממס </a:t>
            </a:r>
            <a:r>
              <a:rPr lang="he-IL" altLang="he-IL" sz="2400" kern="0" dirty="0" smtClean="0">
                <a:solidFill>
                  <a:prstClr val="black"/>
                </a:solidFill>
                <a:latin typeface="Arial"/>
              </a:rPr>
              <a:t>(זאת בנוסף </a:t>
            </a:r>
            <a:r>
              <a:rPr lang="he-IL" altLang="he-IL" sz="2400" kern="0" dirty="0">
                <a:solidFill>
                  <a:prstClr val="black"/>
                </a:solidFill>
                <a:latin typeface="Arial"/>
              </a:rPr>
              <a:t>למס </a:t>
            </a:r>
            <a:r>
              <a:rPr lang="he-IL" altLang="he-IL" sz="2400" kern="0" dirty="0" smtClean="0">
                <a:solidFill>
                  <a:prstClr val="black"/>
                </a:solidFill>
                <a:latin typeface="Arial"/>
              </a:rPr>
              <a:t>החל על </a:t>
            </a:r>
            <a:r>
              <a:rPr lang="he-IL" altLang="he-IL" sz="2400" kern="0" dirty="0">
                <a:solidFill>
                  <a:prstClr val="black"/>
                </a:solidFill>
                <a:latin typeface="Arial"/>
              </a:rPr>
              <a:t>הדיבידנד). </a:t>
            </a:r>
            <a:endParaRPr lang="he-IL" sz="2000" b="1" dirty="0">
              <a:solidFill>
                <a:srgbClr val="FF0000"/>
              </a:solidFill>
              <a:latin typeface="Times New Roman"/>
            </a:endParaRPr>
          </a:p>
        </p:txBody>
      </p:sp>
      <p:sp>
        <p:nvSpPr>
          <p:cNvPr id="15367" name="כותרת 1"/>
          <p:cNvSpPr txBox="1">
            <a:spLocks/>
          </p:cNvSpPr>
          <p:nvPr/>
        </p:nvSpPr>
        <p:spPr bwMode="auto">
          <a:xfrm>
            <a:off x="5219700" y="6216650"/>
            <a:ext cx="32131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000">
                <a:solidFill>
                  <a:schemeClr val="tx1"/>
                </a:solidFill>
                <a:latin typeface="Times New Roman" pitchFamily="18" charset="0"/>
                <a:cs typeface="David" pitchFamily="34" charset="-79"/>
              </a:defRPr>
            </a:lvl1pPr>
            <a:lvl2pPr marL="742950" indent="-285750">
              <a:defRPr sz="3000">
                <a:solidFill>
                  <a:schemeClr val="tx1"/>
                </a:solidFill>
                <a:latin typeface="Times New Roman" pitchFamily="18" charset="0"/>
                <a:cs typeface="David" pitchFamily="34" charset="-79"/>
              </a:defRPr>
            </a:lvl2pPr>
            <a:lvl3pPr marL="1143000" indent="-228600">
              <a:defRPr sz="3000">
                <a:solidFill>
                  <a:schemeClr val="tx1"/>
                </a:solidFill>
                <a:latin typeface="Times New Roman" pitchFamily="18" charset="0"/>
                <a:cs typeface="David" pitchFamily="34" charset="-79"/>
              </a:defRPr>
            </a:lvl3pPr>
            <a:lvl4pPr marL="1600200" indent="-228600">
              <a:defRPr sz="3000">
                <a:solidFill>
                  <a:schemeClr val="tx1"/>
                </a:solidFill>
                <a:latin typeface="Times New Roman" pitchFamily="18" charset="0"/>
                <a:cs typeface="David" pitchFamily="34" charset="-79"/>
              </a:defRPr>
            </a:lvl4pPr>
            <a:lvl5pPr marL="2057400" indent="-228600">
              <a:defRPr sz="3000">
                <a:solidFill>
                  <a:schemeClr val="tx1"/>
                </a:solidFill>
                <a:latin typeface="Times New Roman" pitchFamily="18" charset="0"/>
                <a:cs typeface="David" pitchFamily="34" charset="-79"/>
              </a:defRPr>
            </a:lvl5pPr>
            <a:lvl6pPr marL="25146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fontAlgn="base">
              <a:lnSpc>
                <a:spcPct val="150000"/>
              </a:lnSpc>
              <a:spcBef>
                <a:spcPct val="0"/>
              </a:spcBef>
              <a:spcAft>
                <a:spcPct val="0"/>
              </a:spcAft>
            </a:pPr>
            <a:r>
              <a:rPr lang="he-IL" altLang="he-IL" sz="3200" i="1" dirty="0" smtClean="0">
                <a:solidFill>
                  <a:srgbClr val="1F497D"/>
                </a:solidFill>
                <a:latin typeface="Calibri" pitchFamily="34" charset="0"/>
                <a:ea typeface="Times New Roman" pitchFamily="18" charset="0"/>
                <a:cs typeface="Arial" pitchFamily="34" charset="0"/>
              </a:rPr>
              <a:t> </a:t>
            </a:r>
            <a:r>
              <a:rPr lang="he-IL" altLang="he-IL" sz="1800" i="1" dirty="0" smtClean="0">
                <a:solidFill>
                  <a:srgbClr val="000000"/>
                </a:solidFill>
                <a:latin typeface="Calibri" pitchFamily="34" charset="0"/>
                <a:ea typeface="Times New Roman" pitchFamily="18" charset="0"/>
                <a:cs typeface="Arial" pitchFamily="34" charset="0"/>
              </a:rPr>
              <a:t> </a:t>
            </a:r>
          </a:p>
          <a:p>
            <a:pPr fontAlgn="base">
              <a:lnSpc>
                <a:spcPct val="150000"/>
              </a:lnSpc>
              <a:spcBef>
                <a:spcPct val="0"/>
              </a:spcBef>
              <a:spcAft>
                <a:spcPct val="0"/>
              </a:spcAft>
            </a:pPr>
            <a:endParaRPr lang="he-IL" altLang="he-IL" sz="1800" b="1" i="1" dirty="0" smtClean="0">
              <a:solidFill>
                <a:srgbClr val="000000"/>
              </a:solidFill>
              <a:latin typeface="Calibri" pitchFamily="34" charset="0"/>
              <a:ea typeface="Times New Roman" pitchFamily="18" charset="0"/>
              <a:cs typeface="Arial" pitchFamily="34" charset="0"/>
            </a:endParaRP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יוסי ירון רואה חשבון (</a:t>
            </a:r>
            <a:r>
              <a:rPr lang="en-US" altLang="he-IL" sz="1600" b="1" dirty="0" smtClean="0">
                <a:solidFill>
                  <a:srgbClr val="595959"/>
                </a:solidFill>
                <a:latin typeface="David" pitchFamily="34" charset="-79"/>
                <a:ea typeface="Times New Roman" pitchFamily="18" charset="0"/>
              </a:rPr>
              <a:t>MBA</a:t>
            </a:r>
            <a:r>
              <a:rPr lang="he-IL" altLang="he-IL" sz="1600" b="1" dirty="0" smtClean="0">
                <a:solidFill>
                  <a:srgbClr val="595959"/>
                </a:solidFill>
                <a:latin typeface="David" pitchFamily="34" charset="-79"/>
                <a:ea typeface="Times New Roman" pitchFamily="18" charset="0"/>
              </a:rPr>
              <a:t>) </a:t>
            </a: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מיסים ותמריצי מדינה</a:t>
            </a:r>
            <a:endParaRPr lang="en-US" altLang="he-IL" sz="1600" b="1" dirty="0" smtClean="0">
              <a:solidFill>
                <a:srgbClr val="000000"/>
              </a:solidFill>
              <a:latin typeface="David" pitchFamily="34" charset="-79"/>
              <a:ea typeface="Times New Roman" pitchFamily="18" charset="0"/>
            </a:endParaRPr>
          </a:p>
          <a:p>
            <a:pPr algn="ctr" fontAlgn="base">
              <a:lnSpc>
                <a:spcPts val="1000"/>
              </a:lnSpc>
              <a:spcBef>
                <a:spcPct val="0"/>
              </a:spcBef>
              <a:spcAft>
                <a:spcPts val="1000"/>
              </a:spcAft>
            </a:pP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ts val="1600"/>
              </a:lnSpc>
              <a:spcBef>
                <a:spcPct val="0"/>
              </a:spcBef>
              <a:spcAft>
                <a:spcPts val="1000"/>
              </a:spcAft>
            </a:pPr>
            <a:r>
              <a:rPr lang="he-IL" altLang="he-IL" sz="1800" i="1" dirty="0" smtClean="0">
                <a:solidFill>
                  <a:srgbClr val="333333"/>
                </a:solidFill>
                <a:latin typeface="Verdana" pitchFamily="34" charset="0"/>
                <a:ea typeface="Times New Roman" pitchFamily="18" charset="0"/>
                <a:cs typeface="Arial" pitchFamily="34" charset="0"/>
              </a:rPr>
              <a:t> </a:t>
            </a: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ct val="120000"/>
              </a:lnSpc>
              <a:spcBef>
                <a:spcPct val="0"/>
              </a:spcBef>
              <a:spcAft>
                <a:spcPts val="1000"/>
              </a:spcAft>
            </a:pPr>
            <a:r>
              <a:rPr lang="he-IL" altLang="he-IL" sz="3200" b="1" dirty="0" smtClean="0">
                <a:solidFill>
                  <a:srgbClr val="1F497D"/>
                </a:solidFill>
                <a:latin typeface="David" pitchFamily="34" charset="-79"/>
                <a:ea typeface="Times New Roman" pitchFamily="18" charset="0"/>
              </a:rPr>
              <a:t> </a:t>
            </a:r>
          </a:p>
        </p:txBody>
      </p:sp>
      <p:pic>
        <p:nvPicPr>
          <p:cNvPr id="15368"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6269038"/>
            <a:ext cx="7112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כותרת 1"/>
          <p:cNvSpPr txBox="1">
            <a:spLocks/>
          </p:cNvSpPr>
          <p:nvPr/>
        </p:nvSpPr>
        <p:spPr>
          <a:xfrm>
            <a:off x="0" y="6217244"/>
            <a:ext cx="3203848"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he-IL" sz="1600" spc="0" dirty="0" smtClean="0">
                <a:solidFill>
                  <a:srgbClr val="595959"/>
                </a:solidFill>
                <a:latin typeface="Verdana"/>
                <a:ea typeface="Times New Roman"/>
                <a:cs typeface="David"/>
              </a:rPr>
              <a:t>טל': 077-7500203, נייד: 050-6210107 </a:t>
            </a:r>
          </a:p>
          <a:p>
            <a:r>
              <a:rPr lang="he-IL" sz="1600" spc="0" dirty="0" smtClean="0">
                <a:solidFill>
                  <a:srgbClr val="595959"/>
                </a:solidFill>
                <a:latin typeface="Verdana"/>
                <a:cs typeface="David"/>
              </a:rPr>
              <a:t>מייל:</a:t>
            </a:r>
            <a:r>
              <a:rPr lang="he-IL" sz="1600" b="1" spc="0" dirty="0" smtClean="0">
                <a:solidFill>
                  <a:srgbClr val="595959"/>
                </a:solidFill>
                <a:latin typeface="Verdana"/>
                <a:cs typeface="David"/>
              </a:rPr>
              <a:t> </a:t>
            </a:r>
            <a:r>
              <a:rPr lang="en-US" sz="1600" spc="0" dirty="0" smtClean="0">
                <a:solidFill>
                  <a:srgbClr val="595959"/>
                </a:solidFill>
                <a:latin typeface="David" panose="020E0502060401010101" pitchFamily="34" charset="-79"/>
                <a:cs typeface="David" panose="020E0502060401010101" pitchFamily="34" charset="-79"/>
              </a:rPr>
              <a:t>yaronycpa@gmail.com</a:t>
            </a:r>
            <a:endParaRPr lang="he-IL" sz="3200" b="1" dirty="0">
              <a:solidFill>
                <a:srgbClr val="1F497D"/>
              </a:solidFill>
              <a:latin typeface="David" pitchFamily="34" charset="-79"/>
              <a:cs typeface="David" pitchFamily="34" charset="-79"/>
            </a:endParaRPr>
          </a:p>
        </p:txBody>
      </p:sp>
    </p:spTree>
    <p:extLst>
      <p:ext uri="{BB962C8B-B14F-4D97-AF65-F5344CB8AC3E}">
        <p14:creationId xmlns:p14="http://schemas.microsoft.com/office/powerpoint/2010/main" val="96115924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1"/>
            <a:ext cx="8137525" cy="692695"/>
          </a:xfrm>
        </p:spPr>
        <p:txBody>
          <a:bodyPr rtlCol="0"/>
          <a:lstStyle/>
          <a:p>
            <a:pPr algn="ctr" eaLnBrk="1" fontAlgn="auto" hangingPunct="1">
              <a:spcAft>
                <a:spcPts val="0"/>
              </a:spcAft>
              <a:defRPr/>
            </a:pPr>
            <a:r>
              <a:rPr lang="he-IL" sz="3600" b="1" u="sng" spc="0" dirty="0">
                <a:solidFill>
                  <a:srgbClr val="C00000"/>
                </a:solidFill>
                <a:latin typeface="David" panose="020E0502060401010101" pitchFamily="34" charset="-79"/>
                <a:cs typeface="+mn-cs"/>
              </a:rPr>
              <a:t>מיסוי </a:t>
            </a:r>
            <a:r>
              <a:rPr lang="he-IL" sz="3600" b="1" u="sng" spc="0" dirty="0" smtClean="0">
                <a:solidFill>
                  <a:srgbClr val="C00000"/>
                </a:solidFill>
                <a:latin typeface="David" panose="020E0502060401010101" pitchFamily="34" charset="-79"/>
                <a:cs typeface="+mn-cs"/>
              </a:rPr>
              <a:t>רווחים פטורים - רקע</a:t>
            </a:r>
            <a:endParaRPr lang="en-US" altLang="he-IL" sz="3600" b="1" u="sng" dirty="0">
              <a:solidFill>
                <a:srgbClr val="C00000"/>
              </a:solidFill>
              <a:latin typeface="David" panose="020E0502060401010101" pitchFamily="34" charset="-79"/>
              <a:cs typeface="+mn-cs"/>
            </a:endParaRPr>
          </a:p>
        </p:txBody>
      </p:sp>
      <p:sp>
        <p:nvSpPr>
          <p:cNvPr id="368643" name="Rectangle 3"/>
          <p:cNvSpPr>
            <a:spLocks noGrp="1" noChangeArrowheads="1"/>
          </p:cNvSpPr>
          <p:nvPr>
            <p:ph type="body" idx="4294967295"/>
          </p:nvPr>
        </p:nvSpPr>
        <p:spPr>
          <a:xfrm>
            <a:off x="24955" y="764704"/>
            <a:ext cx="8388350" cy="5832648"/>
          </a:xfrm>
        </p:spPr>
        <p:txBody>
          <a:bodyPr rtlCol="0">
            <a:noAutofit/>
          </a:bodyPr>
          <a:lstStyle/>
          <a:p>
            <a:pPr marL="180975" indent="-180975" algn="just" eaLnBrk="1" fontAlgn="auto" hangingPunct="1">
              <a:lnSpc>
                <a:spcPts val="3000"/>
              </a:lnSpc>
              <a:spcBef>
                <a:spcPts val="1200"/>
              </a:spcBef>
              <a:spcAft>
                <a:spcPts val="0"/>
              </a:spcAft>
              <a:buClrTx/>
              <a:defRPr/>
            </a:pPr>
            <a:r>
              <a:rPr lang="he-IL" sz="2400" b="1" u="sng" dirty="0" smtClean="0">
                <a:solidFill>
                  <a:srgbClr val="000000"/>
                </a:solidFill>
                <a:latin typeface="Times New Roman"/>
              </a:rPr>
              <a:t>סעיף </a:t>
            </a:r>
            <a:r>
              <a:rPr lang="he-IL" sz="2400" b="1" u="sng" dirty="0">
                <a:solidFill>
                  <a:srgbClr val="000000"/>
                </a:solidFill>
                <a:latin typeface="Times New Roman"/>
              </a:rPr>
              <a:t>51ב(ב</a:t>
            </a:r>
            <a:r>
              <a:rPr lang="he-IL" sz="2400" b="1" u="sng" dirty="0" smtClean="0">
                <a:solidFill>
                  <a:srgbClr val="000000"/>
                </a:solidFill>
                <a:latin typeface="Times New Roman"/>
              </a:rPr>
              <a:t>) </a:t>
            </a:r>
            <a:r>
              <a:rPr lang="he-IL" altLang="he-IL" sz="2400" b="1" u="sng" kern="0" dirty="0" smtClean="0">
                <a:latin typeface="Arial"/>
              </a:rPr>
              <a:t>קובע הרחבה לפעולת חלוקת דיבידנד</a:t>
            </a:r>
            <a:r>
              <a:rPr lang="he-IL" altLang="he-IL" sz="2400" kern="0" dirty="0" smtClean="0">
                <a:latin typeface="Arial"/>
              </a:rPr>
              <a:t>: </a:t>
            </a:r>
          </a:p>
          <a:p>
            <a:pPr marL="180975" indent="0" algn="just" eaLnBrk="1" fontAlgn="auto" hangingPunct="1">
              <a:lnSpc>
                <a:spcPts val="3000"/>
              </a:lnSpc>
              <a:spcBef>
                <a:spcPts val="0"/>
              </a:spcBef>
              <a:spcAft>
                <a:spcPts val="0"/>
              </a:spcAft>
              <a:buClrTx/>
              <a:buNone/>
              <a:defRPr/>
            </a:pPr>
            <a:r>
              <a:rPr lang="he-IL" altLang="he-IL" sz="2400" kern="0" dirty="0" smtClean="0">
                <a:latin typeface="Arial"/>
              </a:rPr>
              <a:t>מקרים נוספים שיראו אותם </a:t>
            </a:r>
            <a:r>
              <a:rPr lang="he-IL" altLang="he-IL" sz="2400" u="sng" kern="0" dirty="0" smtClean="0">
                <a:latin typeface="Arial"/>
              </a:rPr>
              <a:t>כדיבידנד</a:t>
            </a:r>
            <a:r>
              <a:rPr lang="he-IL" altLang="he-IL" sz="2400" kern="0" dirty="0" smtClean="0">
                <a:latin typeface="Arial"/>
              </a:rPr>
              <a:t> שחילקה החברה:</a:t>
            </a:r>
          </a:p>
          <a:p>
            <a:pPr marL="180975" indent="0" algn="just" eaLnBrk="1" fontAlgn="auto" hangingPunct="1">
              <a:spcBef>
                <a:spcPts val="1200"/>
              </a:spcBef>
              <a:spcAft>
                <a:spcPts val="0"/>
              </a:spcAft>
              <a:buClrTx/>
              <a:buNone/>
              <a:defRPr/>
            </a:pPr>
            <a:r>
              <a:rPr lang="he-IL" sz="2400" dirty="0" smtClean="0">
                <a:solidFill>
                  <a:srgbClr val="000000"/>
                </a:solidFill>
                <a:latin typeface="Times New Roman"/>
              </a:rPr>
              <a:t>"לעניין </a:t>
            </a:r>
            <a:r>
              <a:rPr lang="he-IL" sz="2400" dirty="0">
                <a:solidFill>
                  <a:srgbClr val="000000"/>
                </a:solidFill>
                <a:latin typeface="Times New Roman"/>
              </a:rPr>
              <a:t>סעיף קטן (א), יראו כל אחד מהמפורטים להלן </a:t>
            </a:r>
            <a:r>
              <a:rPr lang="he-IL" sz="2400" b="1" dirty="0">
                <a:solidFill>
                  <a:srgbClr val="000000"/>
                </a:solidFill>
                <a:latin typeface="Times New Roman"/>
              </a:rPr>
              <a:t>כדיבידנד</a:t>
            </a:r>
            <a:r>
              <a:rPr lang="he-IL" sz="2400" dirty="0">
                <a:solidFill>
                  <a:srgbClr val="000000"/>
                </a:solidFill>
                <a:latin typeface="Times New Roman"/>
              </a:rPr>
              <a:t> </a:t>
            </a:r>
            <a:r>
              <a:rPr lang="he-IL" sz="2400" dirty="0" smtClean="0">
                <a:solidFill>
                  <a:srgbClr val="000000"/>
                </a:solidFill>
                <a:latin typeface="Times New Roman"/>
              </a:rPr>
              <a:t>שחילקה החברה </a:t>
            </a:r>
            <a:r>
              <a:rPr lang="he-IL" sz="2400" dirty="0">
                <a:solidFill>
                  <a:srgbClr val="000000"/>
                </a:solidFill>
                <a:latin typeface="Times New Roman"/>
              </a:rPr>
              <a:t>המוטבת</a:t>
            </a:r>
            <a:r>
              <a:rPr lang="he-IL" sz="2400" dirty="0" smtClean="0">
                <a:solidFill>
                  <a:srgbClr val="000000"/>
                </a:solidFill>
                <a:latin typeface="Times New Roman"/>
              </a:rPr>
              <a:t>:</a:t>
            </a:r>
          </a:p>
          <a:p>
            <a:pPr marL="447675" indent="-266700" algn="just">
              <a:spcBef>
                <a:spcPts val="0"/>
              </a:spcBef>
              <a:spcAft>
                <a:spcPts val="0"/>
              </a:spcAft>
              <a:buClrTx/>
              <a:buFont typeface="+mj-lt"/>
              <a:buAutoNum type="arabicParenR"/>
            </a:pPr>
            <a:r>
              <a:rPr lang="he-IL" sz="2000" b="1" u="sng" dirty="0" smtClean="0">
                <a:solidFill>
                  <a:srgbClr val="000000"/>
                </a:solidFill>
                <a:latin typeface="Times New Roman"/>
              </a:rPr>
              <a:t>סכום </a:t>
            </a:r>
            <a:r>
              <a:rPr lang="he-IL" sz="2000" b="1" u="sng" dirty="0">
                <a:solidFill>
                  <a:srgbClr val="000000"/>
                </a:solidFill>
                <a:latin typeface="Times New Roman"/>
              </a:rPr>
              <a:t>שנתן בעל המפעל המוטב לקרובו, לבעל שליטה בו כהגדרתו בסעיף 32(9) לפקודה או לתאגיד בשליטתם, או שזקף אותו לחובתם, בין במישרין ובין בעקיפין, אלא אם כן שוכנע פקיד השומה כי הסכום האמור מהווה הכנסה חייבת במס בידי המקבל, שאינה דיבידנד, והמס עליה </a:t>
            </a:r>
            <a:r>
              <a:rPr lang="he-IL" sz="2000" b="1" u="sng" dirty="0" smtClean="0">
                <a:solidFill>
                  <a:srgbClr val="000000"/>
                </a:solidFill>
                <a:latin typeface="Times New Roman"/>
              </a:rPr>
              <a:t>שולם</a:t>
            </a:r>
            <a:r>
              <a:rPr lang="he-IL" sz="2000" dirty="0" smtClean="0">
                <a:solidFill>
                  <a:srgbClr val="000000"/>
                </a:solidFill>
                <a:latin typeface="Times New Roman"/>
              </a:rPr>
              <a:t>.</a:t>
            </a:r>
          </a:p>
          <a:p>
            <a:pPr marL="447675" indent="-266700" algn="just">
              <a:spcBef>
                <a:spcPts val="1200"/>
              </a:spcBef>
              <a:spcAft>
                <a:spcPts val="0"/>
              </a:spcAft>
              <a:buClrTx/>
              <a:buFont typeface="+mj-lt"/>
              <a:buAutoNum type="arabicParenR"/>
            </a:pPr>
            <a:r>
              <a:rPr lang="he-IL" sz="2000" dirty="0" smtClean="0">
                <a:solidFill>
                  <a:srgbClr val="000000"/>
                </a:solidFill>
                <a:latin typeface="Times New Roman"/>
              </a:rPr>
              <a:t>סכום </a:t>
            </a:r>
            <a:r>
              <a:rPr lang="he-IL" sz="2000" dirty="0">
                <a:solidFill>
                  <a:srgbClr val="000000"/>
                </a:solidFill>
                <a:latin typeface="Times New Roman"/>
              </a:rPr>
              <a:t>שמקורו ברווחי החברה, שניתן לבעלי מניותיה במהלך </a:t>
            </a:r>
            <a:r>
              <a:rPr lang="he-IL" sz="2000" b="1" u="sng" dirty="0">
                <a:solidFill>
                  <a:srgbClr val="000000"/>
                </a:solidFill>
                <a:latin typeface="Times New Roman"/>
              </a:rPr>
              <a:t>פירוקה</a:t>
            </a:r>
            <a:r>
              <a:rPr lang="he-IL" sz="2000" dirty="0">
                <a:solidFill>
                  <a:srgbClr val="000000"/>
                </a:solidFill>
                <a:latin typeface="Times New Roman"/>
              </a:rPr>
              <a:t> של </a:t>
            </a:r>
            <a:r>
              <a:rPr lang="he-IL" sz="2000" dirty="0" smtClean="0">
                <a:solidFill>
                  <a:srgbClr val="000000"/>
                </a:solidFill>
                <a:latin typeface="Times New Roman"/>
              </a:rPr>
              <a:t>החברה.</a:t>
            </a:r>
          </a:p>
          <a:p>
            <a:pPr marL="447675" indent="-266700" algn="just">
              <a:spcBef>
                <a:spcPts val="1200"/>
              </a:spcBef>
              <a:spcAft>
                <a:spcPts val="0"/>
              </a:spcAft>
              <a:buClrTx/>
              <a:buFont typeface="+mj-lt"/>
              <a:buAutoNum type="arabicParenR"/>
            </a:pPr>
            <a:r>
              <a:rPr lang="he-IL" sz="2000" dirty="0" smtClean="0">
                <a:solidFill>
                  <a:srgbClr val="000000"/>
                </a:solidFill>
                <a:latin typeface="Times New Roman"/>
              </a:rPr>
              <a:t>תמורה </a:t>
            </a:r>
            <a:r>
              <a:rPr lang="he-IL" sz="2000" dirty="0">
                <a:solidFill>
                  <a:srgbClr val="000000"/>
                </a:solidFill>
                <a:latin typeface="Times New Roman"/>
              </a:rPr>
              <a:t>ששילמה חברה לבעל מניות בה בעד </a:t>
            </a:r>
            <a:r>
              <a:rPr lang="he-IL" sz="2000" b="1" u="sng" dirty="0">
                <a:solidFill>
                  <a:srgbClr val="000000"/>
                </a:solidFill>
                <a:latin typeface="Times New Roman"/>
              </a:rPr>
              <a:t>רכישת מניותיה</a:t>
            </a:r>
            <a:r>
              <a:rPr lang="he-IL" sz="2000" dirty="0">
                <a:solidFill>
                  <a:srgbClr val="000000"/>
                </a:solidFill>
                <a:latin typeface="Times New Roman"/>
              </a:rPr>
              <a:t> על </a:t>
            </a:r>
            <a:r>
              <a:rPr lang="he-IL" sz="2000" dirty="0" smtClean="0">
                <a:solidFill>
                  <a:srgbClr val="000000"/>
                </a:solidFill>
                <a:latin typeface="Times New Roman"/>
              </a:rPr>
              <a:t>ידה".</a:t>
            </a:r>
            <a:endParaRPr lang="he-IL" sz="2000" dirty="0">
              <a:solidFill>
                <a:srgbClr val="000000"/>
              </a:solidFill>
              <a:latin typeface="Times New Roman"/>
            </a:endParaRPr>
          </a:p>
          <a:p>
            <a:pPr marL="0" lvl="0" indent="0" algn="just" eaLnBrk="1" hangingPunct="1">
              <a:lnSpc>
                <a:spcPts val="2400"/>
              </a:lnSpc>
              <a:spcBef>
                <a:spcPts val="2400"/>
              </a:spcBef>
              <a:buClrTx/>
              <a:buNone/>
            </a:pPr>
            <a:r>
              <a:rPr lang="he-IL" sz="2800" b="1" u="sng" kern="0" dirty="0" smtClean="0">
                <a:solidFill>
                  <a:srgbClr val="1F497D"/>
                </a:solidFill>
                <a:latin typeface="Arial"/>
              </a:rPr>
              <a:t>פסק </a:t>
            </a:r>
            <a:r>
              <a:rPr lang="he-IL" sz="2800" b="1" u="sng" kern="0" dirty="0">
                <a:solidFill>
                  <a:srgbClr val="1F497D"/>
                </a:solidFill>
                <a:latin typeface="Arial"/>
              </a:rPr>
              <a:t>דין טבע (מחוזי) מיום 26/10/2021</a:t>
            </a:r>
          </a:p>
          <a:p>
            <a:pPr marL="0" lvl="0" indent="0" algn="just" eaLnBrk="1" hangingPunct="1">
              <a:lnSpc>
                <a:spcPts val="2400"/>
              </a:lnSpc>
              <a:spcBef>
                <a:spcPts val="1200"/>
              </a:spcBef>
              <a:buClrTx/>
              <a:buNone/>
            </a:pPr>
            <a:r>
              <a:rPr lang="he-IL" sz="2400" kern="0" dirty="0">
                <a:solidFill>
                  <a:prstClr val="black"/>
                </a:solidFill>
                <a:latin typeface="Arial"/>
              </a:rPr>
              <a:t>השקעת כספים בחברת בת שאינה בעלת המפעל המוטב אינה מקדמת את תכלית החוק</a:t>
            </a:r>
            <a:r>
              <a:rPr lang="he-IL" sz="2400" kern="0" dirty="0" smtClean="0">
                <a:solidFill>
                  <a:prstClr val="black"/>
                </a:solidFill>
                <a:latin typeface="Arial"/>
              </a:rPr>
              <a:t>.</a:t>
            </a:r>
            <a:endParaRPr lang="he-IL" altLang="he-IL" sz="20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7396914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1"/>
            <a:ext cx="8137525" cy="620687"/>
          </a:xfrm>
        </p:spPr>
        <p:txBody>
          <a:bodyPr rtlCol="0"/>
          <a:lstStyle/>
          <a:p>
            <a:pPr algn="ctr" eaLnBrk="1" fontAlgn="auto" hangingPunct="1">
              <a:spcAft>
                <a:spcPts val="0"/>
              </a:spcAft>
              <a:defRPr/>
            </a:pPr>
            <a:r>
              <a:rPr lang="he-IL" sz="3800" b="1" u="sng" spc="0" dirty="0">
                <a:solidFill>
                  <a:srgbClr val="C00000"/>
                </a:solidFill>
                <a:latin typeface="David" panose="020E0502060401010101" pitchFamily="34" charset="-79"/>
                <a:cs typeface="+mn-cs"/>
              </a:rPr>
              <a:t>מיסוי רווחים </a:t>
            </a:r>
            <a:r>
              <a:rPr lang="he-IL" sz="3800" b="1" u="sng" spc="0" dirty="0" smtClean="0">
                <a:solidFill>
                  <a:srgbClr val="C00000"/>
                </a:solidFill>
                <a:latin typeface="David" panose="020E0502060401010101" pitchFamily="34" charset="-79"/>
                <a:cs typeface="+mn-cs"/>
              </a:rPr>
              <a:t>פטורים</a:t>
            </a:r>
            <a:r>
              <a:rPr lang="he-IL" sz="3800" u="sng" spc="0" dirty="0" smtClean="0">
                <a:solidFill>
                  <a:srgbClr val="C00000"/>
                </a:solidFill>
                <a:latin typeface="David" panose="020E0502060401010101" pitchFamily="34" charset="-79"/>
                <a:cs typeface="+mn-cs"/>
              </a:rPr>
              <a:t> - </a:t>
            </a:r>
            <a:r>
              <a:rPr lang="he-IL" sz="3800" b="1" u="sng" spc="0" dirty="0" smtClean="0">
                <a:solidFill>
                  <a:srgbClr val="C00000"/>
                </a:solidFill>
                <a:latin typeface="David" panose="020E0502060401010101" pitchFamily="34" charset="-79"/>
                <a:cs typeface="+mn-cs"/>
              </a:rPr>
              <a:t>תיקון 74 בחוק</a:t>
            </a:r>
            <a:endParaRPr lang="en-US" altLang="he-IL" sz="3800" b="1" u="sng" dirty="0">
              <a:solidFill>
                <a:srgbClr val="C00000"/>
              </a:solidFill>
              <a:latin typeface="David" panose="020E0502060401010101" pitchFamily="34" charset="-79"/>
              <a:cs typeface="+mn-cs"/>
            </a:endParaRPr>
          </a:p>
        </p:txBody>
      </p:sp>
      <p:sp>
        <p:nvSpPr>
          <p:cNvPr id="368643" name="Rectangle 3"/>
          <p:cNvSpPr>
            <a:spLocks noGrp="1" noChangeArrowheads="1"/>
          </p:cNvSpPr>
          <p:nvPr>
            <p:ph type="body" idx="4294967295"/>
          </p:nvPr>
        </p:nvSpPr>
        <p:spPr>
          <a:xfrm>
            <a:off x="24955" y="692696"/>
            <a:ext cx="8407845" cy="5523954"/>
          </a:xfrm>
        </p:spPr>
        <p:txBody>
          <a:bodyPr rtlCol="0">
            <a:noAutofit/>
          </a:bodyPr>
          <a:lstStyle/>
          <a:p>
            <a:pPr marL="271463" indent="-271463" algn="just" eaLnBrk="1" fontAlgn="auto" hangingPunct="1">
              <a:lnSpc>
                <a:spcPts val="3000"/>
              </a:lnSpc>
              <a:spcBef>
                <a:spcPts val="1200"/>
              </a:spcBef>
              <a:spcAft>
                <a:spcPts val="0"/>
              </a:spcAft>
              <a:buClrTx/>
              <a:defRPr/>
            </a:pPr>
            <a:r>
              <a:rPr lang="he-IL" altLang="he-IL" sz="2400" b="1" u="sng" kern="0" dirty="0" smtClean="0">
                <a:solidFill>
                  <a:srgbClr val="C00000"/>
                </a:solidFill>
                <a:latin typeface="Arial"/>
              </a:rPr>
              <a:t>בוטל סעיף 74(ד)(4)(ב)</a:t>
            </a:r>
            <a:r>
              <a:rPr lang="he-IL" altLang="he-IL" sz="2400" b="1" kern="0" dirty="0" smtClean="0">
                <a:latin typeface="Arial"/>
              </a:rPr>
              <a:t> - </a:t>
            </a:r>
            <a:r>
              <a:rPr lang="he-IL" altLang="he-IL" sz="2400" kern="0" dirty="0" smtClean="0">
                <a:latin typeface="Arial"/>
              </a:rPr>
              <a:t>סעיף זה טרם ביטולו קבע כי בעת חלוקת דיבידנד במפעל מעורב (מפעל שצבר הכנסות החייבות בשיעורי מס שונים, לרבות הכנסות פטורות), יחולק הדיבידנד לפי יחס הרווחים שנצברו, </a:t>
            </a:r>
            <a:r>
              <a:rPr lang="he-IL" altLang="he-IL" sz="2400" b="1" u="sng" kern="0" dirty="0" smtClean="0">
                <a:latin typeface="Arial"/>
              </a:rPr>
              <a:t>למעט</a:t>
            </a:r>
            <a:r>
              <a:rPr lang="he-IL" altLang="he-IL" sz="2400" kern="0" dirty="0" smtClean="0">
                <a:latin typeface="Arial"/>
              </a:rPr>
              <a:t> מההכנסות הפטורות. </a:t>
            </a:r>
          </a:p>
          <a:p>
            <a:pPr marL="271463" indent="-271463" algn="just" eaLnBrk="1" fontAlgn="auto" hangingPunct="1">
              <a:lnSpc>
                <a:spcPts val="3000"/>
              </a:lnSpc>
              <a:spcBef>
                <a:spcPts val="2400"/>
              </a:spcBef>
              <a:spcAft>
                <a:spcPts val="0"/>
              </a:spcAft>
              <a:buClrTx/>
              <a:defRPr/>
            </a:pPr>
            <a:r>
              <a:rPr lang="he-IL" altLang="he-IL" sz="2400" b="1" u="sng" kern="0" dirty="0" smtClean="0">
                <a:solidFill>
                  <a:srgbClr val="C00000"/>
                </a:solidFill>
                <a:latin typeface="Arial"/>
              </a:rPr>
              <a:t>נוסף בחוק סעיף 74(ד1)</a:t>
            </a:r>
            <a:r>
              <a:rPr lang="he-IL" altLang="he-IL" sz="2400" b="1" kern="0" dirty="0" smtClean="0">
                <a:latin typeface="Arial"/>
              </a:rPr>
              <a:t> – קובע כי בעת חלוקת דיבידנד או ביצוע פעולת חלוקה, בחברה שצברה גם הכנסות פטורות, יחולק הדיבידנד לפי </a:t>
            </a:r>
            <a:r>
              <a:rPr lang="he-IL" altLang="he-IL" sz="2400" b="1" u="sng" kern="0" dirty="0" smtClean="0">
                <a:latin typeface="Arial"/>
              </a:rPr>
              <a:t>פרופורציית כל הרווחים שנצברו</a:t>
            </a:r>
            <a:r>
              <a:rPr lang="he-IL" altLang="he-IL" sz="2400" b="1" kern="0" dirty="0" smtClean="0">
                <a:latin typeface="Arial"/>
              </a:rPr>
              <a:t>, </a:t>
            </a:r>
            <a:r>
              <a:rPr lang="he-IL" altLang="he-IL" sz="2400" b="1" u="sng" kern="0" dirty="0" smtClean="0">
                <a:latin typeface="Arial"/>
              </a:rPr>
              <a:t>לרבות ההכנסות הפטורות</a:t>
            </a:r>
            <a:r>
              <a:rPr lang="he-IL" altLang="he-IL" sz="2400" b="1" kern="0" dirty="0" smtClean="0">
                <a:latin typeface="Arial"/>
              </a:rPr>
              <a:t>. </a:t>
            </a:r>
          </a:p>
          <a:p>
            <a:pPr marL="266700" indent="0" algn="just" eaLnBrk="1" fontAlgn="auto" hangingPunct="1">
              <a:lnSpc>
                <a:spcPts val="3000"/>
              </a:lnSpc>
              <a:spcBef>
                <a:spcPts val="0"/>
              </a:spcBef>
              <a:spcAft>
                <a:spcPts val="0"/>
              </a:spcAft>
              <a:buClrTx/>
              <a:buNone/>
              <a:defRPr/>
            </a:pPr>
            <a:r>
              <a:rPr lang="he-IL" altLang="he-IL" sz="2400" b="1" kern="0" dirty="0" smtClean="0">
                <a:latin typeface="Arial"/>
              </a:rPr>
              <a:t>ההשלכה</a:t>
            </a:r>
            <a:r>
              <a:rPr lang="he-IL" altLang="he-IL" sz="2400" kern="0" dirty="0" smtClean="0">
                <a:latin typeface="Arial"/>
              </a:rPr>
              <a:t>: החזר מס חברות בגין חלק הדיבידנד המיוחס לפי פרופורציית הרווחים להכנסה הפטורה.</a:t>
            </a:r>
          </a:p>
          <a:p>
            <a:pPr marL="271463" indent="-271463" algn="just" eaLnBrk="1" fontAlgn="auto" hangingPunct="1">
              <a:lnSpc>
                <a:spcPts val="3000"/>
              </a:lnSpc>
              <a:spcBef>
                <a:spcPts val="2400"/>
              </a:spcBef>
              <a:spcAft>
                <a:spcPts val="0"/>
              </a:spcAft>
              <a:buClrTx/>
              <a:defRPr/>
            </a:pPr>
            <a:r>
              <a:rPr lang="he-IL" altLang="he-IL" sz="2400" kern="0" dirty="0" smtClean="0">
                <a:latin typeface="Arial"/>
              </a:rPr>
              <a:t>תחולה על דיבידנד שיחולק </a:t>
            </a:r>
            <a:r>
              <a:rPr lang="he-IL" altLang="he-IL" sz="2400" b="1" u="sng" kern="0" dirty="0" smtClean="0">
                <a:latin typeface="Arial"/>
              </a:rPr>
              <a:t>מיום 15/8/2021 ואילך</a:t>
            </a:r>
            <a:r>
              <a:rPr lang="he-IL" altLang="he-IL" sz="2400" kern="0" dirty="0" smtClean="0">
                <a:latin typeface="Arial"/>
              </a:rPr>
              <a:t>.  </a:t>
            </a:r>
          </a:p>
          <a:p>
            <a:pPr marL="271463" indent="-271463" algn="just" eaLnBrk="1" fontAlgn="auto" hangingPunct="1">
              <a:lnSpc>
                <a:spcPts val="3000"/>
              </a:lnSpc>
              <a:spcBef>
                <a:spcPts val="2400"/>
              </a:spcBef>
              <a:spcAft>
                <a:spcPts val="0"/>
              </a:spcAft>
              <a:buClrTx/>
              <a:defRPr/>
            </a:pPr>
            <a:r>
              <a:rPr lang="he-IL" altLang="he-IL" sz="2400" kern="0" dirty="0" smtClean="0">
                <a:latin typeface="Arial"/>
              </a:rPr>
              <a:t>חוזר מס הכנסה 4/2022.</a:t>
            </a:r>
          </a:p>
        </p:txBody>
      </p:sp>
      <p:sp>
        <p:nvSpPr>
          <p:cNvPr id="15367" name="כותרת 1"/>
          <p:cNvSpPr txBox="1">
            <a:spLocks/>
          </p:cNvSpPr>
          <p:nvPr/>
        </p:nvSpPr>
        <p:spPr bwMode="auto">
          <a:xfrm>
            <a:off x="5219700" y="6216650"/>
            <a:ext cx="32131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000">
                <a:solidFill>
                  <a:schemeClr val="tx1"/>
                </a:solidFill>
                <a:latin typeface="Times New Roman" pitchFamily="18" charset="0"/>
                <a:cs typeface="David" pitchFamily="34" charset="-79"/>
              </a:defRPr>
            </a:lvl1pPr>
            <a:lvl2pPr marL="742950" indent="-285750">
              <a:defRPr sz="3000">
                <a:solidFill>
                  <a:schemeClr val="tx1"/>
                </a:solidFill>
                <a:latin typeface="Times New Roman" pitchFamily="18" charset="0"/>
                <a:cs typeface="David" pitchFamily="34" charset="-79"/>
              </a:defRPr>
            </a:lvl2pPr>
            <a:lvl3pPr marL="1143000" indent="-228600">
              <a:defRPr sz="3000">
                <a:solidFill>
                  <a:schemeClr val="tx1"/>
                </a:solidFill>
                <a:latin typeface="Times New Roman" pitchFamily="18" charset="0"/>
                <a:cs typeface="David" pitchFamily="34" charset="-79"/>
              </a:defRPr>
            </a:lvl3pPr>
            <a:lvl4pPr marL="1600200" indent="-228600">
              <a:defRPr sz="3000">
                <a:solidFill>
                  <a:schemeClr val="tx1"/>
                </a:solidFill>
                <a:latin typeface="Times New Roman" pitchFamily="18" charset="0"/>
                <a:cs typeface="David" pitchFamily="34" charset="-79"/>
              </a:defRPr>
            </a:lvl4pPr>
            <a:lvl5pPr marL="2057400" indent="-228600">
              <a:defRPr sz="3000">
                <a:solidFill>
                  <a:schemeClr val="tx1"/>
                </a:solidFill>
                <a:latin typeface="Times New Roman" pitchFamily="18" charset="0"/>
                <a:cs typeface="David" pitchFamily="34" charset="-79"/>
              </a:defRPr>
            </a:lvl5pPr>
            <a:lvl6pPr marL="25146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fontAlgn="base">
              <a:lnSpc>
                <a:spcPct val="150000"/>
              </a:lnSpc>
              <a:spcBef>
                <a:spcPct val="0"/>
              </a:spcBef>
              <a:spcAft>
                <a:spcPct val="0"/>
              </a:spcAft>
            </a:pPr>
            <a:r>
              <a:rPr lang="he-IL" altLang="he-IL" sz="3200" i="1" dirty="0" smtClean="0">
                <a:solidFill>
                  <a:srgbClr val="1F497D"/>
                </a:solidFill>
                <a:latin typeface="Calibri" pitchFamily="34" charset="0"/>
                <a:ea typeface="Times New Roman" pitchFamily="18" charset="0"/>
                <a:cs typeface="Arial" pitchFamily="34" charset="0"/>
              </a:rPr>
              <a:t> </a:t>
            </a:r>
            <a:r>
              <a:rPr lang="he-IL" altLang="he-IL" sz="1800" i="1" dirty="0" smtClean="0">
                <a:solidFill>
                  <a:srgbClr val="000000"/>
                </a:solidFill>
                <a:latin typeface="Calibri" pitchFamily="34" charset="0"/>
                <a:ea typeface="Times New Roman" pitchFamily="18" charset="0"/>
                <a:cs typeface="Arial" pitchFamily="34" charset="0"/>
              </a:rPr>
              <a:t> </a:t>
            </a:r>
          </a:p>
          <a:p>
            <a:pPr fontAlgn="base">
              <a:lnSpc>
                <a:spcPct val="150000"/>
              </a:lnSpc>
              <a:spcBef>
                <a:spcPct val="0"/>
              </a:spcBef>
              <a:spcAft>
                <a:spcPct val="0"/>
              </a:spcAft>
            </a:pPr>
            <a:endParaRPr lang="he-IL" altLang="he-IL" sz="1800" b="1" i="1" dirty="0" smtClean="0">
              <a:solidFill>
                <a:srgbClr val="000000"/>
              </a:solidFill>
              <a:latin typeface="Calibri" pitchFamily="34" charset="0"/>
              <a:ea typeface="Times New Roman" pitchFamily="18" charset="0"/>
              <a:cs typeface="Arial" pitchFamily="34" charset="0"/>
            </a:endParaRP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יוסי ירון רואה חשבון (</a:t>
            </a:r>
            <a:r>
              <a:rPr lang="en-US" altLang="he-IL" sz="1600" b="1" dirty="0" smtClean="0">
                <a:solidFill>
                  <a:srgbClr val="595959"/>
                </a:solidFill>
                <a:latin typeface="David" pitchFamily="34" charset="-79"/>
                <a:ea typeface="Times New Roman" pitchFamily="18" charset="0"/>
              </a:rPr>
              <a:t>MBA</a:t>
            </a:r>
            <a:r>
              <a:rPr lang="he-IL" altLang="he-IL" sz="1600" b="1" dirty="0" smtClean="0">
                <a:solidFill>
                  <a:srgbClr val="595959"/>
                </a:solidFill>
                <a:latin typeface="David" pitchFamily="34" charset="-79"/>
                <a:ea typeface="Times New Roman" pitchFamily="18" charset="0"/>
              </a:rPr>
              <a:t>) </a:t>
            </a: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מיסים ותמריצי מדינה</a:t>
            </a:r>
            <a:endParaRPr lang="en-US" altLang="he-IL" sz="1600" b="1" dirty="0" smtClean="0">
              <a:solidFill>
                <a:srgbClr val="000000"/>
              </a:solidFill>
              <a:latin typeface="David" pitchFamily="34" charset="-79"/>
              <a:ea typeface="Times New Roman" pitchFamily="18" charset="0"/>
            </a:endParaRPr>
          </a:p>
          <a:p>
            <a:pPr algn="ctr" fontAlgn="base">
              <a:lnSpc>
                <a:spcPts val="1000"/>
              </a:lnSpc>
              <a:spcBef>
                <a:spcPct val="0"/>
              </a:spcBef>
              <a:spcAft>
                <a:spcPts val="1000"/>
              </a:spcAft>
            </a:pP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ts val="1600"/>
              </a:lnSpc>
              <a:spcBef>
                <a:spcPct val="0"/>
              </a:spcBef>
              <a:spcAft>
                <a:spcPts val="1000"/>
              </a:spcAft>
            </a:pPr>
            <a:r>
              <a:rPr lang="he-IL" altLang="he-IL" sz="1800" i="1" dirty="0" smtClean="0">
                <a:solidFill>
                  <a:srgbClr val="333333"/>
                </a:solidFill>
                <a:latin typeface="Verdana" pitchFamily="34" charset="0"/>
                <a:ea typeface="Times New Roman" pitchFamily="18" charset="0"/>
                <a:cs typeface="Arial" pitchFamily="34" charset="0"/>
              </a:rPr>
              <a:t> </a:t>
            </a: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ct val="120000"/>
              </a:lnSpc>
              <a:spcBef>
                <a:spcPct val="0"/>
              </a:spcBef>
              <a:spcAft>
                <a:spcPts val="1000"/>
              </a:spcAft>
            </a:pPr>
            <a:r>
              <a:rPr lang="he-IL" altLang="he-IL" sz="3200" b="1" dirty="0" smtClean="0">
                <a:solidFill>
                  <a:srgbClr val="1F497D"/>
                </a:solidFill>
                <a:latin typeface="David" pitchFamily="34" charset="-79"/>
                <a:ea typeface="Times New Roman" pitchFamily="18" charset="0"/>
              </a:rPr>
              <a:t> </a:t>
            </a:r>
          </a:p>
        </p:txBody>
      </p:sp>
      <p:pic>
        <p:nvPicPr>
          <p:cNvPr id="15368"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6269038"/>
            <a:ext cx="7112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כותרת 1"/>
          <p:cNvSpPr txBox="1">
            <a:spLocks/>
          </p:cNvSpPr>
          <p:nvPr/>
        </p:nvSpPr>
        <p:spPr>
          <a:xfrm>
            <a:off x="0" y="6217244"/>
            <a:ext cx="3203848"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he-IL" sz="1600" spc="0" dirty="0" smtClean="0">
                <a:solidFill>
                  <a:srgbClr val="595959"/>
                </a:solidFill>
                <a:latin typeface="Verdana"/>
                <a:ea typeface="Times New Roman"/>
                <a:cs typeface="David"/>
              </a:rPr>
              <a:t>טל': 077-7500203, נייד: 050-6210107 </a:t>
            </a:r>
          </a:p>
          <a:p>
            <a:r>
              <a:rPr lang="he-IL" sz="1600" spc="0" dirty="0" smtClean="0">
                <a:solidFill>
                  <a:srgbClr val="595959"/>
                </a:solidFill>
                <a:latin typeface="Verdana"/>
                <a:cs typeface="David"/>
              </a:rPr>
              <a:t>מייל:</a:t>
            </a:r>
            <a:r>
              <a:rPr lang="he-IL" sz="1600" b="1" spc="0" dirty="0" smtClean="0">
                <a:solidFill>
                  <a:srgbClr val="595959"/>
                </a:solidFill>
                <a:latin typeface="Verdana"/>
                <a:cs typeface="David"/>
              </a:rPr>
              <a:t> </a:t>
            </a:r>
            <a:r>
              <a:rPr lang="en-US" sz="1600" spc="0" dirty="0" smtClean="0">
                <a:solidFill>
                  <a:srgbClr val="595959"/>
                </a:solidFill>
                <a:latin typeface="David" panose="020E0502060401010101" pitchFamily="34" charset="-79"/>
                <a:cs typeface="David" panose="020E0502060401010101" pitchFamily="34" charset="-79"/>
              </a:rPr>
              <a:t>yaronycpa@gmail.com</a:t>
            </a:r>
            <a:endParaRPr lang="he-IL" sz="3200" b="1" dirty="0">
              <a:solidFill>
                <a:srgbClr val="1F497D"/>
              </a:solidFill>
              <a:latin typeface="David" pitchFamily="34" charset="-79"/>
              <a:cs typeface="David" pitchFamily="34" charset="-79"/>
            </a:endParaRPr>
          </a:p>
        </p:txBody>
      </p:sp>
    </p:spTree>
    <p:extLst>
      <p:ext uri="{BB962C8B-B14F-4D97-AF65-F5344CB8AC3E}">
        <p14:creationId xmlns:p14="http://schemas.microsoft.com/office/powerpoint/2010/main" val="137299676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3648" y="332656"/>
            <a:ext cx="8432286" cy="4536504"/>
          </a:xfrm>
        </p:spPr>
        <p:txBody>
          <a:bodyPr anchor="t" anchorCtr="0"/>
          <a:lstStyle/>
          <a:p>
            <a:pPr algn="ctr">
              <a:lnSpc>
                <a:spcPts val="6900"/>
              </a:lnSpc>
              <a:spcBef>
                <a:spcPts val="1800"/>
              </a:spcBef>
            </a:pPr>
            <a:r>
              <a:rPr lang="he-IL" sz="6000" b="1" u="sng" dirty="0" smtClean="0">
                <a:solidFill>
                  <a:srgbClr val="C00000"/>
                </a:solidFill>
                <a:latin typeface="Guttman Hatzvi" pitchFamily="2" charset="-79"/>
                <a:cs typeface="Guttman Hatzvi" pitchFamily="2" charset="-79"/>
              </a:rPr>
              <a:t>חוק עידוד </a:t>
            </a:r>
            <a:r>
              <a:rPr lang="he-IL" sz="6000" b="1" u="sng" dirty="0">
                <a:solidFill>
                  <a:srgbClr val="C00000"/>
                </a:solidFill>
                <a:latin typeface="Guttman Hatzvi" pitchFamily="2" charset="-79"/>
                <a:cs typeface="Guttman Hatzvi" pitchFamily="2" charset="-79"/>
              </a:rPr>
              <a:t>השקעות </a:t>
            </a:r>
            <a:r>
              <a:rPr lang="he-IL" sz="6000" b="1" u="sng" dirty="0" smtClean="0">
                <a:solidFill>
                  <a:srgbClr val="C00000"/>
                </a:solidFill>
                <a:latin typeface="Guttman Hatzvi" pitchFamily="2" charset="-79"/>
                <a:cs typeface="Guttman Hatzvi" pitchFamily="2" charset="-79"/>
              </a:rPr>
              <a:t>הון</a:t>
            </a:r>
            <a:r>
              <a:rPr lang="he-IL" sz="2800" b="1" dirty="0" smtClean="0">
                <a:solidFill>
                  <a:srgbClr val="C00000"/>
                </a:solidFill>
                <a:latin typeface="Guttman Hatzvi" pitchFamily="2" charset="-79"/>
                <a:cs typeface="Guttman Hatzvi" pitchFamily="2" charset="-79"/>
              </a:rPr>
              <a:t/>
            </a:r>
            <a:br>
              <a:rPr lang="he-IL" sz="2800" b="1" dirty="0" smtClean="0">
                <a:solidFill>
                  <a:srgbClr val="C00000"/>
                </a:solidFill>
                <a:latin typeface="Guttman Hatzvi" pitchFamily="2" charset="-79"/>
                <a:cs typeface="Guttman Hatzvi" pitchFamily="2" charset="-79"/>
              </a:rPr>
            </a:br>
            <a:r>
              <a:rPr lang="he-IL" sz="2800" b="1" dirty="0" smtClean="0">
                <a:solidFill>
                  <a:srgbClr val="C00000"/>
                </a:solidFill>
                <a:latin typeface="Guttman Hatzvi" pitchFamily="2" charset="-79"/>
                <a:cs typeface="Guttman Hatzvi" pitchFamily="2" charset="-79"/>
              </a:rPr>
              <a:t/>
            </a:r>
            <a:br>
              <a:rPr lang="he-IL" sz="2800" b="1" dirty="0" smtClean="0">
                <a:solidFill>
                  <a:srgbClr val="C00000"/>
                </a:solidFill>
                <a:latin typeface="Guttman Hatzvi" pitchFamily="2" charset="-79"/>
                <a:cs typeface="Guttman Hatzvi" pitchFamily="2" charset="-79"/>
              </a:rPr>
            </a:br>
            <a:r>
              <a:rPr lang="he-IL" sz="4800" b="1" dirty="0" smtClean="0">
                <a:latin typeface="Guttman Hatzvi" pitchFamily="2" charset="-79"/>
                <a:cs typeface="Guttman Hatzvi" pitchFamily="2" charset="-79"/>
              </a:rPr>
              <a:t>הטבות מס לבתי מלון/מלונות בוטיק וכד' </a:t>
            </a:r>
            <a:r>
              <a:rPr lang="he-IL" sz="4800" dirty="0" smtClean="0">
                <a:latin typeface="Guttman Hatzvi" pitchFamily="2" charset="-79"/>
                <a:cs typeface="Guttman Hatzvi" pitchFamily="2" charset="-79"/>
              </a:rPr>
              <a:t>-</a:t>
            </a:r>
            <a:r>
              <a:rPr lang="he-IL" sz="4800" b="1" dirty="0" smtClean="0">
                <a:latin typeface="Guttman Hatzvi" pitchFamily="2" charset="-79"/>
                <a:cs typeface="Guttman Hatzvi" pitchFamily="2" charset="-79"/>
              </a:rPr>
              <a:t/>
            </a:r>
            <a:br>
              <a:rPr lang="he-IL" sz="4800" b="1" dirty="0" smtClean="0">
                <a:latin typeface="Guttman Hatzvi" pitchFamily="2" charset="-79"/>
                <a:cs typeface="Guttman Hatzvi" pitchFamily="2" charset="-79"/>
              </a:rPr>
            </a:br>
            <a:r>
              <a:rPr lang="he-IL" sz="4400" b="1" dirty="0" smtClean="0">
                <a:latin typeface="Guttman Hatzvi" pitchFamily="2" charset="-79"/>
                <a:cs typeface="Guttman Hatzvi" pitchFamily="2" charset="-79"/>
              </a:rPr>
              <a:t>מסלול הטבות המס למפעל המוטב </a:t>
            </a:r>
            <a:endParaRPr lang="he-IL" sz="4400" b="1" dirty="0">
              <a:latin typeface="Guttman Hatzvi" pitchFamily="2" charset="-79"/>
              <a:cs typeface="Guttman Hatzvi" pitchFamily="2" charset="-79"/>
            </a:endParaRPr>
          </a:p>
        </p:txBody>
      </p:sp>
      <p:sp>
        <p:nvSpPr>
          <p:cNvPr id="3" name="כותרת משנה 2"/>
          <p:cNvSpPr>
            <a:spLocks noGrp="1"/>
          </p:cNvSpPr>
          <p:nvPr>
            <p:ph type="subTitle" idx="1"/>
          </p:nvPr>
        </p:nvSpPr>
        <p:spPr>
          <a:xfrm>
            <a:off x="0" y="5661248"/>
            <a:ext cx="8432286" cy="1080120"/>
          </a:xfrm>
        </p:spPr>
        <p:txBody>
          <a:bodyPr>
            <a:normAutofit/>
          </a:bodyPr>
          <a:lstStyle/>
          <a:p>
            <a:pPr lvl="0" algn="r">
              <a:buClr>
                <a:srgbClr val="4F81BD"/>
              </a:buClr>
            </a:pPr>
            <a:r>
              <a:rPr lang="he-IL" sz="2800" b="1" dirty="0">
                <a:solidFill>
                  <a:srgbClr val="C00000"/>
                </a:solidFill>
                <a:latin typeface="Guttman Hatzvi" pitchFamily="2" charset="-79"/>
                <a:cs typeface="Guttman Hatzvi" pitchFamily="2" charset="-79"/>
              </a:rPr>
              <a:t>יוסי ירון, רו"ח </a:t>
            </a:r>
            <a:r>
              <a:rPr lang="he-IL" b="1" dirty="0">
                <a:solidFill>
                  <a:srgbClr val="C00000"/>
                </a:solidFill>
                <a:latin typeface="Times New Roman" pitchFamily="18" charset="0"/>
                <a:cs typeface="Times New Roman" pitchFamily="18" charset="0"/>
              </a:rPr>
              <a:t>(</a:t>
            </a:r>
            <a:r>
              <a:rPr lang="en-US" b="1" dirty="0">
                <a:solidFill>
                  <a:srgbClr val="C00000"/>
                </a:solidFill>
                <a:latin typeface="Times New Roman" pitchFamily="18" charset="0"/>
                <a:cs typeface="Times New Roman" pitchFamily="18" charset="0"/>
              </a:rPr>
              <a:t>MBA</a:t>
            </a:r>
            <a:r>
              <a:rPr lang="he-IL" b="1" dirty="0">
                <a:solidFill>
                  <a:srgbClr val="C00000"/>
                </a:solidFill>
                <a:latin typeface="Times New Roman" pitchFamily="18" charset="0"/>
                <a:cs typeface="Times New Roman" pitchFamily="18" charset="0"/>
              </a:rPr>
              <a:t>), </a:t>
            </a:r>
            <a:r>
              <a:rPr lang="he-IL" sz="2800" b="1" dirty="0">
                <a:solidFill>
                  <a:srgbClr val="C00000"/>
                </a:solidFill>
                <a:latin typeface="Guttman Hatzvi" pitchFamily="2" charset="-79"/>
                <a:cs typeface="Guttman Hatzvi" pitchFamily="2" charset="-79"/>
              </a:rPr>
              <a:t>לשעבר מנהל תחום עידוד השקעות הון וחוקי עידוד </a:t>
            </a:r>
            <a:r>
              <a:rPr lang="he-IL" sz="2800" b="1" dirty="0" smtClean="0">
                <a:solidFill>
                  <a:srgbClr val="C00000"/>
                </a:solidFill>
                <a:latin typeface="Guttman Hatzvi" pitchFamily="2" charset="-79"/>
                <a:cs typeface="Guttman Hatzvi" pitchFamily="2" charset="-79"/>
              </a:rPr>
              <a:t>ברשות </a:t>
            </a:r>
            <a:r>
              <a:rPr lang="he-IL" sz="2800" b="1" dirty="0">
                <a:solidFill>
                  <a:srgbClr val="C00000"/>
                </a:solidFill>
                <a:latin typeface="Guttman Hatzvi" pitchFamily="2" charset="-79"/>
                <a:cs typeface="Guttman Hatzvi" pitchFamily="2" charset="-79"/>
              </a:rPr>
              <a:t>המיסים</a:t>
            </a:r>
            <a:r>
              <a:rPr lang="he-IL" sz="2800" dirty="0">
                <a:solidFill>
                  <a:srgbClr val="C00000"/>
                </a:solidFill>
                <a:latin typeface="Guttman Hatzvi" pitchFamily="2" charset="-79"/>
                <a:cs typeface="Guttman Hatzvi" pitchFamily="2" charset="-79"/>
              </a:rPr>
              <a:t>.</a:t>
            </a:r>
            <a:endParaRPr lang="he-IL" sz="2800" b="1" dirty="0">
              <a:solidFill>
                <a:srgbClr val="C00000"/>
              </a:solidFill>
              <a:latin typeface="Guttman Hatzvi" pitchFamily="2" charset="-79"/>
              <a:cs typeface="Guttman Hatzvi" pitchFamily="2" charset="-79"/>
            </a:endParaRPr>
          </a:p>
        </p:txBody>
      </p:sp>
    </p:spTree>
    <p:extLst>
      <p:ext uri="{BB962C8B-B14F-4D97-AF65-F5344CB8AC3E}">
        <p14:creationId xmlns:p14="http://schemas.microsoft.com/office/powerpoint/2010/main" val="1442019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8432285" cy="692696"/>
          </a:xfrm>
        </p:spPr>
        <p:txBody>
          <a:bodyPr/>
          <a:lstStyle/>
          <a:p>
            <a:pPr algn="ctr"/>
            <a:r>
              <a:rPr lang="he-IL" sz="3200" b="1" u="sng" dirty="0" smtClean="0">
                <a:solidFill>
                  <a:srgbClr val="C00000"/>
                </a:solidFill>
                <a:latin typeface="David" pitchFamily="34" charset="-79"/>
                <a:cs typeface="+mn-cs"/>
              </a:rPr>
              <a:t>מסלול הטבות המס למפעל מוטב - תנאים מרכזיים</a:t>
            </a:r>
            <a:endParaRPr lang="he-IL" sz="3200" b="1" u="sng" dirty="0">
              <a:solidFill>
                <a:srgbClr val="C00000"/>
              </a:solidFill>
              <a:latin typeface="David" pitchFamily="34" charset="-79"/>
              <a:cs typeface="+mn-cs"/>
            </a:endParaRPr>
          </a:p>
        </p:txBody>
      </p:sp>
      <p:pic>
        <p:nvPicPr>
          <p:cNvPr id="1026"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6268255"/>
            <a:ext cx="711082" cy="589744"/>
          </a:xfrm>
          <a:prstGeom prst="rect">
            <a:avLst/>
          </a:prstGeom>
          <a:noFill/>
          <a:extLst>
            <a:ext uri="{909E8E84-426E-40DD-AFC4-6F175D3DCCD1}">
              <a14:hiddenFill xmlns:a14="http://schemas.microsoft.com/office/drawing/2010/main">
                <a:solidFill>
                  <a:srgbClr val="FFFFFF"/>
                </a:solidFill>
              </a14:hiddenFill>
            </a:ext>
          </a:extLst>
        </p:spPr>
      </p:pic>
      <p:sp>
        <p:nvSpPr>
          <p:cNvPr id="5" name="מציין מיקום של מספר שקופית 4"/>
          <p:cNvSpPr>
            <a:spLocks noGrp="1"/>
          </p:cNvSpPr>
          <p:nvPr>
            <p:ph type="sldNum" sz="quarter" idx="12"/>
          </p:nvPr>
        </p:nvSpPr>
        <p:spPr/>
        <p:txBody>
          <a:bodyPr/>
          <a:lstStyle/>
          <a:p>
            <a:fld id="{879955AA-EF4E-47C3-A518-5B10CEE13E35}" type="slidenum">
              <a:rPr lang="he-IL" smtClean="0"/>
              <a:pPr/>
              <a:t>6</a:t>
            </a:fld>
            <a:endParaRPr lang="he-IL" dirty="0"/>
          </a:p>
        </p:txBody>
      </p:sp>
      <p:sp>
        <p:nvSpPr>
          <p:cNvPr id="9" name="כותרת 1"/>
          <p:cNvSpPr txBox="1">
            <a:spLocks/>
          </p:cNvSpPr>
          <p:nvPr/>
        </p:nvSpPr>
        <p:spPr>
          <a:xfrm>
            <a:off x="3275856" y="6217244"/>
            <a:ext cx="5156430"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lnSpc>
                <a:spcPct val="150000"/>
              </a:lnSpc>
            </a:pPr>
            <a:r>
              <a:rPr lang="he-IL" sz="3200" i="1" dirty="0">
                <a:solidFill>
                  <a:srgbClr val="1F497D"/>
                </a:solidFill>
                <a:latin typeface="Calibri"/>
                <a:ea typeface="Times New Roman"/>
                <a:cs typeface="Arial"/>
              </a:rPr>
              <a:t> </a:t>
            </a:r>
            <a:r>
              <a:rPr lang="he-IL" sz="1800" i="1" spc="0" dirty="0">
                <a:solidFill>
                  <a:prstClr val="black"/>
                </a:solidFill>
                <a:latin typeface="Calibri"/>
                <a:ea typeface="Times New Roman"/>
                <a:cs typeface="Arial"/>
              </a:rPr>
              <a:t> </a:t>
            </a:r>
            <a:endParaRPr lang="he-IL" sz="1800" i="1" spc="0" dirty="0" smtClean="0">
              <a:solidFill>
                <a:prstClr val="black"/>
              </a:solidFill>
              <a:latin typeface="Calibri"/>
              <a:ea typeface="Times New Roman"/>
              <a:cs typeface="Arial"/>
            </a:endParaRPr>
          </a:p>
          <a:p>
            <a:pPr algn="r">
              <a:lnSpc>
                <a:spcPct val="150000"/>
              </a:lnSpc>
            </a:pPr>
            <a:endParaRPr lang="he-IL" sz="1800" b="1" i="1" spc="0" dirty="0">
              <a:solidFill>
                <a:prstClr val="black"/>
              </a:solidFill>
              <a:latin typeface="Calibri"/>
              <a:ea typeface="Times New Roman"/>
              <a:cs typeface="Arial"/>
            </a:endParaRPr>
          </a:p>
          <a:p>
            <a:pPr algn="r"/>
            <a:r>
              <a:rPr lang="he-IL" sz="2000" b="1" spc="0" dirty="0" smtClean="0">
                <a:solidFill>
                  <a:srgbClr val="595959"/>
                </a:solidFill>
                <a:latin typeface="Verdana"/>
                <a:ea typeface="Times New Roman"/>
                <a:cs typeface="David"/>
              </a:rPr>
              <a:t>            </a:t>
            </a:r>
          </a:p>
          <a:p>
            <a:pPr algn="r">
              <a:spcBef>
                <a:spcPts val="0"/>
              </a:spcBef>
            </a:pPr>
            <a:r>
              <a:rPr lang="he-IL" sz="2000" b="1" spc="0" dirty="0">
                <a:solidFill>
                  <a:srgbClr val="595959"/>
                </a:solidFill>
                <a:latin typeface="Verdana"/>
                <a:ea typeface="Times New Roman"/>
                <a:cs typeface="David"/>
              </a:rPr>
              <a:t> </a:t>
            </a:r>
            <a:r>
              <a:rPr lang="he-IL" sz="2000" b="1" spc="0" dirty="0" smtClean="0">
                <a:solidFill>
                  <a:srgbClr val="595959"/>
                </a:solidFill>
                <a:latin typeface="Verdana"/>
                <a:ea typeface="Times New Roman"/>
                <a:cs typeface="David"/>
              </a:rPr>
              <a:t>            </a:t>
            </a:r>
          </a:p>
          <a:p>
            <a:pPr algn="r">
              <a:spcBef>
                <a:spcPts val="0"/>
              </a:spcBef>
            </a:pPr>
            <a:r>
              <a:rPr lang="he-IL" sz="2000" b="1" spc="0" dirty="0">
                <a:solidFill>
                  <a:srgbClr val="595959"/>
                </a:solidFill>
                <a:latin typeface="Verdana"/>
                <a:ea typeface="Times New Roman"/>
                <a:cs typeface="David"/>
              </a:rPr>
              <a:t> </a:t>
            </a:r>
            <a:r>
              <a:rPr lang="he-IL" sz="2000" b="1" spc="0" dirty="0" smtClean="0">
                <a:solidFill>
                  <a:srgbClr val="595959"/>
                </a:solidFill>
                <a:latin typeface="Verdana"/>
                <a:ea typeface="Times New Roman"/>
                <a:cs typeface="David"/>
              </a:rPr>
              <a:t>          </a:t>
            </a:r>
            <a:r>
              <a:rPr lang="he-IL" sz="1600" b="1" spc="0" dirty="0" smtClean="0">
                <a:solidFill>
                  <a:srgbClr val="595959"/>
                </a:solidFill>
                <a:latin typeface="Verdana"/>
                <a:ea typeface="Times New Roman"/>
                <a:cs typeface="David"/>
              </a:rPr>
              <a:t>יוסי </a:t>
            </a:r>
            <a:r>
              <a:rPr lang="he-IL" sz="1600" b="1" spc="0" dirty="0">
                <a:solidFill>
                  <a:srgbClr val="595959"/>
                </a:solidFill>
                <a:latin typeface="Verdana"/>
                <a:ea typeface="Times New Roman"/>
                <a:cs typeface="David"/>
              </a:rPr>
              <a:t>ירון רואה חשבון </a:t>
            </a:r>
            <a:r>
              <a:rPr lang="he-IL" sz="1600" b="1" spc="0" dirty="0">
                <a:solidFill>
                  <a:srgbClr val="595959"/>
                </a:solidFill>
                <a:latin typeface="Calibri"/>
                <a:ea typeface="Times New Roman"/>
                <a:cs typeface="Arial"/>
              </a:rPr>
              <a:t>(</a:t>
            </a:r>
            <a:r>
              <a:rPr lang="en-US" sz="1600" b="1" spc="0" dirty="0">
                <a:solidFill>
                  <a:srgbClr val="595959"/>
                </a:solidFill>
                <a:latin typeface="Times New Roman"/>
                <a:ea typeface="Times New Roman"/>
                <a:cs typeface="Arial"/>
              </a:rPr>
              <a:t>MBA</a:t>
            </a:r>
            <a:r>
              <a:rPr lang="he-IL" sz="1600" b="1" spc="0" dirty="0" smtClean="0">
                <a:solidFill>
                  <a:srgbClr val="595959"/>
                </a:solidFill>
                <a:latin typeface="Verdana"/>
                <a:ea typeface="Times New Roman"/>
                <a:cs typeface="David"/>
              </a:rPr>
              <a:t>) - מיסים </a:t>
            </a:r>
            <a:r>
              <a:rPr lang="he-IL" sz="1600" b="1" spc="0" dirty="0">
                <a:solidFill>
                  <a:srgbClr val="595959"/>
                </a:solidFill>
                <a:latin typeface="Verdana"/>
                <a:ea typeface="Times New Roman"/>
                <a:cs typeface="David"/>
              </a:rPr>
              <a:t>ותמריצי </a:t>
            </a:r>
            <a:r>
              <a:rPr lang="he-IL" sz="1600" b="1" spc="0" dirty="0" smtClean="0">
                <a:solidFill>
                  <a:srgbClr val="595959"/>
                </a:solidFill>
                <a:latin typeface="Verdana"/>
                <a:ea typeface="Times New Roman"/>
                <a:cs typeface="David"/>
              </a:rPr>
              <a:t>מדינה</a:t>
            </a:r>
          </a:p>
          <a:p>
            <a:pPr algn="r">
              <a:spcBef>
                <a:spcPts val="0"/>
              </a:spcBef>
            </a:pPr>
            <a:r>
              <a:rPr lang="he-IL" sz="1600" b="1" spc="0" dirty="0">
                <a:solidFill>
                  <a:srgbClr val="595959"/>
                </a:solidFill>
                <a:latin typeface="Verdana"/>
                <a:ea typeface="Times New Roman"/>
                <a:cs typeface="David"/>
              </a:rPr>
              <a:t> </a:t>
            </a:r>
            <a:r>
              <a:rPr lang="he-IL" sz="1600" b="1" spc="0" dirty="0" smtClean="0">
                <a:solidFill>
                  <a:srgbClr val="595959"/>
                </a:solidFill>
                <a:latin typeface="Verdana"/>
                <a:ea typeface="Times New Roman"/>
                <a:cs typeface="David"/>
              </a:rPr>
              <a:t>             </a:t>
            </a:r>
            <a:r>
              <a:rPr lang="he-IL" sz="1600" spc="0" dirty="0" smtClean="0">
                <a:solidFill>
                  <a:srgbClr val="595959"/>
                </a:solidFill>
                <a:latin typeface="Verdana"/>
                <a:ea typeface="Times New Roman"/>
                <a:cs typeface="David"/>
              </a:rPr>
              <a:t>חרוץ 9 תל </a:t>
            </a:r>
            <a:r>
              <a:rPr lang="he-IL" sz="1600" spc="0" dirty="0">
                <a:solidFill>
                  <a:srgbClr val="595959"/>
                </a:solidFill>
                <a:latin typeface="Verdana"/>
                <a:ea typeface="Times New Roman"/>
                <a:cs typeface="David"/>
              </a:rPr>
              <a:t>אביב, טל': 077-7500203, נייד: 050-6210107</a:t>
            </a:r>
            <a:endParaRPr lang="en-US" sz="1800" i="1" spc="0" dirty="0">
              <a:solidFill>
                <a:prstClr val="black"/>
              </a:solidFill>
              <a:latin typeface="Calibri"/>
              <a:ea typeface="Times New Roman"/>
              <a:cs typeface="Arial"/>
            </a:endParaRPr>
          </a:p>
          <a:p>
            <a:pPr algn="r"/>
            <a:r>
              <a:rPr lang="he-IL" sz="1600" b="1" spc="0" dirty="0" smtClean="0">
                <a:solidFill>
                  <a:srgbClr val="595959"/>
                </a:solidFill>
                <a:latin typeface="Verdana"/>
                <a:ea typeface="Times New Roman"/>
                <a:cs typeface="David"/>
              </a:rPr>
              <a:t> </a:t>
            </a:r>
          </a:p>
          <a:p>
            <a:pPr algn="r">
              <a:spcBef>
                <a:spcPts val="0"/>
              </a:spcBef>
            </a:pPr>
            <a:r>
              <a:rPr lang="he-IL" sz="1600" b="1" spc="0" dirty="0" smtClean="0">
                <a:solidFill>
                  <a:srgbClr val="595959"/>
                </a:solidFill>
                <a:latin typeface="Verdana"/>
                <a:ea typeface="Times New Roman"/>
                <a:cs typeface="David"/>
              </a:rPr>
              <a:t>                </a:t>
            </a:r>
            <a:endParaRPr lang="en-US" sz="1600" b="1" spc="0" dirty="0" smtClean="0">
              <a:solidFill>
                <a:prstClr val="black"/>
              </a:solidFill>
              <a:latin typeface="Calibri"/>
              <a:ea typeface="Times New Roman"/>
              <a:cs typeface="Arial"/>
            </a:endParaRPr>
          </a:p>
          <a:p>
            <a:pPr algn="ctr">
              <a:lnSpc>
                <a:spcPts val="1000"/>
              </a:lnSpc>
              <a:spcAft>
                <a:spcPts val="1000"/>
              </a:spcAft>
            </a:pPr>
            <a:endParaRPr lang="en-US" sz="1800" i="1" dirty="0" smtClean="0">
              <a:solidFill>
                <a:srgbClr val="1F497D"/>
              </a:solidFill>
              <a:latin typeface="Calibri"/>
              <a:ea typeface="Times New Roman"/>
              <a:cs typeface="Arial"/>
            </a:endParaRPr>
          </a:p>
          <a:p>
            <a:pPr algn="r">
              <a:lnSpc>
                <a:spcPts val="1600"/>
              </a:lnSpc>
              <a:spcAft>
                <a:spcPts val="1000"/>
              </a:spcAft>
            </a:pPr>
            <a:r>
              <a:rPr lang="he-IL" sz="1800" i="1" dirty="0" smtClean="0">
                <a:solidFill>
                  <a:srgbClr val="333333"/>
                </a:solidFill>
                <a:latin typeface="Verdana"/>
                <a:ea typeface="Times New Roman"/>
                <a:cs typeface="Arial"/>
              </a:rPr>
              <a:t> </a:t>
            </a:r>
            <a:endParaRPr lang="en-US" sz="1800" i="1" dirty="0" smtClean="0">
              <a:solidFill>
                <a:srgbClr val="1F497D"/>
              </a:solidFill>
              <a:latin typeface="Calibri"/>
              <a:ea typeface="Times New Roman"/>
              <a:cs typeface="Arial"/>
            </a:endParaRPr>
          </a:p>
          <a:p>
            <a:pPr algn="r">
              <a:lnSpc>
                <a:spcPct val="120000"/>
              </a:lnSpc>
              <a:spcAft>
                <a:spcPts val="1000"/>
              </a:spcAft>
            </a:pPr>
            <a:r>
              <a:rPr lang="he-IL" sz="3200" b="1" dirty="0" smtClean="0">
                <a:solidFill>
                  <a:srgbClr val="1F497D"/>
                </a:solidFill>
                <a:latin typeface="David" pitchFamily="34" charset="-79"/>
                <a:cs typeface="David" pitchFamily="34" charset="-79"/>
              </a:rPr>
              <a:t> </a:t>
            </a:r>
            <a:endParaRPr lang="he-IL" sz="3200" b="1" dirty="0">
              <a:solidFill>
                <a:srgbClr val="1F497D"/>
              </a:solidFill>
              <a:latin typeface="David" pitchFamily="34" charset="-79"/>
              <a:cs typeface="David" pitchFamily="34" charset="-79"/>
            </a:endParaRPr>
          </a:p>
        </p:txBody>
      </p:sp>
      <p:sp>
        <p:nvSpPr>
          <p:cNvPr id="11" name="מציין מיקום תוכן 2"/>
          <p:cNvSpPr>
            <a:spLocks noGrp="1"/>
          </p:cNvSpPr>
          <p:nvPr>
            <p:ph idx="1"/>
          </p:nvPr>
        </p:nvSpPr>
        <p:spPr>
          <a:xfrm>
            <a:off x="29511" y="692696"/>
            <a:ext cx="8432286" cy="5524548"/>
          </a:xfrm>
        </p:spPr>
        <p:txBody>
          <a:bodyPr>
            <a:noAutofit/>
          </a:bodyPr>
          <a:lstStyle/>
          <a:p>
            <a:pPr marL="266700" indent="-266700" algn="just" fontAlgn="base">
              <a:spcBef>
                <a:spcPct val="0"/>
              </a:spcBef>
              <a:spcAft>
                <a:spcPct val="0"/>
              </a:spcAft>
              <a:buClrTx/>
              <a:defRPr/>
            </a:pPr>
            <a:r>
              <a:rPr lang="he-IL" sz="2500" b="1" spc="-100" dirty="0" smtClean="0">
                <a:latin typeface="David" pitchFamily="34" charset="-79"/>
                <a:ea typeface="+mj-ea"/>
              </a:rPr>
              <a:t>הגדרות והוראות שונות בחוק </a:t>
            </a:r>
            <a:r>
              <a:rPr lang="he-IL" sz="2500" spc="-100" dirty="0" smtClean="0">
                <a:latin typeface="David" pitchFamily="34" charset="-79"/>
                <a:ea typeface="+mj-ea"/>
              </a:rPr>
              <a:t>-</a:t>
            </a:r>
            <a:r>
              <a:rPr lang="he-IL" sz="2500" b="1" spc="-100" dirty="0" smtClean="0">
                <a:latin typeface="David" pitchFamily="34" charset="-79"/>
                <a:ea typeface="+mj-ea"/>
              </a:rPr>
              <a:t> </a:t>
            </a:r>
            <a:r>
              <a:rPr lang="he-IL" sz="2500" spc="-100" dirty="0" smtClean="0">
                <a:latin typeface="David" pitchFamily="34" charset="-79"/>
                <a:ea typeface="+mj-ea"/>
              </a:rPr>
              <a:t>"חברה מוטבת", "מפעל מוטב", "הכנסה מוטבת, תקופת הטבות מוגבלת בשנים ועוד.....</a:t>
            </a:r>
          </a:p>
          <a:p>
            <a:pPr marL="266700" indent="-266700" algn="just" fontAlgn="base">
              <a:spcBef>
                <a:spcPts val="1800"/>
              </a:spcBef>
              <a:spcAft>
                <a:spcPct val="0"/>
              </a:spcAft>
              <a:buClrTx/>
              <a:defRPr/>
            </a:pPr>
            <a:r>
              <a:rPr lang="he-IL" sz="2500" b="1" spc="-100" dirty="0" smtClean="0">
                <a:latin typeface="David" pitchFamily="34" charset="-79"/>
                <a:ea typeface="+mj-ea"/>
              </a:rPr>
              <a:t>מתקן תיירותי ללינה: "</a:t>
            </a:r>
            <a:r>
              <a:rPr lang="he-IL" sz="2500" b="1" i="1" dirty="0" smtClean="0">
                <a:solidFill>
                  <a:srgbClr val="000000"/>
                </a:solidFill>
                <a:latin typeface="FrankRuehl"/>
              </a:rPr>
              <a:t>מבנה </a:t>
            </a:r>
            <a:r>
              <a:rPr lang="he-IL" sz="2500" b="1" i="1" dirty="0">
                <a:solidFill>
                  <a:srgbClr val="000000"/>
                </a:solidFill>
                <a:latin typeface="FrankRuehl"/>
              </a:rPr>
              <a:t>הכולל 11 חדרים או יותר, המספק, בתמורה, שירותי לינה לאורחים עוברים ושבים ולפרקי זמן קצובים, וכן שירותים נלווים ובכלל זה שירותי הסעדה, בילוי </a:t>
            </a:r>
            <a:r>
              <a:rPr lang="he-IL" sz="2500" b="1" i="1" dirty="0" smtClean="0">
                <a:solidFill>
                  <a:srgbClr val="000000"/>
                </a:solidFill>
                <a:latin typeface="FrankRuehl"/>
              </a:rPr>
              <a:t>ופנאי".</a:t>
            </a:r>
            <a:endParaRPr lang="he-IL" sz="2500" spc="-100" dirty="0" smtClean="0">
              <a:latin typeface="David" pitchFamily="34" charset="-79"/>
              <a:ea typeface="+mj-ea"/>
            </a:endParaRPr>
          </a:p>
          <a:p>
            <a:pPr marL="266700" lvl="0" indent="-266700" algn="just" fontAlgn="base">
              <a:spcBef>
                <a:spcPts val="1800"/>
              </a:spcBef>
              <a:spcAft>
                <a:spcPct val="0"/>
              </a:spcAft>
              <a:buClrTx/>
              <a:defRPr/>
            </a:pPr>
            <a:r>
              <a:rPr lang="he-IL" sz="2500" spc="-100" dirty="0" smtClean="0">
                <a:latin typeface="David" pitchFamily="34" charset="-79"/>
                <a:ea typeface="+mj-ea"/>
              </a:rPr>
              <a:t>יש משמעות אם מדובר ב"</a:t>
            </a:r>
            <a:r>
              <a:rPr lang="he-IL" sz="2500" b="1" spc="-100" dirty="0" smtClean="0">
                <a:latin typeface="David" pitchFamily="34" charset="-79"/>
                <a:ea typeface="+mj-ea"/>
              </a:rPr>
              <a:t>הקמת</a:t>
            </a:r>
            <a:r>
              <a:rPr lang="he-IL" sz="2500" spc="-100" dirty="0" smtClean="0">
                <a:latin typeface="David" pitchFamily="34" charset="-79"/>
                <a:ea typeface="+mj-ea"/>
              </a:rPr>
              <a:t>" מלון חדש או ב"</a:t>
            </a:r>
            <a:r>
              <a:rPr lang="he-IL" sz="2500" b="1" spc="-100" dirty="0" smtClean="0">
                <a:latin typeface="David" pitchFamily="34" charset="-79"/>
                <a:ea typeface="+mj-ea"/>
              </a:rPr>
              <a:t>הרחבת</a:t>
            </a:r>
            <a:r>
              <a:rPr lang="he-IL" sz="2500" spc="-100" dirty="0" smtClean="0">
                <a:latin typeface="David" pitchFamily="34" charset="-79"/>
                <a:ea typeface="+mj-ea"/>
              </a:rPr>
              <a:t>" מלון קיים. </a:t>
            </a:r>
          </a:p>
          <a:p>
            <a:pPr marL="266700" lvl="0" indent="-266700" algn="just" fontAlgn="base">
              <a:spcBef>
                <a:spcPts val="1800"/>
              </a:spcBef>
              <a:spcAft>
                <a:spcPct val="0"/>
              </a:spcAft>
              <a:buClrTx/>
              <a:defRPr/>
            </a:pPr>
            <a:r>
              <a:rPr lang="he-IL" sz="2500" b="1" spc="-100" dirty="0" smtClean="0">
                <a:solidFill>
                  <a:prstClr val="black"/>
                </a:solidFill>
                <a:latin typeface="David" pitchFamily="34" charset="-79"/>
              </a:rPr>
              <a:t>מפעל </a:t>
            </a:r>
            <a:r>
              <a:rPr lang="he-IL" sz="2500" b="1" spc="-100" dirty="0">
                <a:solidFill>
                  <a:prstClr val="black"/>
                </a:solidFill>
                <a:latin typeface="David" pitchFamily="34" charset="-79"/>
              </a:rPr>
              <a:t>בר תחרות</a:t>
            </a:r>
            <a:r>
              <a:rPr lang="he-IL" sz="2500" spc="-100" dirty="0">
                <a:solidFill>
                  <a:prstClr val="black"/>
                </a:solidFill>
                <a:latin typeface="David" pitchFamily="34" charset="-79"/>
              </a:rPr>
              <a:t> </a:t>
            </a:r>
            <a:r>
              <a:rPr lang="he-IL" sz="2500" b="1" spc="-100" dirty="0" smtClean="0">
                <a:solidFill>
                  <a:prstClr val="black"/>
                </a:solidFill>
                <a:latin typeface="David" pitchFamily="34" charset="-79"/>
              </a:rPr>
              <a:t>(תנאי הייצוא) </a:t>
            </a:r>
            <a:r>
              <a:rPr lang="he-IL" sz="2500" spc="-100" dirty="0" smtClean="0">
                <a:solidFill>
                  <a:prstClr val="black"/>
                </a:solidFill>
                <a:latin typeface="David" pitchFamily="34" charset="-79"/>
              </a:rPr>
              <a:t>-</a:t>
            </a:r>
            <a:r>
              <a:rPr lang="he-IL" sz="2500" b="1" spc="-100" dirty="0" smtClean="0">
                <a:solidFill>
                  <a:prstClr val="black"/>
                </a:solidFill>
                <a:latin typeface="David" pitchFamily="34" charset="-79"/>
              </a:rPr>
              <a:t> </a:t>
            </a:r>
            <a:r>
              <a:rPr lang="he-IL" sz="2500" spc="-100" dirty="0" smtClean="0">
                <a:solidFill>
                  <a:prstClr val="black"/>
                </a:solidFill>
                <a:latin typeface="David" pitchFamily="34" charset="-79"/>
              </a:rPr>
              <a:t>לינות של תושבי חוץ.</a:t>
            </a:r>
            <a:endParaRPr lang="he-IL" sz="2500" b="1" spc="-100" dirty="0">
              <a:solidFill>
                <a:srgbClr val="1F497D"/>
              </a:solidFill>
              <a:latin typeface="David" pitchFamily="34" charset="-79"/>
            </a:endParaRPr>
          </a:p>
          <a:p>
            <a:pPr marL="266700" lvl="0" indent="-266700" algn="just" fontAlgn="base">
              <a:spcBef>
                <a:spcPts val="1800"/>
              </a:spcBef>
              <a:spcAft>
                <a:spcPct val="0"/>
              </a:spcAft>
              <a:buClrTx/>
              <a:defRPr/>
            </a:pPr>
            <a:r>
              <a:rPr lang="he-IL" sz="2500" spc="-100" dirty="0" smtClean="0">
                <a:latin typeface="David" pitchFamily="34" charset="-79"/>
                <a:ea typeface="+mj-ea"/>
              </a:rPr>
              <a:t>ביצוע </a:t>
            </a:r>
            <a:r>
              <a:rPr lang="he-IL" sz="2500" b="1" spc="-100" dirty="0" smtClean="0">
                <a:latin typeface="David" pitchFamily="34" charset="-79"/>
                <a:ea typeface="+mj-ea"/>
              </a:rPr>
              <a:t>השקעה מזערית מזכה - </a:t>
            </a:r>
            <a:r>
              <a:rPr lang="he-IL" sz="2500" spc="-100" dirty="0" smtClean="0">
                <a:latin typeface="David" pitchFamily="34" charset="-79"/>
                <a:ea typeface="+mj-ea"/>
              </a:rPr>
              <a:t>מינימום סכומי השקעה במבנה המלון, מכונות וציוד למלון.</a:t>
            </a:r>
          </a:p>
          <a:p>
            <a:pPr marL="266700" indent="-266700" algn="just" fontAlgn="base">
              <a:spcBef>
                <a:spcPts val="1800"/>
              </a:spcBef>
              <a:spcAft>
                <a:spcPct val="0"/>
              </a:spcAft>
              <a:buClrTx/>
              <a:defRPr/>
            </a:pPr>
            <a:r>
              <a:rPr lang="he-IL" sz="2500" spc="-100" dirty="0" smtClean="0">
                <a:latin typeface="David" pitchFamily="34" charset="-79"/>
                <a:ea typeface="+mj-ea"/>
              </a:rPr>
              <a:t>בחירת "</a:t>
            </a:r>
            <a:r>
              <a:rPr lang="he-IL" sz="2500" b="1" spc="-100" dirty="0" smtClean="0">
                <a:latin typeface="David" pitchFamily="34" charset="-79"/>
                <a:ea typeface="+mj-ea"/>
              </a:rPr>
              <a:t>שנת בחירה"</a:t>
            </a:r>
            <a:r>
              <a:rPr lang="he-IL" sz="2500" spc="-100" dirty="0" smtClean="0">
                <a:latin typeface="David" pitchFamily="34" charset="-79"/>
                <a:ea typeface="+mj-ea"/>
              </a:rPr>
              <a:t> - החל משנה זו אפשר לתבוע את הטבות המס.</a:t>
            </a:r>
          </a:p>
        </p:txBody>
      </p:sp>
    </p:spTree>
    <p:extLst>
      <p:ext uri="{BB962C8B-B14F-4D97-AF65-F5344CB8AC3E}">
        <p14:creationId xmlns:p14="http://schemas.microsoft.com/office/powerpoint/2010/main" val="2534318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75893" y="21629"/>
            <a:ext cx="7620000" cy="599059"/>
          </a:xfrm>
        </p:spPr>
        <p:txBody>
          <a:bodyPr/>
          <a:lstStyle/>
          <a:p>
            <a:pPr algn="ctr"/>
            <a:r>
              <a:rPr lang="he-IL" sz="3600" b="1" u="sng" dirty="0" smtClean="0">
                <a:solidFill>
                  <a:srgbClr val="1F497D"/>
                </a:solidFill>
                <a:latin typeface="David" pitchFamily="34" charset="-79"/>
                <a:cs typeface="David" pitchFamily="34" charset="-79"/>
              </a:rPr>
              <a:t>מפעל מוטב </a:t>
            </a:r>
            <a:r>
              <a:rPr lang="he-IL" sz="3600" u="sng" dirty="0" smtClean="0">
                <a:solidFill>
                  <a:srgbClr val="1F497D"/>
                </a:solidFill>
                <a:latin typeface="David" pitchFamily="34" charset="-79"/>
                <a:cs typeface="David" pitchFamily="34" charset="-79"/>
              </a:rPr>
              <a:t>-</a:t>
            </a:r>
            <a:r>
              <a:rPr lang="he-IL" sz="3600" b="1" u="sng" dirty="0" smtClean="0">
                <a:solidFill>
                  <a:srgbClr val="1F497D"/>
                </a:solidFill>
                <a:latin typeface="David" pitchFamily="34" charset="-79"/>
                <a:cs typeface="David" pitchFamily="34" charset="-79"/>
              </a:rPr>
              <a:t> הטבות מס חברות</a:t>
            </a:r>
            <a:endParaRPr lang="he-IL" sz="3600" b="1" u="sng" dirty="0">
              <a:solidFill>
                <a:srgbClr val="1F497D"/>
              </a:solidFill>
              <a:latin typeface="David" pitchFamily="34" charset="-79"/>
              <a:cs typeface="David" pitchFamily="34" charset="-79"/>
            </a:endParaRPr>
          </a:p>
        </p:txBody>
      </p:sp>
      <p:pic>
        <p:nvPicPr>
          <p:cNvPr id="1026"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6268255"/>
            <a:ext cx="711082" cy="589744"/>
          </a:xfrm>
          <a:prstGeom prst="rect">
            <a:avLst/>
          </a:prstGeom>
          <a:noFill/>
          <a:extLst>
            <a:ext uri="{909E8E84-426E-40DD-AFC4-6F175D3DCCD1}">
              <a14:hiddenFill xmlns:a14="http://schemas.microsoft.com/office/drawing/2010/main">
                <a:solidFill>
                  <a:srgbClr val="FFFFFF"/>
                </a:solidFill>
              </a14:hiddenFill>
            </a:ext>
          </a:extLst>
        </p:spPr>
      </p:pic>
      <p:sp>
        <p:nvSpPr>
          <p:cNvPr id="5" name="מציין מיקום של מספר שקופית 4"/>
          <p:cNvSpPr>
            <a:spLocks noGrp="1"/>
          </p:cNvSpPr>
          <p:nvPr>
            <p:ph type="sldNum" sz="quarter" idx="12"/>
          </p:nvPr>
        </p:nvSpPr>
        <p:spPr/>
        <p:txBody>
          <a:bodyPr/>
          <a:lstStyle/>
          <a:p>
            <a:fld id="{879955AA-EF4E-47C3-A518-5B10CEE13E35}" type="slidenum">
              <a:rPr lang="he-IL" smtClean="0"/>
              <a:pPr/>
              <a:t>7</a:t>
            </a:fld>
            <a:endParaRPr lang="he-IL" dirty="0"/>
          </a:p>
        </p:txBody>
      </p:sp>
      <p:sp>
        <p:nvSpPr>
          <p:cNvPr id="9" name="כותרת 1"/>
          <p:cNvSpPr txBox="1">
            <a:spLocks/>
          </p:cNvSpPr>
          <p:nvPr/>
        </p:nvSpPr>
        <p:spPr>
          <a:xfrm>
            <a:off x="3491880" y="6217244"/>
            <a:ext cx="4940406"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marL="457200" indent="-457200" algn="r">
              <a:lnSpc>
                <a:spcPct val="150000"/>
              </a:lnSpc>
              <a:buFont typeface="Arial" panose="020B0604020202020204" pitchFamily="34" charset="0"/>
              <a:buChar char="•"/>
            </a:pPr>
            <a:endParaRPr lang="he-IL" sz="1800" i="1" spc="0" dirty="0" smtClean="0">
              <a:solidFill>
                <a:prstClr val="black"/>
              </a:solidFill>
              <a:latin typeface="Calibri"/>
              <a:ea typeface="Times New Roman"/>
              <a:cs typeface="Arial"/>
            </a:endParaRPr>
          </a:p>
          <a:p>
            <a:pPr algn="r">
              <a:lnSpc>
                <a:spcPct val="150000"/>
              </a:lnSpc>
            </a:pPr>
            <a:endParaRPr lang="he-IL" sz="1800" b="1" i="1" spc="0" dirty="0" smtClean="0">
              <a:solidFill>
                <a:prstClr val="black"/>
              </a:solidFill>
              <a:latin typeface="Calibri"/>
              <a:ea typeface="Times New Roman"/>
              <a:cs typeface="Arial"/>
            </a:endParaRPr>
          </a:p>
          <a:p>
            <a:pPr algn="r">
              <a:lnSpc>
                <a:spcPct val="150000"/>
              </a:lnSpc>
            </a:pPr>
            <a:endParaRPr lang="he-IL" sz="1800" b="1" i="1" spc="0" dirty="0" smtClean="0">
              <a:solidFill>
                <a:prstClr val="black"/>
              </a:solidFill>
              <a:latin typeface="Calibri"/>
              <a:ea typeface="Times New Roman"/>
              <a:cs typeface="Arial"/>
            </a:endParaRPr>
          </a:p>
          <a:p>
            <a:pPr algn="r">
              <a:spcBef>
                <a:spcPts val="0"/>
              </a:spcBef>
            </a:pPr>
            <a:r>
              <a:rPr lang="he-IL" sz="2000" b="1" spc="0" dirty="0" smtClean="0">
                <a:solidFill>
                  <a:srgbClr val="595959"/>
                </a:solidFill>
                <a:latin typeface="Verdana"/>
                <a:ea typeface="Times New Roman"/>
                <a:cs typeface="David"/>
              </a:rPr>
              <a:t>             </a:t>
            </a:r>
          </a:p>
          <a:p>
            <a:pPr algn="r">
              <a:spcBef>
                <a:spcPts val="0"/>
              </a:spcBef>
            </a:pPr>
            <a:r>
              <a:rPr lang="he-IL" sz="2000" b="1" spc="0" dirty="0">
                <a:solidFill>
                  <a:srgbClr val="595959"/>
                </a:solidFill>
                <a:latin typeface="Verdana"/>
                <a:ea typeface="Times New Roman"/>
                <a:cs typeface="David"/>
              </a:rPr>
              <a:t> </a:t>
            </a:r>
            <a:r>
              <a:rPr lang="he-IL" sz="2000" b="1" spc="0" dirty="0" smtClean="0">
                <a:solidFill>
                  <a:srgbClr val="595959"/>
                </a:solidFill>
                <a:latin typeface="Verdana"/>
                <a:ea typeface="Times New Roman"/>
                <a:cs typeface="David"/>
              </a:rPr>
              <a:t>          </a:t>
            </a:r>
            <a:r>
              <a:rPr lang="he-IL" sz="1600" b="1" spc="0" dirty="0" smtClean="0">
                <a:solidFill>
                  <a:srgbClr val="595959"/>
                </a:solidFill>
                <a:latin typeface="Verdana"/>
                <a:ea typeface="Times New Roman"/>
                <a:cs typeface="David"/>
              </a:rPr>
              <a:t>יוסי </a:t>
            </a:r>
            <a:r>
              <a:rPr lang="he-IL" sz="1600" b="1" spc="0" dirty="0">
                <a:solidFill>
                  <a:srgbClr val="595959"/>
                </a:solidFill>
                <a:latin typeface="Verdana"/>
                <a:ea typeface="Times New Roman"/>
                <a:cs typeface="David"/>
              </a:rPr>
              <a:t>ירון רואה חשבון </a:t>
            </a:r>
            <a:r>
              <a:rPr lang="he-IL" sz="1600" b="1" spc="0" dirty="0">
                <a:solidFill>
                  <a:srgbClr val="595959"/>
                </a:solidFill>
                <a:latin typeface="Calibri"/>
                <a:ea typeface="Times New Roman"/>
                <a:cs typeface="Arial"/>
              </a:rPr>
              <a:t>(</a:t>
            </a:r>
            <a:r>
              <a:rPr lang="en-US" sz="1600" b="1" spc="0" dirty="0">
                <a:solidFill>
                  <a:srgbClr val="595959"/>
                </a:solidFill>
                <a:latin typeface="Times New Roman"/>
                <a:ea typeface="Times New Roman"/>
                <a:cs typeface="Arial"/>
              </a:rPr>
              <a:t>MBA</a:t>
            </a:r>
            <a:r>
              <a:rPr lang="he-IL" sz="1600" b="1" spc="0" dirty="0" smtClean="0">
                <a:solidFill>
                  <a:srgbClr val="595959"/>
                </a:solidFill>
                <a:latin typeface="Verdana"/>
                <a:ea typeface="Times New Roman"/>
                <a:cs typeface="David"/>
              </a:rPr>
              <a:t>) - מיסים </a:t>
            </a:r>
            <a:r>
              <a:rPr lang="he-IL" sz="1600" b="1" spc="0" dirty="0">
                <a:solidFill>
                  <a:srgbClr val="595959"/>
                </a:solidFill>
                <a:latin typeface="Verdana"/>
                <a:ea typeface="Times New Roman"/>
                <a:cs typeface="David"/>
              </a:rPr>
              <a:t>ותמריצי </a:t>
            </a:r>
            <a:r>
              <a:rPr lang="he-IL" sz="1600" b="1" spc="0" dirty="0" smtClean="0">
                <a:solidFill>
                  <a:srgbClr val="595959"/>
                </a:solidFill>
                <a:latin typeface="Verdana"/>
                <a:ea typeface="Times New Roman"/>
                <a:cs typeface="David"/>
              </a:rPr>
              <a:t>מדינה</a:t>
            </a:r>
          </a:p>
          <a:p>
            <a:pPr algn="r">
              <a:spcBef>
                <a:spcPts val="0"/>
              </a:spcBef>
            </a:pPr>
            <a:r>
              <a:rPr lang="he-IL" sz="1600" b="1" spc="0" dirty="0">
                <a:solidFill>
                  <a:srgbClr val="595959"/>
                </a:solidFill>
                <a:latin typeface="Verdana"/>
                <a:ea typeface="Times New Roman"/>
                <a:cs typeface="David"/>
              </a:rPr>
              <a:t> </a:t>
            </a:r>
            <a:r>
              <a:rPr lang="he-IL" sz="1600" b="1" spc="0" dirty="0" smtClean="0">
                <a:solidFill>
                  <a:srgbClr val="595959"/>
                </a:solidFill>
                <a:latin typeface="Verdana"/>
                <a:ea typeface="Times New Roman"/>
                <a:cs typeface="David"/>
              </a:rPr>
              <a:t>             </a:t>
            </a:r>
            <a:r>
              <a:rPr lang="he-IL" sz="1600" spc="0" dirty="0" smtClean="0">
                <a:solidFill>
                  <a:srgbClr val="595959"/>
                </a:solidFill>
                <a:latin typeface="Verdana"/>
                <a:ea typeface="Times New Roman"/>
                <a:cs typeface="David"/>
              </a:rPr>
              <a:t>חרוץ 9 תל </a:t>
            </a:r>
            <a:r>
              <a:rPr lang="he-IL" sz="1600" spc="0" dirty="0">
                <a:solidFill>
                  <a:srgbClr val="595959"/>
                </a:solidFill>
                <a:latin typeface="Verdana"/>
                <a:ea typeface="Times New Roman"/>
                <a:cs typeface="David"/>
              </a:rPr>
              <a:t>אביב, טל': 077-7500203, נייד: 050-6210107</a:t>
            </a:r>
            <a:endParaRPr lang="en-US" sz="1800" i="1" spc="0" dirty="0">
              <a:solidFill>
                <a:prstClr val="black"/>
              </a:solidFill>
              <a:latin typeface="Calibri"/>
              <a:ea typeface="Times New Roman"/>
              <a:cs typeface="Arial"/>
            </a:endParaRPr>
          </a:p>
          <a:p>
            <a:pPr algn="r"/>
            <a:r>
              <a:rPr lang="he-IL" sz="1600" b="1" spc="0" dirty="0" smtClean="0">
                <a:solidFill>
                  <a:srgbClr val="595959"/>
                </a:solidFill>
                <a:latin typeface="Verdana"/>
                <a:ea typeface="Times New Roman"/>
                <a:cs typeface="David"/>
              </a:rPr>
              <a:t> </a:t>
            </a:r>
          </a:p>
          <a:p>
            <a:pPr algn="r">
              <a:spcBef>
                <a:spcPts val="0"/>
              </a:spcBef>
            </a:pPr>
            <a:r>
              <a:rPr lang="he-IL" sz="1600" b="1" spc="0" dirty="0" smtClean="0">
                <a:solidFill>
                  <a:srgbClr val="595959"/>
                </a:solidFill>
                <a:latin typeface="Verdana"/>
                <a:ea typeface="Times New Roman"/>
                <a:cs typeface="David"/>
              </a:rPr>
              <a:t>                </a:t>
            </a:r>
            <a:endParaRPr lang="en-US" sz="1600" b="1" spc="0" dirty="0" smtClean="0">
              <a:solidFill>
                <a:prstClr val="black"/>
              </a:solidFill>
              <a:latin typeface="Calibri"/>
              <a:ea typeface="Times New Roman"/>
              <a:cs typeface="Arial"/>
            </a:endParaRPr>
          </a:p>
          <a:p>
            <a:pPr algn="ctr">
              <a:lnSpc>
                <a:spcPts val="1000"/>
              </a:lnSpc>
              <a:spcAft>
                <a:spcPts val="1000"/>
              </a:spcAft>
            </a:pPr>
            <a:endParaRPr lang="en-US" sz="1800" i="1" dirty="0" smtClean="0">
              <a:solidFill>
                <a:srgbClr val="1F497D"/>
              </a:solidFill>
              <a:latin typeface="Calibri"/>
              <a:ea typeface="Times New Roman"/>
              <a:cs typeface="Arial"/>
            </a:endParaRPr>
          </a:p>
          <a:p>
            <a:pPr algn="r">
              <a:lnSpc>
                <a:spcPts val="1600"/>
              </a:lnSpc>
              <a:spcAft>
                <a:spcPts val="1000"/>
              </a:spcAft>
            </a:pPr>
            <a:r>
              <a:rPr lang="he-IL" sz="1800" i="1" dirty="0" smtClean="0">
                <a:solidFill>
                  <a:srgbClr val="333333"/>
                </a:solidFill>
                <a:latin typeface="Verdana"/>
                <a:ea typeface="Times New Roman"/>
                <a:cs typeface="Arial"/>
              </a:rPr>
              <a:t> </a:t>
            </a:r>
            <a:endParaRPr lang="en-US" sz="1800" i="1" dirty="0" smtClean="0">
              <a:solidFill>
                <a:srgbClr val="1F497D"/>
              </a:solidFill>
              <a:latin typeface="Calibri"/>
              <a:ea typeface="Times New Roman"/>
              <a:cs typeface="Arial"/>
            </a:endParaRPr>
          </a:p>
          <a:p>
            <a:pPr algn="r">
              <a:lnSpc>
                <a:spcPct val="120000"/>
              </a:lnSpc>
              <a:spcAft>
                <a:spcPts val="1000"/>
              </a:spcAft>
            </a:pPr>
            <a:r>
              <a:rPr lang="he-IL" sz="3200" b="1" dirty="0" smtClean="0">
                <a:solidFill>
                  <a:srgbClr val="1F497D"/>
                </a:solidFill>
                <a:latin typeface="David" pitchFamily="34" charset="-79"/>
                <a:cs typeface="David" pitchFamily="34" charset="-79"/>
              </a:rPr>
              <a:t> </a:t>
            </a:r>
            <a:endParaRPr lang="he-IL" sz="3200" b="1" dirty="0">
              <a:solidFill>
                <a:srgbClr val="1F497D"/>
              </a:solidFill>
              <a:latin typeface="David" pitchFamily="34" charset="-79"/>
              <a:cs typeface="David" pitchFamily="34" charset="-79"/>
            </a:endParaRPr>
          </a:p>
        </p:txBody>
      </p:sp>
      <p:sp>
        <p:nvSpPr>
          <p:cNvPr id="10" name="מציין מיקום תוכן 2"/>
          <p:cNvSpPr>
            <a:spLocks noGrp="1"/>
          </p:cNvSpPr>
          <p:nvPr>
            <p:ph idx="1"/>
          </p:nvPr>
        </p:nvSpPr>
        <p:spPr>
          <a:xfrm>
            <a:off x="-13479" y="620688"/>
            <a:ext cx="8432286" cy="5400600"/>
          </a:xfrm>
        </p:spPr>
        <p:txBody>
          <a:bodyPr>
            <a:normAutofit/>
          </a:bodyPr>
          <a:lstStyle/>
          <a:p>
            <a:pPr marL="0" indent="0" algn="just" eaLnBrk="0" fontAlgn="base" hangingPunct="0">
              <a:spcAft>
                <a:spcPct val="0"/>
              </a:spcAft>
              <a:buClrTx/>
              <a:buNone/>
              <a:defRPr/>
            </a:pPr>
            <a:endParaRPr kumimoji="1" lang="he-IL" sz="2400" kern="0" dirty="0" smtClean="0">
              <a:latin typeface="Times New Roman"/>
              <a:cs typeface="David"/>
            </a:endParaRPr>
          </a:p>
          <a:p>
            <a:pPr marL="457200" indent="-457200" algn="just" eaLnBrk="0" fontAlgn="base" hangingPunct="0">
              <a:spcAft>
                <a:spcPct val="0"/>
              </a:spcAft>
              <a:buClrTx/>
              <a:defRPr/>
            </a:pPr>
            <a:endParaRPr kumimoji="1" lang="he-IL" sz="1100" kern="0" dirty="0" smtClean="0">
              <a:latin typeface="Times New Roman"/>
              <a:cs typeface="David"/>
            </a:endParaRPr>
          </a:p>
          <a:p>
            <a:pPr marL="0" lvl="0" indent="0" algn="just" eaLnBrk="0" fontAlgn="base" hangingPunct="0">
              <a:lnSpc>
                <a:spcPts val="2800"/>
              </a:lnSpc>
              <a:spcAft>
                <a:spcPct val="0"/>
              </a:spcAft>
              <a:buClrTx/>
              <a:buNone/>
              <a:defRPr/>
            </a:pPr>
            <a:endParaRPr kumimoji="1" lang="he-IL" sz="2800" b="1" kern="0" dirty="0" smtClean="0">
              <a:solidFill>
                <a:schemeClr val="tx2"/>
              </a:solidFill>
              <a:latin typeface="Times New Roman"/>
              <a:cs typeface="David"/>
            </a:endParaRPr>
          </a:p>
          <a:p>
            <a:pPr marL="0" lvl="0" indent="0" algn="just" eaLnBrk="0" fontAlgn="base" hangingPunct="0">
              <a:spcAft>
                <a:spcPct val="0"/>
              </a:spcAft>
              <a:buClrTx/>
              <a:buNone/>
              <a:defRPr/>
            </a:pPr>
            <a:endParaRPr kumimoji="1" lang="he-IL" sz="2800" b="1" kern="0" dirty="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smtClean="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smtClean="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smtClean="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a:solidFill>
                <a:schemeClr val="tx2"/>
              </a:solidFill>
              <a:latin typeface="Times New Roman"/>
              <a:cs typeface="David"/>
            </a:endParaRPr>
          </a:p>
          <a:p>
            <a:pPr marL="0" lvl="0" indent="0" algn="just" eaLnBrk="0" fontAlgn="base" hangingPunct="0">
              <a:spcAft>
                <a:spcPct val="0"/>
              </a:spcAft>
              <a:buClrTx/>
              <a:buNone/>
              <a:defRPr/>
            </a:pPr>
            <a:endParaRPr kumimoji="1" lang="he-IL" sz="1600" b="1" kern="0" dirty="0" smtClean="0">
              <a:solidFill>
                <a:schemeClr val="tx2"/>
              </a:solidFill>
              <a:latin typeface="Times New Roman"/>
              <a:cs typeface="David"/>
            </a:endParaRPr>
          </a:p>
          <a:p>
            <a:pPr marL="361950" lvl="0" indent="-180975">
              <a:spcBef>
                <a:spcPts val="0"/>
              </a:spcBef>
              <a:buClrTx/>
            </a:pPr>
            <a:endParaRPr lang="he-IL" sz="2000" b="1" dirty="0" smtClean="0">
              <a:solidFill>
                <a:srgbClr val="595959"/>
              </a:solidFill>
              <a:latin typeface="Verdana"/>
              <a:ea typeface="Times New Roman"/>
              <a:cs typeface="David"/>
            </a:endParaRPr>
          </a:p>
          <a:p>
            <a:pPr marL="361950" lvl="0" indent="-180975">
              <a:spcBef>
                <a:spcPts val="0"/>
              </a:spcBef>
              <a:buClrTx/>
            </a:pPr>
            <a:endParaRPr lang="he-IL" sz="2000" b="1" dirty="0">
              <a:solidFill>
                <a:srgbClr val="595959"/>
              </a:solidFill>
              <a:latin typeface="Verdana"/>
              <a:ea typeface="Times New Roman"/>
              <a:cs typeface="David"/>
            </a:endParaRPr>
          </a:p>
          <a:p>
            <a:pPr marL="360000" lvl="0" indent="-180975">
              <a:spcBef>
                <a:spcPts val="0"/>
              </a:spcBef>
              <a:buClrTx/>
            </a:pPr>
            <a:r>
              <a:rPr lang="he-IL" sz="2000" b="1" dirty="0" smtClean="0">
                <a:latin typeface="Verdana"/>
                <a:ea typeface="Times New Roman"/>
                <a:cs typeface="David"/>
              </a:rPr>
              <a:t>הטבה </a:t>
            </a:r>
            <a:r>
              <a:rPr lang="he-IL" sz="2000" b="1" dirty="0">
                <a:latin typeface="Verdana"/>
                <a:ea typeface="Times New Roman"/>
                <a:cs typeface="David"/>
              </a:rPr>
              <a:t>במס על דיבידנד: </a:t>
            </a:r>
            <a:r>
              <a:rPr lang="he-IL" sz="2000" dirty="0">
                <a:latin typeface="Verdana"/>
                <a:ea typeface="Times New Roman"/>
                <a:cs typeface="David"/>
              </a:rPr>
              <a:t>20% (דיבידנד לתושב </a:t>
            </a:r>
            <a:r>
              <a:rPr lang="he-IL" sz="2000" dirty="0" smtClean="0">
                <a:latin typeface="Verdana"/>
                <a:ea typeface="Times New Roman"/>
                <a:cs typeface="David"/>
              </a:rPr>
              <a:t>חוץ מרווחי מפעל מוטב במסלול אירלנד: 4%).  </a:t>
            </a:r>
            <a:r>
              <a:rPr lang="he-IL" sz="2000" b="1" dirty="0" smtClean="0">
                <a:latin typeface="Verdana"/>
                <a:ea typeface="Times New Roman"/>
                <a:cs typeface="David"/>
              </a:rPr>
              <a:t> </a:t>
            </a:r>
          </a:p>
          <a:p>
            <a:pPr marL="360000" lvl="0" indent="-180975">
              <a:spcBef>
                <a:spcPts val="1200"/>
              </a:spcBef>
              <a:buClrTx/>
            </a:pPr>
            <a:r>
              <a:rPr lang="he-IL" sz="2000" b="1" dirty="0" smtClean="0">
                <a:latin typeface="Verdana"/>
                <a:ea typeface="Times New Roman"/>
                <a:cs typeface="David"/>
              </a:rPr>
              <a:t>פחת מואץ.</a:t>
            </a:r>
            <a:endParaRPr kumimoji="1" lang="he-IL" sz="1600" b="1" kern="0" dirty="0">
              <a:latin typeface="Times New Roman"/>
              <a:cs typeface="David"/>
            </a:endParaRPr>
          </a:p>
        </p:txBody>
      </p:sp>
      <p:graphicFrame>
        <p:nvGraphicFramePr>
          <p:cNvPr id="3" name="טבלה 2"/>
          <p:cNvGraphicFramePr>
            <a:graphicFrameLocks noGrp="1"/>
          </p:cNvGraphicFramePr>
          <p:nvPr>
            <p:extLst>
              <p:ext uri="{D42A27DB-BD31-4B8C-83A1-F6EECF244321}">
                <p14:modId xmlns:p14="http://schemas.microsoft.com/office/powerpoint/2010/main" val="287030231"/>
              </p:ext>
            </p:extLst>
          </p:nvPr>
        </p:nvGraphicFramePr>
        <p:xfrm>
          <a:off x="214222" y="908720"/>
          <a:ext cx="8208911" cy="3672408"/>
        </p:xfrm>
        <a:graphic>
          <a:graphicData uri="http://schemas.openxmlformats.org/drawingml/2006/table">
            <a:tbl>
              <a:tblPr rtl="1" firstRow="1" bandRow="1">
                <a:tableStyleId>{5940675A-B579-460E-94D1-54222C63F5DA}</a:tableStyleId>
              </a:tblPr>
              <a:tblGrid>
                <a:gridCol w="2498485"/>
                <a:gridCol w="1551666"/>
                <a:gridCol w="1832894"/>
                <a:gridCol w="1127934"/>
                <a:gridCol w="1197932"/>
              </a:tblGrid>
              <a:tr h="360040">
                <a:tc>
                  <a:txBody>
                    <a:bodyPr/>
                    <a:lstStyle/>
                    <a:p>
                      <a:pPr algn="ctr" rtl="1"/>
                      <a:r>
                        <a:rPr lang="he-IL" sz="1800" b="1" dirty="0" smtClean="0">
                          <a:solidFill>
                            <a:srgbClr val="002060"/>
                          </a:solidFill>
                          <a:latin typeface="David" panose="020E0502060401010101" pitchFamily="34" charset="-79"/>
                          <a:cs typeface="+mn-cs"/>
                        </a:rPr>
                        <a:t>מיקום המפעל:</a:t>
                      </a:r>
                      <a:endParaRPr lang="he-IL" sz="1800" b="1" dirty="0">
                        <a:solidFill>
                          <a:srgbClr val="002060"/>
                        </a:solidFill>
                        <a:latin typeface="David" panose="020E0502060401010101" pitchFamily="34" charset="-79"/>
                        <a:cs typeface="+mn-cs"/>
                      </a:endParaRPr>
                    </a:p>
                  </a:txBody>
                  <a:tcPr anchor="ctr"/>
                </a:tc>
                <a:tc gridSpan="2">
                  <a:txBody>
                    <a:bodyPr/>
                    <a:lstStyle/>
                    <a:p>
                      <a:pPr algn="ctr" rtl="1"/>
                      <a:r>
                        <a:rPr lang="he-IL" sz="1800" b="1" u="sng" dirty="0" smtClean="0">
                          <a:solidFill>
                            <a:srgbClr val="002060"/>
                          </a:solidFill>
                          <a:latin typeface="David" panose="020E0502060401010101" pitchFamily="34" charset="-79"/>
                          <a:cs typeface="+mn-cs"/>
                        </a:rPr>
                        <a:t>אז"פ א'</a:t>
                      </a:r>
                      <a:endParaRPr lang="he-IL" sz="1800" b="1" u="sng" dirty="0">
                        <a:solidFill>
                          <a:srgbClr val="002060"/>
                        </a:solidFill>
                        <a:latin typeface="David" panose="020E0502060401010101" pitchFamily="34" charset="-79"/>
                        <a:cs typeface="+mn-cs"/>
                      </a:endParaRPr>
                    </a:p>
                  </a:txBody>
                  <a:tcPr anchor="ctr"/>
                </a:tc>
                <a:tc hMerge="1">
                  <a:txBody>
                    <a:bodyPr/>
                    <a:lstStyle/>
                    <a:p>
                      <a:pPr algn="ctr" rtl="1"/>
                      <a:endParaRPr lang="he-IL" sz="2400" b="1" u="sng" dirty="0">
                        <a:latin typeface="David" panose="020E0502060401010101" pitchFamily="34" charset="-79"/>
                        <a:cs typeface="David" panose="020E0502060401010101" pitchFamily="34" charset="-79"/>
                      </a:endParaRPr>
                    </a:p>
                  </a:txBody>
                  <a:tcPr anchor="ctr"/>
                </a:tc>
                <a:tc rowSpan="2">
                  <a:txBody>
                    <a:bodyPr/>
                    <a:lstStyle/>
                    <a:p>
                      <a:pPr algn="ctr" rtl="1"/>
                      <a:r>
                        <a:rPr lang="he-IL" sz="1800" b="1" u="sng" dirty="0" smtClean="0">
                          <a:solidFill>
                            <a:srgbClr val="002060"/>
                          </a:solidFill>
                          <a:latin typeface="David" panose="020E0502060401010101" pitchFamily="34" charset="-79"/>
                          <a:cs typeface="+mn-cs"/>
                        </a:rPr>
                        <a:t>אז"פ ב'</a:t>
                      </a:r>
                      <a:endParaRPr lang="he-IL" sz="1800" b="1" u="sng" dirty="0">
                        <a:solidFill>
                          <a:srgbClr val="002060"/>
                        </a:solidFill>
                        <a:latin typeface="David" panose="020E0502060401010101" pitchFamily="34" charset="-79"/>
                        <a:cs typeface="+mn-cs"/>
                      </a:endParaRPr>
                    </a:p>
                  </a:txBody>
                  <a:tcPr anchor="ctr"/>
                </a:tc>
                <a:tc rowSpan="2">
                  <a:txBody>
                    <a:bodyPr/>
                    <a:lstStyle/>
                    <a:p>
                      <a:pPr algn="ctr" rtl="1"/>
                      <a:r>
                        <a:rPr lang="he-IL" sz="1800" b="1" u="sng" dirty="0" smtClean="0">
                          <a:solidFill>
                            <a:srgbClr val="002060"/>
                          </a:solidFill>
                          <a:latin typeface="David" panose="020E0502060401010101" pitchFamily="34" charset="-79"/>
                          <a:cs typeface="+mn-cs"/>
                        </a:rPr>
                        <a:t>אזור אחר</a:t>
                      </a:r>
                      <a:endParaRPr lang="he-IL" sz="1800" b="1" u="sng" dirty="0">
                        <a:solidFill>
                          <a:srgbClr val="002060"/>
                        </a:solidFill>
                        <a:latin typeface="David" panose="020E0502060401010101" pitchFamily="34" charset="-79"/>
                        <a:cs typeface="+mn-cs"/>
                      </a:endParaRPr>
                    </a:p>
                  </a:txBody>
                  <a:tcPr anchor="ctr"/>
                </a:tc>
              </a:tr>
              <a:tr h="570344">
                <a:tc>
                  <a:txBody>
                    <a:bodyPr/>
                    <a:lstStyle/>
                    <a:p>
                      <a:pPr algn="ctr" rtl="1"/>
                      <a:r>
                        <a:rPr lang="he-IL" sz="1800" b="1" u="sng" dirty="0" smtClean="0">
                          <a:solidFill>
                            <a:schemeClr val="tx1"/>
                          </a:solidFill>
                          <a:latin typeface="David" panose="020E0502060401010101" pitchFamily="34" charset="-79"/>
                          <a:cs typeface="+mn-cs"/>
                        </a:rPr>
                        <a:t>הטבה</a:t>
                      </a:r>
                      <a:r>
                        <a:rPr lang="he-IL" sz="1800" b="1" u="sng" baseline="0" dirty="0" smtClean="0">
                          <a:solidFill>
                            <a:schemeClr val="tx1"/>
                          </a:solidFill>
                          <a:latin typeface="David" panose="020E0502060401010101" pitchFamily="34" charset="-79"/>
                          <a:cs typeface="+mn-cs"/>
                        </a:rPr>
                        <a:t> במס חברות</a:t>
                      </a:r>
                      <a:endParaRPr lang="he-IL" sz="1800" b="1" u="sng" dirty="0">
                        <a:solidFill>
                          <a:schemeClr val="tx1"/>
                        </a:solidFill>
                        <a:latin typeface="David" panose="020E0502060401010101" pitchFamily="34" charset="-79"/>
                        <a:cs typeface="+mn-cs"/>
                      </a:endParaRPr>
                    </a:p>
                  </a:txBody>
                  <a:tcPr anchor="b"/>
                </a:tc>
                <a:tc>
                  <a:txBody>
                    <a:bodyPr/>
                    <a:lstStyle/>
                    <a:p>
                      <a:pPr algn="ctr" rtl="1"/>
                      <a:r>
                        <a:rPr lang="he-IL" sz="1400" b="1" u="sng" dirty="0" smtClean="0">
                          <a:solidFill>
                            <a:srgbClr val="FF0000"/>
                          </a:solidFill>
                          <a:latin typeface="David" panose="020E0502060401010101" pitchFamily="34" charset="-79"/>
                          <a:cs typeface="+mn-cs"/>
                        </a:rPr>
                        <a:t>אופציה 1: </a:t>
                      </a:r>
                    </a:p>
                    <a:p>
                      <a:pPr algn="ctr" rtl="1"/>
                      <a:r>
                        <a:rPr lang="he-IL" sz="1400" b="1" u="sng" dirty="0" smtClean="0">
                          <a:solidFill>
                            <a:srgbClr val="FF0000"/>
                          </a:solidFill>
                          <a:latin typeface="David" panose="020E0502060401010101" pitchFamily="34" charset="-79"/>
                          <a:cs typeface="+mn-cs"/>
                        </a:rPr>
                        <a:t>פטור (מותנה)</a:t>
                      </a:r>
                      <a:endParaRPr lang="he-IL" sz="1400" b="1" u="sng" dirty="0">
                        <a:solidFill>
                          <a:srgbClr val="FF0000"/>
                        </a:solidFill>
                        <a:latin typeface="David" panose="020E0502060401010101" pitchFamily="34" charset="-79"/>
                        <a:cs typeface="+mn-cs"/>
                      </a:endParaRPr>
                    </a:p>
                  </a:txBody>
                  <a:tcPr anchor="ctr"/>
                </a:tc>
                <a:tc>
                  <a:txBody>
                    <a:bodyPr/>
                    <a:lstStyle/>
                    <a:p>
                      <a:pPr algn="ctr" rtl="1"/>
                      <a:r>
                        <a:rPr lang="he-IL" sz="1400" b="1" u="sng" dirty="0" smtClean="0">
                          <a:solidFill>
                            <a:srgbClr val="FF0000"/>
                          </a:solidFill>
                          <a:latin typeface="David" panose="020E0502060401010101" pitchFamily="34" charset="-79"/>
                          <a:cs typeface="+mn-cs"/>
                        </a:rPr>
                        <a:t>אופציה 2:</a:t>
                      </a:r>
                      <a:r>
                        <a:rPr lang="he-IL" sz="1400" b="1" u="sng" baseline="0" dirty="0" smtClean="0">
                          <a:solidFill>
                            <a:srgbClr val="FF0000"/>
                          </a:solidFill>
                          <a:latin typeface="David" panose="020E0502060401010101" pitchFamily="34" charset="-79"/>
                          <a:cs typeface="+mn-cs"/>
                        </a:rPr>
                        <a:t> </a:t>
                      </a:r>
                    </a:p>
                    <a:p>
                      <a:pPr algn="ctr" rtl="1"/>
                      <a:r>
                        <a:rPr lang="he-IL" sz="1400" b="1" u="sng" baseline="0" dirty="0" smtClean="0">
                          <a:solidFill>
                            <a:srgbClr val="FF0000"/>
                          </a:solidFill>
                          <a:latin typeface="David" panose="020E0502060401010101" pitchFamily="34" charset="-79"/>
                          <a:cs typeface="+mn-cs"/>
                        </a:rPr>
                        <a:t>מסלול אירלנד</a:t>
                      </a:r>
                      <a:endParaRPr lang="he-IL" sz="1400" b="1" u="sng" dirty="0">
                        <a:solidFill>
                          <a:srgbClr val="FF0000"/>
                        </a:solidFill>
                        <a:latin typeface="David" panose="020E0502060401010101" pitchFamily="34" charset="-79"/>
                        <a:cs typeface="+mn-cs"/>
                      </a:endParaRPr>
                    </a:p>
                  </a:txBody>
                  <a:tcPr anchor="ctr"/>
                </a:tc>
                <a:tc vMerge="1">
                  <a:txBody>
                    <a:bodyPr/>
                    <a:lstStyle/>
                    <a:p>
                      <a:pPr algn="ctr" rtl="1"/>
                      <a:endParaRPr lang="he-IL" sz="2400" dirty="0">
                        <a:latin typeface="David" panose="020E0502060401010101" pitchFamily="34" charset="-79"/>
                        <a:cs typeface="David" panose="020E0502060401010101" pitchFamily="34" charset="-79"/>
                      </a:endParaRPr>
                    </a:p>
                  </a:txBody>
                  <a:tcPr anchor="ctr"/>
                </a:tc>
                <a:tc vMerge="1">
                  <a:txBody>
                    <a:bodyPr/>
                    <a:lstStyle/>
                    <a:p>
                      <a:pPr algn="ctr" rtl="1"/>
                      <a:endParaRPr lang="he-IL" sz="2400" dirty="0">
                        <a:latin typeface="David" panose="020E0502060401010101" pitchFamily="34" charset="-79"/>
                        <a:cs typeface="David" panose="020E0502060401010101" pitchFamily="34" charset="-79"/>
                      </a:endParaRPr>
                    </a:p>
                  </a:txBody>
                  <a:tcPr anchor="ctr"/>
                </a:tc>
              </a:tr>
              <a:tr h="504056">
                <a:tc>
                  <a:txBody>
                    <a:bodyPr/>
                    <a:lstStyle/>
                    <a:p>
                      <a:pPr algn="ctr" rtl="1"/>
                      <a:r>
                        <a:rPr lang="he-IL" sz="1800" b="1" dirty="0" smtClean="0">
                          <a:latin typeface="David" panose="020E0502060401010101" pitchFamily="34" charset="-79"/>
                          <a:cs typeface="+mn-cs"/>
                        </a:rPr>
                        <a:t>פטור (מותנה) ממס </a:t>
                      </a:r>
                      <a:r>
                        <a:rPr lang="he-IL" sz="1800" dirty="0" smtClean="0">
                          <a:latin typeface="David" panose="020E0502060401010101" pitchFamily="34" charset="-79"/>
                          <a:cs typeface="+mn-cs"/>
                        </a:rPr>
                        <a:t>(1)</a:t>
                      </a:r>
                      <a:endParaRPr lang="he-IL" sz="1800" dirty="0">
                        <a:latin typeface="David" panose="020E0502060401010101" pitchFamily="34" charset="-79"/>
                        <a:cs typeface="+mn-cs"/>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David" panose="020E0502060401010101" pitchFamily="34" charset="-79"/>
                          <a:ea typeface="+mn-ea"/>
                          <a:cs typeface="+mn-cs"/>
                        </a:rPr>
                        <a:t>10 שנים</a:t>
                      </a:r>
                    </a:p>
                  </a:txBody>
                  <a:tcPr anchor="ctr"/>
                </a:tc>
                <a:tc>
                  <a:txBody>
                    <a:bodyPr/>
                    <a:lstStyle/>
                    <a:p>
                      <a:pPr algn="ctr" rtl="1"/>
                      <a:r>
                        <a:rPr lang="he-IL" sz="1800" dirty="0" smtClean="0">
                          <a:latin typeface="David" panose="020E0502060401010101" pitchFamily="34" charset="-79"/>
                          <a:cs typeface="+mn-cs"/>
                        </a:rPr>
                        <a:t>-</a:t>
                      </a:r>
                      <a:endParaRPr lang="he-IL" sz="1800" dirty="0">
                        <a:latin typeface="David" panose="020E0502060401010101" pitchFamily="34" charset="-79"/>
                        <a:cs typeface="+mn-cs"/>
                      </a:endParaRPr>
                    </a:p>
                  </a:txBody>
                  <a:tcPr anchor="ctr"/>
                </a:tc>
                <a:tc>
                  <a:txBody>
                    <a:bodyPr/>
                    <a:lstStyle/>
                    <a:p>
                      <a:pPr algn="ctr" rtl="1"/>
                      <a:r>
                        <a:rPr lang="he-IL" sz="1800" dirty="0" smtClean="0">
                          <a:latin typeface="David" panose="020E0502060401010101" pitchFamily="34" charset="-79"/>
                          <a:cs typeface="+mn-cs"/>
                        </a:rPr>
                        <a:t>6 שנים</a:t>
                      </a:r>
                      <a:endParaRPr lang="he-IL" sz="1800" dirty="0">
                        <a:latin typeface="David" panose="020E0502060401010101" pitchFamily="34" charset="-79"/>
                        <a:cs typeface="+mn-cs"/>
                      </a:endParaRPr>
                    </a:p>
                  </a:txBody>
                  <a:tcPr anchor="ctr"/>
                </a:tc>
                <a:tc>
                  <a:txBody>
                    <a:bodyPr/>
                    <a:lstStyle/>
                    <a:p>
                      <a:pPr algn="ctr" rtl="1"/>
                      <a:r>
                        <a:rPr lang="he-IL" sz="1800" dirty="0" smtClean="0">
                          <a:latin typeface="David" panose="020E0502060401010101" pitchFamily="34" charset="-79"/>
                          <a:cs typeface="+mn-cs"/>
                        </a:rPr>
                        <a:t>2 שנים</a:t>
                      </a:r>
                      <a:endParaRPr lang="he-IL" sz="1800" dirty="0">
                        <a:latin typeface="David" panose="020E0502060401010101" pitchFamily="34" charset="-79"/>
                        <a:cs typeface="+mn-cs"/>
                      </a:endParaRPr>
                    </a:p>
                  </a:txBody>
                  <a:tcPr anchor="ctr"/>
                </a:tc>
              </a:tr>
              <a:tr h="432048">
                <a:tc>
                  <a:txBody>
                    <a:bodyPr/>
                    <a:lstStyle/>
                    <a:p>
                      <a:pPr algn="ctr" rtl="1"/>
                      <a:r>
                        <a:rPr lang="he-IL" sz="1800" b="1" dirty="0" smtClean="0">
                          <a:latin typeface="David" panose="020E0502060401010101" pitchFamily="34" charset="-79"/>
                          <a:cs typeface="+mn-cs"/>
                        </a:rPr>
                        <a:t>מס חברות 11.5%</a:t>
                      </a:r>
                      <a:endParaRPr lang="he-IL" sz="1800" b="1" dirty="0">
                        <a:latin typeface="David" panose="020E0502060401010101" pitchFamily="34" charset="-79"/>
                        <a:cs typeface="+mn-cs"/>
                      </a:endParaRPr>
                    </a:p>
                  </a:txBody>
                  <a:tcPr anchor="ctr"/>
                </a:tc>
                <a:tc>
                  <a:txBody>
                    <a:bodyPr/>
                    <a:lstStyle/>
                    <a:p>
                      <a:pPr algn="ctr" rtl="1"/>
                      <a:r>
                        <a:rPr lang="he-IL" sz="1800" u="none" dirty="0" smtClean="0">
                          <a:latin typeface="David" panose="020E0502060401010101" pitchFamily="34" charset="-79"/>
                          <a:cs typeface="+mn-cs"/>
                        </a:rPr>
                        <a:t>-</a:t>
                      </a:r>
                      <a:endParaRPr lang="he-IL" sz="1800" u="none" dirty="0">
                        <a:latin typeface="David" panose="020E0502060401010101" pitchFamily="34" charset="-79"/>
                        <a:cs typeface="+mn-cs"/>
                      </a:endParaRPr>
                    </a:p>
                  </a:txBody>
                  <a:tcPr anchor="ctr"/>
                </a:tc>
                <a:tc>
                  <a:txBody>
                    <a:bodyPr/>
                    <a:lstStyle/>
                    <a:p>
                      <a:pPr algn="ctr" rtl="1"/>
                      <a:r>
                        <a:rPr lang="he-IL" sz="1800" u="none" dirty="0" smtClean="0">
                          <a:latin typeface="David" panose="020E0502060401010101" pitchFamily="34" charset="-79"/>
                          <a:cs typeface="+mn-cs"/>
                        </a:rPr>
                        <a:t>10 שנים</a:t>
                      </a:r>
                      <a:endParaRPr lang="he-IL" sz="1800" u="none" dirty="0">
                        <a:latin typeface="David" panose="020E0502060401010101" pitchFamily="34" charset="-79"/>
                        <a:cs typeface="+mn-cs"/>
                      </a:endParaRPr>
                    </a:p>
                  </a:txBody>
                  <a:tcPr anchor="ctr"/>
                </a:tc>
                <a:tc>
                  <a:txBody>
                    <a:bodyPr/>
                    <a:lstStyle/>
                    <a:p>
                      <a:pPr algn="ctr" rtl="1"/>
                      <a:r>
                        <a:rPr lang="he-IL" sz="1800" u="none" dirty="0" smtClean="0">
                          <a:latin typeface="David" panose="020E0502060401010101" pitchFamily="34" charset="-79"/>
                          <a:cs typeface="+mn-cs"/>
                        </a:rPr>
                        <a:t>-</a:t>
                      </a:r>
                      <a:endParaRPr lang="he-IL" sz="1800" u="none" dirty="0">
                        <a:latin typeface="David" panose="020E0502060401010101" pitchFamily="34" charset="-79"/>
                        <a:cs typeface="+mn-cs"/>
                      </a:endParaRPr>
                    </a:p>
                  </a:txBody>
                  <a:tcPr anchor="ctr"/>
                </a:tc>
                <a:tc>
                  <a:txBody>
                    <a:bodyPr/>
                    <a:lstStyle/>
                    <a:p>
                      <a:pPr algn="ctr" rtl="1"/>
                      <a:r>
                        <a:rPr lang="he-IL" sz="1800" u="none" dirty="0" smtClean="0">
                          <a:latin typeface="David" panose="020E0502060401010101" pitchFamily="34" charset="-79"/>
                          <a:cs typeface="+mn-cs"/>
                        </a:rPr>
                        <a:t>-</a:t>
                      </a:r>
                      <a:endParaRPr lang="he-IL" sz="1800" u="none" dirty="0">
                        <a:latin typeface="David" panose="020E0502060401010101" pitchFamily="34" charset="-79"/>
                        <a:cs typeface="+mn-cs"/>
                      </a:endParaRPr>
                    </a:p>
                  </a:txBody>
                  <a:tcPr anchor="ctr"/>
                </a:tc>
              </a:tr>
              <a:tr h="432048">
                <a:tc>
                  <a:txBody>
                    <a:bodyPr/>
                    <a:lstStyle/>
                    <a:p>
                      <a:pPr algn="ctr" rtl="1"/>
                      <a:r>
                        <a:rPr lang="he-IL" sz="1800" b="1" dirty="0" smtClean="0">
                          <a:latin typeface="David" panose="020E0502060401010101" pitchFamily="34" charset="-79"/>
                          <a:cs typeface="+mn-cs"/>
                        </a:rPr>
                        <a:t>מס חברות</a:t>
                      </a:r>
                      <a:r>
                        <a:rPr lang="he-IL" sz="1800" b="1" baseline="0" dirty="0" smtClean="0">
                          <a:latin typeface="David" panose="020E0502060401010101" pitchFamily="34" charset="-79"/>
                          <a:cs typeface="+mn-cs"/>
                        </a:rPr>
                        <a:t> 25%</a:t>
                      </a:r>
                      <a:endParaRPr lang="he-IL" sz="1800" b="1" dirty="0">
                        <a:latin typeface="David" panose="020E0502060401010101" pitchFamily="34" charset="-79"/>
                        <a:cs typeface="+mn-cs"/>
                      </a:endParaRP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1800" u="sng" dirty="0" smtClean="0">
                          <a:latin typeface="David" panose="020E0502060401010101" pitchFamily="34" charset="-79"/>
                          <a:cs typeface="+mn-cs"/>
                        </a:rPr>
                        <a:t>-</a:t>
                      </a:r>
                      <a:endParaRPr lang="he-IL" sz="1800" u="sng" dirty="0">
                        <a:latin typeface="David" panose="020E0502060401010101" pitchFamily="34" charset="-79"/>
                        <a:cs typeface="+mn-cs"/>
                      </a:endParaRPr>
                    </a:p>
                  </a:txBody>
                  <a:tcPr anchor="ctr"/>
                </a:tc>
                <a:tc>
                  <a:txBody>
                    <a:bodyPr/>
                    <a:lstStyle/>
                    <a:p>
                      <a:pPr algn="ctr" rtl="1"/>
                      <a:r>
                        <a:rPr lang="he-IL" sz="1800" u="sng" dirty="0" smtClean="0">
                          <a:latin typeface="David" panose="020E0502060401010101" pitchFamily="34" charset="-79"/>
                          <a:cs typeface="+mn-cs"/>
                        </a:rPr>
                        <a:t>-</a:t>
                      </a:r>
                      <a:endParaRPr lang="he-IL" sz="1800" u="sng" dirty="0">
                        <a:latin typeface="David" panose="020E0502060401010101" pitchFamily="34" charset="-79"/>
                        <a:cs typeface="+mn-cs"/>
                      </a:endParaRPr>
                    </a:p>
                  </a:txBody>
                  <a:tcPr anchor="ctr"/>
                </a:tc>
                <a:tc>
                  <a:txBody>
                    <a:bodyPr/>
                    <a:lstStyle/>
                    <a:p>
                      <a:pPr algn="ctr" rtl="1"/>
                      <a:r>
                        <a:rPr lang="he-IL" sz="1800" u="sng" dirty="0" smtClean="0">
                          <a:latin typeface="David" panose="020E0502060401010101" pitchFamily="34" charset="-79"/>
                          <a:cs typeface="+mn-cs"/>
                        </a:rPr>
                        <a:t>1 שנה</a:t>
                      </a:r>
                      <a:endParaRPr lang="he-IL" sz="1800" u="sng" dirty="0">
                        <a:latin typeface="David" panose="020E0502060401010101" pitchFamily="34" charset="-79"/>
                        <a:cs typeface="+mn-cs"/>
                      </a:endParaRPr>
                    </a:p>
                  </a:txBody>
                  <a:tcPr anchor="ctr"/>
                </a:tc>
                <a:tc>
                  <a:txBody>
                    <a:bodyPr/>
                    <a:lstStyle/>
                    <a:p>
                      <a:pPr algn="ctr" rtl="1"/>
                      <a:r>
                        <a:rPr lang="he-IL" sz="1800" u="sng" dirty="0" smtClean="0">
                          <a:latin typeface="David" panose="020E0502060401010101" pitchFamily="34" charset="-79"/>
                          <a:cs typeface="+mn-cs"/>
                        </a:rPr>
                        <a:t>5 שנים</a:t>
                      </a:r>
                      <a:endParaRPr lang="he-IL" sz="1800" u="sng" dirty="0">
                        <a:latin typeface="David" panose="020E0502060401010101" pitchFamily="34" charset="-79"/>
                        <a:cs typeface="+mn-cs"/>
                      </a:endParaRPr>
                    </a:p>
                  </a:txBody>
                  <a:tcPr anchor="ctr"/>
                </a:tc>
              </a:tr>
              <a:tr h="504056">
                <a:tc>
                  <a:txBody>
                    <a:bodyPr/>
                    <a:lstStyle/>
                    <a:p>
                      <a:pPr algn="ctr" rtl="1"/>
                      <a:r>
                        <a:rPr lang="he-IL" sz="1800" b="1" dirty="0" smtClean="0">
                          <a:solidFill>
                            <a:srgbClr val="FF0000"/>
                          </a:solidFill>
                          <a:latin typeface="David" panose="020E0502060401010101" pitchFamily="34" charset="-79"/>
                          <a:cs typeface="+mn-cs"/>
                        </a:rPr>
                        <a:t>סה"כ תקופת ההטבות</a:t>
                      </a:r>
                      <a:endParaRPr lang="he-IL" sz="1800" b="1" dirty="0">
                        <a:solidFill>
                          <a:srgbClr val="FF0000"/>
                        </a:solidFill>
                        <a:latin typeface="David" panose="020E0502060401010101" pitchFamily="34" charset="-79"/>
                        <a:cs typeface="+mn-cs"/>
                      </a:endParaRPr>
                    </a:p>
                  </a:txBody>
                  <a:tcPr anchor="ctr"/>
                </a:tc>
                <a:tc gridSpan="2">
                  <a:txBody>
                    <a:bodyPr/>
                    <a:lstStyle/>
                    <a:p>
                      <a:pPr algn="ctr" rtl="1"/>
                      <a:r>
                        <a:rPr lang="he-IL" sz="1800" b="1" dirty="0" smtClean="0">
                          <a:solidFill>
                            <a:srgbClr val="FF0000"/>
                          </a:solidFill>
                          <a:latin typeface="David" panose="020E0502060401010101" pitchFamily="34" charset="-79"/>
                          <a:cs typeface="+mn-cs"/>
                        </a:rPr>
                        <a:t>10 שנים</a:t>
                      </a:r>
                      <a:endParaRPr lang="he-IL" sz="1800" b="1" dirty="0">
                        <a:solidFill>
                          <a:srgbClr val="FF0000"/>
                        </a:solidFill>
                        <a:latin typeface="David" panose="020E0502060401010101" pitchFamily="34" charset="-79"/>
                        <a:cs typeface="+mn-cs"/>
                      </a:endParaRPr>
                    </a:p>
                  </a:txBody>
                  <a:tcPr anchor="ctr"/>
                </a:tc>
                <a:tc hMerge="1">
                  <a:txBody>
                    <a:bodyPr/>
                    <a:lstStyle/>
                    <a:p>
                      <a:pPr algn="ctr" rtl="1"/>
                      <a:endParaRPr lang="he-IL" sz="2400" b="1" dirty="0">
                        <a:latin typeface="David" panose="020E0502060401010101" pitchFamily="34" charset="-79"/>
                        <a:cs typeface="David" panose="020E0502060401010101" pitchFamily="34" charset="-79"/>
                      </a:endParaRPr>
                    </a:p>
                  </a:txBody>
                  <a:tcPr anchor="ctr"/>
                </a:tc>
                <a:tc>
                  <a:txBody>
                    <a:bodyPr/>
                    <a:lstStyle/>
                    <a:p>
                      <a:pPr algn="ctr" rtl="1"/>
                      <a:r>
                        <a:rPr lang="he-IL" sz="1800" b="1" dirty="0" smtClean="0">
                          <a:solidFill>
                            <a:srgbClr val="FF0000"/>
                          </a:solidFill>
                          <a:latin typeface="David" panose="020E0502060401010101" pitchFamily="34" charset="-79"/>
                          <a:cs typeface="+mn-cs"/>
                        </a:rPr>
                        <a:t>7 שנים</a:t>
                      </a:r>
                      <a:endParaRPr lang="he-IL" sz="1800" b="1" dirty="0">
                        <a:solidFill>
                          <a:srgbClr val="FF0000"/>
                        </a:solidFill>
                        <a:latin typeface="David" panose="020E0502060401010101" pitchFamily="34" charset="-79"/>
                        <a:cs typeface="+mn-cs"/>
                      </a:endParaRPr>
                    </a:p>
                  </a:txBody>
                  <a:tcPr anchor="ctr"/>
                </a:tc>
                <a:tc>
                  <a:txBody>
                    <a:bodyPr/>
                    <a:lstStyle/>
                    <a:p>
                      <a:pPr algn="ctr" rtl="1"/>
                      <a:r>
                        <a:rPr lang="he-IL" sz="1800" b="1" dirty="0" smtClean="0">
                          <a:solidFill>
                            <a:srgbClr val="FF0000"/>
                          </a:solidFill>
                          <a:latin typeface="David" panose="020E0502060401010101" pitchFamily="34" charset="-79"/>
                          <a:cs typeface="+mn-cs"/>
                        </a:rPr>
                        <a:t>7 שנים</a:t>
                      </a:r>
                      <a:endParaRPr lang="he-IL" sz="1800" b="1" dirty="0">
                        <a:solidFill>
                          <a:srgbClr val="FF0000"/>
                        </a:solidFill>
                        <a:latin typeface="David" panose="020E0502060401010101" pitchFamily="34" charset="-79"/>
                        <a:cs typeface="+mn-cs"/>
                      </a:endParaRPr>
                    </a:p>
                  </a:txBody>
                  <a:tcPr anchor="ctr"/>
                </a:tc>
              </a:tr>
              <a:tr h="864096">
                <a:tc gridSpan="5">
                  <a:txBody>
                    <a:bodyPr/>
                    <a:lstStyle/>
                    <a:p>
                      <a:pPr algn="just" rtl="1">
                        <a:lnSpc>
                          <a:spcPts val="1900"/>
                        </a:lnSpc>
                      </a:pPr>
                      <a:r>
                        <a:rPr lang="he-IL" sz="1800" dirty="0" smtClean="0">
                          <a:latin typeface="David" panose="020E0502060401010101" pitchFamily="34" charset="-79"/>
                          <a:cs typeface="+mn-cs"/>
                        </a:rPr>
                        <a:t>(1) </a:t>
                      </a:r>
                      <a:r>
                        <a:rPr lang="he-IL" sz="1800" b="1" u="sng" dirty="0" smtClean="0">
                          <a:latin typeface="David" panose="020E0502060401010101" pitchFamily="34" charset="-79"/>
                          <a:cs typeface="+mn-cs"/>
                        </a:rPr>
                        <a:t>הפטור ממס חברות מותנה</a:t>
                      </a:r>
                      <a:r>
                        <a:rPr lang="he-IL" sz="1800" dirty="0" smtClean="0">
                          <a:latin typeface="David" panose="020E0502060401010101" pitchFamily="34" charset="-79"/>
                          <a:cs typeface="+mn-cs"/>
                        </a:rPr>
                        <a:t> - בעת משיכת הרווחים הפטורים כדיבידנד או בעת הוצאתם מהחברה בדרכים אחרות, תידרש החברה להחזיר את מס החברות ממנו הופטרה.</a:t>
                      </a:r>
                      <a:endParaRPr lang="he-IL" sz="1800" dirty="0">
                        <a:latin typeface="David" panose="020E0502060401010101" pitchFamily="34" charset="-79"/>
                        <a:cs typeface="+mn-cs"/>
                      </a:endParaRPr>
                    </a:p>
                  </a:txBody>
                  <a:tcPr anchor="ctr"/>
                </a:tc>
                <a:tc hMerge="1">
                  <a:txBody>
                    <a:bodyPr/>
                    <a:lstStyle/>
                    <a:p>
                      <a:pPr algn="ctr" rtl="1"/>
                      <a:endParaRPr lang="he-IL" sz="2400" dirty="0">
                        <a:latin typeface="David" panose="020E0502060401010101" pitchFamily="34" charset="-79"/>
                        <a:cs typeface="David" panose="020E0502060401010101" pitchFamily="34" charset="-79"/>
                      </a:endParaRPr>
                    </a:p>
                  </a:txBody>
                  <a:tcPr anchor="ctr"/>
                </a:tc>
                <a:tc hMerge="1">
                  <a:txBody>
                    <a:bodyPr/>
                    <a:lstStyle/>
                    <a:p>
                      <a:pPr algn="ctr" rtl="1"/>
                      <a:endParaRPr lang="he-IL" sz="2400" dirty="0">
                        <a:latin typeface="David" panose="020E0502060401010101" pitchFamily="34" charset="-79"/>
                        <a:cs typeface="David" panose="020E0502060401010101" pitchFamily="34" charset="-79"/>
                      </a:endParaRPr>
                    </a:p>
                  </a:txBody>
                  <a:tcPr anchor="ctr"/>
                </a:tc>
                <a:tc hMerge="1">
                  <a:txBody>
                    <a:bodyPr/>
                    <a:lstStyle/>
                    <a:p>
                      <a:pPr algn="ctr" rtl="1"/>
                      <a:endParaRPr lang="he-IL" sz="2400" dirty="0">
                        <a:latin typeface="David" panose="020E0502060401010101" pitchFamily="34" charset="-79"/>
                        <a:cs typeface="David" panose="020E0502060401010101" pitchFamily="34" charset="-79"/>
                      </a:endParaRPr>
                    </a:p>
                  </a:txBody>
                  <a:tcPr anchor="ctr"/>
                </a:tc>
                <a:tc hMerge="1">
                  <a:txBody>
                    <a:bodyPr/>
                    <a:lstStyle/>
                    <a:p>
                      <a:pPr algn="ctr" rtl="1"/>
                      <a:endParaRPr lang="he-IL" sz="2400" dirty="0">
                        <a:latin typeface="David" panose="020E0502060401010101" pitchFamily="34" charset="-79"/>
                        <a:cs typeface="David" panose="020E0502060401010101" pitchFamily="34" charset="-79"/>
                      </a:endParaRPr>
                    </a:p>
                  </a:txBody>
                  <a:tcPr anchor="ctr"/>
                </a:tc>
              </a:tr>
            </a:tbl>
          </a:graphicData>
        </a:graphic>
      </p:graphicFrame>
    </p:spTree>
    <p:extLst>
      <p:ext uri="{BB962C8B-B14F-4D97-AF65-F5344CB8AC3E}">
        <p14:creationId xmlns:p14="http://schemas.microsoft.com/office/powerpoint/2010/main" val="1324696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3767" y="332656"/>
            <a:ext cx="8432286" cy="4536504"/>
          </a:xfrm>
        </p:spPr>
        <p:txBody>
          <a:bodyPr anchor="t" anchorCtr="0"/>
          <a:lstStyle/>
          <a:p>
            <a:pPr algn="ctr">
              <a:lnSpc>
                <a:spcPts val="7200"/>
              </a:lnSpc>
            </a:pPr>
            <a:r>
              <a:rPr lang="he-IL" sz="6000" b="1" u="sng" dirty="0" smtClean="0">
                <a:solidFill>
                  <a:srgbClr val="C00000"/>
                </a:solidFill>
                <a:latin typeface="Guttman Hatzvi" pitchFamily="2" charset="-79"/>
                <a:cs typeface="Guttman Hatzvi" pitchFamily="2" charset="-79"/>
              </a:rPr>
              <a:t>חוק עידוד </a:t>
            </a:r>
            <a:r>
              <a:rPr lang="he-IL" sz="6000" b="1" u="sng" dirty="0">
                <a:solidFill>
                  <a:srgbClr val="C00000"/>
                </a:solidFill>
                <a:latin typeface="Guttman Hatzvi" pitchFamily="2" charset="-79"/>
                <a:cs typeface="Guttman Hatzvi" pitchFamily="2" charset="-79"/>
              </a:rPr>
              <a:t>השקעות </a:t>
            </a:r>
            <a:r>
              <a:rPr lang="he-IL" sz="6000" b="1" u="sng" dirty="0" smtClean="0">
                <a:solidFill>
                  <a:srgbClr val="C00000"/>
                </a:solidFill>
                <a:latin typeface="Guttman Hatzvi" pitchFamily="2" charset="-79"/>
                <a:cs typeface="Guttman Hatzvi" pitchFamily="2" charset="-79"/>
              </a:rPr>
              <a:t>הון</a:t>
            </a:r>
            <a:r>
              <a:rPr lang="he-IL" sz="2800" b="1" dirty="0" smtClean="0">
                <a:latin typeface="Guttman Hatzvi" pitchFamily="2" charset="-79"/>
                <a:cs typeface="Guttman Hatzvi" pitchFamily="2" charset="-79"/>
              </a:rPr>
              <a:t/>
            </a:r>
            <a:br>
              <a:rPr lang="he-IL" sz="2800" b="1" dirty="0" smtClean="0">
                <a:latin typeface="Guttman Hatzvi" pitchFamily="2" charset="-79"/>
                <a:cs typeface="Guttman Hatzvi" pitchFamily="2" charset="-79"/>
              </a:rPr>
            </a:br>
            <a:r>
              <a:rPr lang="he-IL" sz="2800" b="1" dirty="0" smtClean="0">
                <a:latin typeface="Guttman Hatzvi" pitchFamily="2" charset="-79"/>
                <a:cs typeface="Guttman Hatzvi" pitchFamily="2" charset="-79"/>
              </a:rPr>
              <a:t/>
            </a:r>
            <a:br>
              <a:rPr lang="he-IL" sz="2800" b="1" dirty="0" smtClean="0">
                <a:latin typeface="Guttman Hatzvi" pitchFamily="2" charset="-79"/>
                <a:cs typeface="Guttman Hatzvi" pitchFamily="2" charset="-79"/>
              </a:rPr>
            </a:br>
            <a:r>
              <a:rPr lang="he-IL" sz="4800" b="1" dirty="0" smtClean="0">
                <a:latin typeface="Guttman Hatzvi" pitchFamily="2" charset="-79"/>
                <a:cs typeface="Guttman Hatzvi" pitchFamily="2" charset="-79"/>
              </a:rPr>
              <a:t>מפעל </a:t>
            </a:r>
            <a:r>
              <a:rPr lang="he-IL" sz="4800" b="1" dirty="0">
                <a:latin typeface="Guttman Hatzvi" pitchFamily="2" charset="-79"/>
                <a:cs typeface="Guttman Hatzvi" pitchFamily="2" charset="-79"/>
              </a:rPr>
              <a:t>טכנולוגי מועדף</a:t>
            </a:r>
            <a:br>
              <a:rPr lang="he-IL" sz="4800" b="1" dirty="0">
                <a:latin typeface="Guttman Hatzvi" pitchFamily="2" charset="-79"/>
                <a:cs typeface="Guttman Hatzvi" pitchFamily="2" charset="-79"/>
              </a:rPr>
            </a:br>
            <a:r>
              <a:rPr lang="he-IL" sz="4800" b="1" dirty="0" smtClean="0">
                <a:latin typeface="Guttman Hatzvi" pitchFamily="2" charset="-79"/>
                <a:cs typeface="Guttman Hatzvi" pitchFamily="2" charset="-79"/>
              </a:rPr>
              <a:t>ומפעל מועדף - הוראות </a:t>
            </a:r>
            <a:r>
              <a:rPr lang="he-IL" sz="4800" b="1" dirty="0">
                <a:latin typeface="Guttman Hatzvi" pitchFamily="2" charset="-79"/>
                <a:cs typeface="Guttman Hatzvi" pitchFamily="2" charset="-79"/>
              </a:rPr>
              <a:t>מעבר </a:t>
            </a:r>
            <a:r>
              <a:rPr lang="he-IL" sz="4800" b="1" dirty="0" smtClean="0">
                <a:latin typeface="Guttman Hatzvi" pitchFamily="2" charset="-79"/>
                <a:cs typeface="Guttman Hatzvi" pitchFamily="2" charset="-79"/>
              </a:rPr>
              <a:t>שהסתיימו בשנת 2021</a:t>
            </a:r>
            <a:endParaRPr lang="he-IL" sz="3600" b="1" dirty="0">
              <a:latin typeface="Guttman Hatzvi" pitchFamily="2" charset="-79"/>
              <a:cs typeface="Guttman Hatzvi" pitchFamily="2" charset="-79"/>
            </a:endParaRPr>
          </a:p>
        </p:txBody>
      </p:sp>
      <p:sp>
        <p:nvSpPr>
          <p:cNvPr id="3" name="כותרת משנה 2"/>
          <p:cNvSpPr>
            <a:spLocks noGrp="1"/>
          </p:cNvSpPr>
          <p:nvPr>
            <p:ph type="subTitle" idx="1"/>
          </p:nvPr>
        </p:nvSpPr>
        <p:spPr>
          <a:xfrm>
            <a:off x="0" y="5661248"/>
            <a:ext cx="8432286" cy="1080120"/>
          </a:xfrm>
        </p:spPr>
        <p:txBody>
          <a:bodyPr>
            <a:normAutofit/>
          </a:bodyPr>
          <a:lstStyle/>
          <a:p>
            <a:pPr lvl="0" algn="r">
              <a:buClr>
                <a:srgbClr val="4F81BD"/>
              </a:buClr>
            </a:pPr>
            <a:r>
              <a:rPr lang="he-IL" sz="2800" b="1" dirty="0">
                <a:solidFill>
                  <a:srgbClr val="C00000"/>
                </a:solidFill>
                <a:latin typeface="Guttman Hatzvi" pitchFamily="2" charset="-79"/>
                <a:cs typeface="Guttman Hatzvi" pitchFamily="2" charset="-79"/>
              </a:rPr>
              <a:t>יוסי ירון, רו"ח </a:t>
            </a:r>
            <a:r>
              <a:rPr lang="he-IL" b="1" dirty="0">
                <a:solidFill>
                  <a:srgbClr val="C00000"/>
                </a:solidFill>
                <a:latin typeface="Times New Roman" pitchFamily="18" charset="0"/>
                <a:cs typeface="Times New Roman" pitchFamily="18" charset="0"/>
              </a:rPr>
              <a:t>(</a:t>
            </a:r>
            <a:r>
              <a:rPr lang="en-US" b="1" dirty="0">
                <a:solidFill>
                  <a:srgbClr val="C00000"/>
                </a:solidFill>
                <a:latin typeface="Times New Roman" pitchFamily="18" charset="0"/>
                <a:cs typeface="Times New Roman" pitchFamily="18" charset="0"/>
              </a:rPr>
              <a:t>MBA</a:t>
            </a:r>
            <a:r>
              <a:rPr lang="he-IL" b="1" dirty="0">
                <a:solidFill>
                  <a:srgbClr val="C00000"/>
                </a:solidFill>
                <a:latin typeface="Times New Roman" pitchFamily="18" charset="0"/>
                <a:cs typeface="Times New Roman" pitchFamily="18" charset="0"/>
              </a:rPr>
              <a:t>), </a:t>
            </a:r>
            <a:r>
              <a:rPr lang="he-IL" sz="2800" b="1" dirty="0">
                <a:solidFill>
                  <a:srgbClr val="C00000"/>
                </a:solidFill>
                <a:latin typeface="Guttman Hatzvi" pitchFamily="2" charset="-79"/>
                <a:cs typeface="Guttman Hatzvi" pitchFamily="2" charset="-79"/>
              </a:rPr>
              <a:t>לשעבר מנהל תחום עידוד השקעות הון וחוקי עידוד </a:t>
            </a:r>
            <a:r>
              <a:rPr lang="he-IL" sz="2800" b="1" dirty="0" smtClean="0">
                <a:solidFill>
                  <a:srgbClr val="C00000"/>
                </a:solidFill>
                <a:latin typeface="Guttman Hatzvi" pitchFamily="2" charset="-79"/>
                <a:cs typeface="Guttman Hatzvi" pitchFamily="2" charset="-79"/>
              </a:rPr>
              <a:t>ברשות </a:t>
            </a:r>
            <a:r>
              <a:rPr lang="he-IL" sz="2800" b="1" dirty="0">
                <a:solidFill>
                  <a:srgbClr val="C00000"/>
                </a:solidFill>
                <a:latin typeface="Guttman Hatzvi" pitchFamily="2" charset="-79"/>
                <a:cs typeface="Guttman Hatzvi" pitchFamily="2" charset="-79"/>
              </a:rPr>
              <a:t>המיסים</a:t>
            </a:r>
            <a:r>
              <a:rPr lang="he-IL" sz="2800" dirty="0">
                <a:solidFill>
                  <a:srgbClr val="C00000"/>
                </a:solidFill>
                <a:latin typeface="Guttman Hatzvi" pitchFamily="2" charset="-79"/>
                <a:cs typeface="Guttman Hatzvi" pitchFamily="2" charset="-79"/>
              </a:rPr>
              <a:t>.</a:t>
            </a:r>
            <a:endParaRPr lang="he-IL" sz="2800" b="1" dirty="0">
              <a:solidFill>
                <a:srgbClr val="C00000"/>
              </a:solidFill>
              <a:latin typeface="Guttman Hatzvi" pitchFamily="2" charset="-79"/>
              <a:cs typeface="Guttman Hatzvi" pitchFamily="2" charset="-79"/>
            </a:endParaRPr>
          </a:p>
        </p:txBody>
      </p:sp>
    </p:spTree>
    <p:extLst>
      <p:ext uri="{BB962C8B-B14F-4D97-AF65-F5344CB8AC3E}">
        <p14:creationId xmlns:p14="http://schemas.microsoft.com/office/powerpoint/2010/main" val="3839296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idx="4294967295"/>
          </p:nvPr>
        </p:nvSpPr>
        <p:spPr>
          <a:xfrm>
            <a:off x="179512" y="1"/>
            <a:ext cx="8137525" cy="620688"/>
          </a:xfrm>
        </p:spPr>
        <p:txBody>
          <a:bodyPr rtlCol="0"/>
          <a:lstStyle/>
          <a:p>
            <a:pPr algn="ctr" eaLnBrk="1" fontAlgn="auto" hangingPunct="1">
              <a:spcAft>
                <a:spcPts val="0"/>
              </a:spcAft>
              <a:defRPr/>
            </a:pPr>
            <a:r>
              <a:rPr lang="he-IL" sz="3800" b="1" u="sng" spc="0" dirty="0" smtClean="0">
                <a:solidFill>
                  <a:srgbClr val="C00000"/>
                </a:solidFill>
                <a:latin typeface="David" panose="020E0502060401010101" pitchFamily="34" charset="-79"/>
                <a:cs typeface="+mn-cs"/>
              </a:rPr>
              <a:t>סיום הוראות מעבר בשנת 2021 </a:t>
            </a:r>
            <a:endParaRPr lang="en-US" altLang="he-IL" sz="3800" b="1" u="sng" dirty="0">
              <a:solidFill>
                <a:srgbClr val="C00000"/>
              </a:solidFill>
              <a:latin typeface="David" panose="020E0502060401010101" pitchFamily="34" charset="-79"/>
              <a:cs typeface="+mn-cs"/>
            </a:endParaRPr>
          </a:p>
        </p:txBody>
      </p:sp>
      <p:sp>
        <p:nvSpPr>
          <p:cNvPr id="368643" name="Rectangle 3"/>
          <p:cNvSpPr>
            <a:spLocks noGrp="1" noChangeArrowheads="1"/>
          </p:cNvSpPr>
          <p:nvPr>
            <p:ph type="body" idx="4294967295"/>
          </p:nvPr>
        </p:nvSpPr>
        <p:spPr>
          <a:xfrm>
            <a:off x="179512" y="620688"/>
            <a:ext cx="8136904" cy="5596556"/>
          </a:xfrm>
        </p:spPr>
        <p:txBody>
          <a:bodyPr rtlCol="0">
            <a:noAutofit/>
          </a:bodyPr>
          <a:lstStyle/>
          <a:p>
            <a:pPr marL="0" indent="0" algn="just" eaLnBrk="1" fontAlgn="auto" hangingPunct="1">
              <a:lnSpc>
                <a:spcPts val="3000"/>
              </a:lnSpc>
              <a:spcBef>
                <a:spcPts val="1200"/>
              </a:spcBef>
              <a:spcAft>
                <a:spcPts val="0"/>
              </a:spcAft>
              <a:buClrTx/>
              <a:buNone/>
              <a:defRPr/>
            </a:pPr>
            <a:r>
              <a:rPr lang="he-IL" altLang="he-IL" sz="3200" b="1" u="sng" dirty="0" smtClean="0">
                <a:solidFill>
                  <a:srgbClr val="002060"/>
                </a:solidFill>
                <a:latin typeface="David" panose="020E0502060401010101" pitchFamily="34" charset="-79"/>
              </a:rPr>
              <a:t>מפעל טכנולוגי מועדף</a:t>
            </a:r>
            <a:endParaRPr lang="he-IL" altLang="he-IL" sz="3200" b="1" u="sng" dirty="0">
              <a:solidFill>
                <a:srgbClr val="002060"/>
              </a:solidFill>
              <a:latin typeface="David" panose="020E0502060401010101" pitchFamily="34" charset="-79"/>
            </a:endParaRPr>
          </a:p>
          <a:p>
            <a:pPr indent="-342900" algn="just" eaLnBrk="1" hangingPunct="1">
              <a:lnSpc>
                <a:spcPts val="2400"/>
              </a:lnSpc>
              <a:spcBef>
                <a:spcPts val="1200"/>
              </a:spcBef>
              <a:buClrTx/>
            </a:pPr>
            <a:r>
              <a:rPr lang="he-IL" kern="0" dirty="0" smtClean="0">
                <a:solidFill>
                  <a:prstClr val="black"/>
                </a:solidFill>
                <a:latin typeface="Arial"/>
              </a:rPr>
              <a:t>תקנה 10 בתקנות עידוד השקעות הון (הכנסה טכנולוגית ורווח הון למפעל טכנולוגי), התשע"ז-2017.</a:t>
            </a:r>
          </a:p>
          <a:p>
            <a:pPr indent="-342900" algn="just" eaLnBrk="1" hangingPunct="1">
              <a:lnSpc>
                <a:spcPts val="2400"/>
              </a:lnSpc>
              <a:spcBef>
                <a:spcPts val="1200"/>
              </a:spcBef>
              <a:buClrTx/>
            </a:pPr>
            <a:r>
              <a:rPr lang="he-IL" kern="0" dirty="0" smtClean="0">
                <a:solidFill>
                  <a:prstClr val="black"/>
                </a:solidFill>
                <a:latin typeface="Arial"/>
              </a:rPr>
              <a:t>הוראת מעבר במהלך השנים 2017 – 2021: החל משנת 2022 הסתיימה הוראת המעבר.    </a:t>
            </a:r>
          </a:p>
          <a:p>
            <a:pPr marL="0" lvl="0" indent="0" algn="just" eaLnBrk="1" fontAlgn="auto" hangingPunct="1">
              <a:lnSpc>
                <a:spcPts val="3000"/>
              </a:lnSpc>
              <a:spcBef>
                <a:spcPts val="2400"/>
              </a:spcBef>
              <a:spcAft>
                <a:spcPts val="0"/>
              </a:spcAft>
              <a:buClrTx/>
              <a:buNone/>
              <a:defRPr/>
            </a:pPr>
            <a:r>
              <a:rPr lang="he-IL" altLang="he-IL" sz="3200" b="1" u="sng" dirty="0" smtClean="0">
                <a:solidFill>
                  <a:srgbClr val="002060"/>
                </a:solidFill>
                <a:latin typeface="David" panose="020E0502060401010101" pitchFamily="34" charset="-79"/>
              </a:rPr>
              <a:t>מפעל </a:t>
            </a:r>
            <a:r>
              <a:rPr lang="he-IL" altLang="he-IL" sz="3200" b="1" u="sng" dirty="0">
                <a:solidFill>
                  <a:srgbClr val="002060"/>
                </a:solidFill>
                <a:latin typeface="David" panose="020E0502060401010101" pitchFamily="34" charset="-79"/>
              </a:rPr>
              <a:t>מועדף</a:t>
            </a:r>
          </a:p>
          <a:p>
            <a:pPr marL="0" lvl="0" indent="0" algn="just" eaLnBrk="1" fontAlgn="auto" hangingPunct="1">
              <a:lnSpc>
                <a:spcPts val="3000"/>
              </a:lnSpc>
              <a:spcBef>
                <a:spcPts val="1200"/>
              </a:spcBef>
              <a:spcAft>
                <a:spcPts val="0"/>
              </a:spcAft>
              <a:buClrTx/>
              <a:buNone/>
              <a:defRPr/>
            </a:pPr>
            <a:r>
              <a:rPr lang="he-IL" altLang="he-IL" kern="0" dirty="0" smtClean="0">
                <a:solidFill>
                  <a:prstClr val="black"/>
                </a:solidFill>
                <a:latin typeface="Arial"/>
              </a:rPr>
              <a:t>תיקון הגדרת </a:t>
            </a:r>
            <a:r>
              <a:rPr lang="he-IL" altLang="he-IL" kern="0" dirty="0">
                <a:solidFill>
                  <a:prstClr val="black"/>
                </a:solidFill>
                <a:latin typeface="Arial"/>
              </a:rPr>
              <a:t>"</a:t>
            </a:r>
            <a:r>
              <a:rPr lang="he-IL" altLang="he-IL" b="1" u="sng" kern="0" dirty="0">
                <a:solidFill>
                  <a:prstClr val="black"/>
                </a:solidFill>
                <a:latin typeface="Arial"/>
              </a:rPr>
              <a:t>הכנסה מועדפת</a:t>
            </a:r>
            <a:r>
              <a:rPr lang="he-IL" altLang="he-IL" kern="0" dirty="0">
                <a:solidFill>
                  <a:prstClr val="black"/>
                </a:solidFill>
                <a:latin typeface="Arial"/>
              </a:rPr>
              <a:t>" </a:t>
            </a:r>
            <a:r>
              <a:rPr lang="he-IL" altLang="he-IL" kern="0" dirty="0" smtClean="0">
                <a:solidFill>
                  <a:prstClr val="black"/>
                </a:solidFill>
                <a:latin typeface="Arial"/>
              </a:rPr>
              <a:t>משנת 2017 + הוראת מעבר במהלך השנים 30/6/2016 – 30/6/2021. </a:t>
            </a:r>
          </a:p>
          <a:p>
            <a:pPr marL="271463" lvl="0" indent="-271463" algn="just" eaLnBrk="1" fontAlgn="auto" hangingPunct="1">
              <a:spcBef>
                <a:spcPts val="1200"/>
              </a:spcBef>
              <a:spcAft>
                <a:spcPts val="0"/>
              </a:spcAft>
              <a:buClrTx/>
              <a:defRPr/>
            </a:pPr>
            <a:r>
              <a:rPr lang="he-IL" altLang="he-IL" sz="1800" b="1" kern="0" dirty="0" smtClean="0">
                <a:solidFill>
                  <a:prstClr val="black"/>
                </a:solidFill>
                <a:latin typeface="Arial"/>
              </a:rPr>
              <a:t>מפעל מועדף שהיה בבעלותו "נכס לא מוחשי מוטב" ביום 30/6/2016</a:t>
            </a:r>
            <a:r>
              <a:rPr lang="he-IL" altLang="he-IL" sz="1800" kern="0" dirty="0" smtClean="0">
                <a:solidFill>
                  <a:prstClr val="black"/>
                </a:solidFill>
                <a:latin typeface="Arial"/>
              </a:rPr>
              <a:t> - לא נדרש ליישם את תקנות הכנסה טכנולוגית עד ליום 30/6/2021. החל ממועד זה, הוא מחויב ליישם את הוראות התקנות (בדומה למפעל טכנולוגי מועדף).</a:t>
            </a:r>
          </a:p>
          <a:p>
            <a:pPr marL="271463" lvl="0" indent="-271463" algn="just" eaLnBrk="1" fontAlgn="auto" hangingPunct="1">
              <a:spcBef>
                <a:spcPts val="1200"/>
              </a:spcBef>
              <a:spcAft>
                <a:spcPts val="0"/>
              </a:spcAft>
              <a:buClrTx/>
              <a:defRPr/>
            </a:pPr>
            <a:r>
              <a:rPr lang="he-IL" altLang="he-IL" sz="1800" b="1" kern="0" dirty="0" smtClean="0">
                <a:solidFill>
                  <a:prstClr val="black"/>
                </a:solidFill>
                <a:latin typeface="Arial"/>
              </a:rPr>
              <a:t>מפעל מועדף שלא היה בבעלותו "נכס לא מוחשי מוטב" ביום 30/6/2016 (נניח חברה שהוקמה לאחר מועד זה) -</a:t>
            </a:r>
            <a:r>
              <a:rPr lang="he-IL" altLang="he-IL" sz="1800" kern="0" dirty="0" smtClean="0">
                <a:solidFill>
                  <a:prstClr val="black"/>
                </a:solidFill>
                <a:latin typeface="Arial"/>
              </a:rPr>
              <a:t> מחויב ליישם את הוראות תקנות הכנסה טכנולוגית החל ממועד תחילת פעילותו. </a:t>
            </a:r>
            <a:endParaRPr lang="he-IL" altLang="he-IL" sz="1600" dirty="0" smtClean="0">
              <a:latin typeface="David" panose="020E0502060401010101" pitchFamily="34" charset="-79"/>
            </a:endParaRPr>
          </a:p>
        </p:txBody>
      </p:sp>
      <p:sp>
        <p:nvSpPr>
          <p:cNvPr id="15367" name="כותרת 1"/>
          <p:cNvSpPr txBox="1">
            <a:spLocks/>
          </p:cNvSpPr>
          <p:nvPr/>
        </p:nvSpPr>
        <p:spPr bwMode="auto">
          <a:xfrm>
            <a:off x="5219700" y="6216650"/>
            <a:ext cx="32131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000">
                <a:solidFill>
                  <a:schemeClr val="tx1"/>
                </a:solidFill>
                <a:latin typeface="Times New Roman" pitchFamily="18" charset="0"/>
                <a:cs typeface="David" pitchFamily="34" charset="-79"/>
              </a:defRPr>
            </a:lvl1pPr>
            <a:lvl2pPr marL="742950" indent="-285750">
              <a:defRPr sz="3000">
                <a:solidFill>
                  <a:schemeClr val="tx1"/>
                </a:solidFill>
                <a:latin typeface="Times New Roman" pitchFamily="18" charset="0"/>
                <a:cs typeface="David" pitchFamily="34" charset="-79"/>
              </a:defRPr>
            </a:lvl2pPr>
            <a:lvl3pPr marL="1143000" indent="-228600">
              <a:defRPr sz="3000">
                <a:solidFill>
                  <a:schemeClr val="tx1"/>
                </a:solidFill>
                <a:latin typeface="Times New Roman" pitchFamily="18" charset="0"/>
                <a:cs typeface="David" pitchFamily="34" charset="-79"/>
              </a:defRPr>
            </a:lvl3pPr>
            <a:lvl4pPr marL="1600200" indent="-228600">
              <a:defRPr sz="3000">
                <a:solidFill>
                  <a:schemeClr val="tx1"/>
                </a:solidFill>
                <a:latin typeface="Times New Roman" pitchFamily="18" charset="0"/>
                <a:cs typeface="David" pitchFamily="34" charset="-79"/>
              </a:defRPr>
            </a:lvl4pPr>
            <a:lvl5pPr marL="2057400" indent="-228600">
              <a:defRPr sz="3000">
                <a:solidFill>
                  <a:schemeClr val="tx1"/>
                </a:solidFill>
                <a:latin typeface="Times New Roman" pitchFamily="18" charset="0"/>
                <a:cs typeface="David" pitchFamily="34" charset="-79"/>
              </a:defRPr>
            </a:lvl5pPr>
            <a:lvl6pPr marL="25146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6pPr>
            <a:lvl7pPr marL="29718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7pPr>
            <a:lvl8pPr marL="34290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8pPr>
            <a:lvl9pPr marL="3886200" indent="-228600" algn="ctr" rtl="0" eaLnBrk="0" fontAlgn="base" hangingPunct="0">
              <a:spcBef>
                <a:spcPct val="0"/>
              </a:spcBef>
              <a:spcAft>
                <a:spcPct val="0"/>
              </a:spcAft>
              <a:defRPr sz="3000">
                <a:solidFill>
                  <a:schemeClr val="tx1"/>
                </a:solidFill>
                <a:latin typeface="Times New Roman" pitchFamily="18" charset="0"/>
                <a:cs typeface="David" pitchFamily="34" charset="-79"/>
              </a:defRPr>
            </a:lvl9pPr>
          </a:lstStyle>
          <a:p>
            <a:pPr fontAlgn="base">
              <a:lnSpc>
                <a:spcPct val="150000"/>
              </a:lnSpc>
              <a:spcBef>
                <a:spcPct val="0"/>
              </a:spcBef>
              <a:spcAft>
                <a:spcPct val="0"/>
              </a:spcAft>
            </a:pPr>
            <a:r>
              <a:rPr lang="he-IL" altLang="he-IL" sz="3200" i="1" dirty="0" smtClean="0">
                <a:solidFill>
                  <a:srgbClr val="1F497D"/>
                </a:solidFill>
                <a:latin typeface="Calibri" pitchFamily="34" charset="0"/>
                <a:ea typeface="Times New Roman" pitchFamily="18" charset="0"/>
                <a:cs typeface="Arial" pitchFamily="34" charset="0"/>
              </a:rPr>
              <a:t> </a:t>
            </a:r>
            <a:r>
              <a:rPr lang="he-IL" altLang="he-IL" sz="1800" i="1" dirty="0" smtClean="0">
                <a:solidFill>
                  <a:srgbClr val="000000"/>
                </a:solidFill>
                <a:latin typeface="Calibri" pitchFamily="34" charset="0"/>
                <a:ea typeface="Times New Roman" pitchFamily="18" charset="0"/>
                <a:cs typeface="Arial" pitchFamily="34" charset="0"/>
              </a:rPr>
              <a:t> </a:t>
            </a:r>
          </a:p>
          <a:p>
            <a:pPr fontAlgn="base">
              <a:lnSpc>
                <a:spcPct val="150000"/>
              </a:lnSpc>
              <a:spcBef>
                <a:spcPct val="0"/>
              </a:spcBef>
              <a:spcAft>
                <a:spcPct val="0"/>
              </a:spcAft>
            </a:pPr>
            <a:endParaRPr lang="he-IL" altLang="he-IL" sz="1800" b="1" i="1" dirty="0" smtClean="0">
              <a:solidFill>
                <a:srgbClr val="000000"/>
              </a:solidFill>
              <a:latin typeface="Calibri" pitchFamily="34" charset="0"/>
              <a:ea typeface="Times New Roman" pitchFamily="18" charset="0"/>
              <a:cs typeface="Arial" pitchFamily="34" charset="0"/>
            </a:endParaRP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יוסי ירון רואה חשבון (</a:t>
            </a:r>
            <a:r>
              <a:rPr lang="en-US" altLang="he-IL" sz="1600" b="1" dirty="0" smtClean="0">
                <a:solidFill>
                  <a:srgbClr val="595959"/>
                </a:solidFill>
                <a:latin typeface="David" pitchFamily="34" charset="-79"/>
                <a:ea typeface="Times New Roman" pitchFamily="18" charset="0"/>
              </a:rPr>
              <a:t>MBA</a:t>
            </a:r>
            <a:r>
              <a:rPr lang="he-IL" altLang="he-IL" sz="1600" b="1" dirty="0" smtClean="0">
                <a:solidFill>
                  <a:srgbClr val="595959"/>
                </a:solidFill>
                <a:latin typeface="David" pitchFamily="34" charset="-79"/>
                <a:ea typeface="Times New Roman" pitchFamily="18" charset="0"/>
              </a:rPr>
              <a:t>) </a:t>
            </a:r>
          </a:p>
          <a:p>
            <a:pPr fontAlgn="base">
              <a:spcBef>
                <a:spcPct val="0"/>
              </a:spcBef>
              <a:spcAft>
                <a:spcPct val="0"/>
              </a:spcAft>
            </a:pPr>
            <a:r>
              <a:rPr lang="he-IL" altLang="he-IL" sz="1600" b="1" dirty="0" smtClean="0">
                <a:solidFill>
                  <a:srgbClr val="595959"/>
                </a:solidFill>
                <a:latin typeface="David" pitchFamily="34" charset="-79"/>
                <a:ea typeface="Times New Roman" pitchFamily="18" charset="0"/>
              </a:rPr>
              <a:t>               מיסים ותמריצי מדינה</a:t>
            </a:r>
            <a:endParaRPr lang="en-US" altLang="he-IL" sz="1600" b="1" dirty="0" smtClean="0">
              <a:solidFill>
                <a:srgbClr val="000000"/>
              </a:solidFill>
              <a:latin typeface="David" pitchFamily="34" charset="-79"/>
              <a:ea typeface="Times New Roman" pitchFamily="18" charset="0"/>
            </a:endParaRPr>
          </a:p>
          <a:p>
            <a:pPr algn="ctr" fontAlgn="base">
              <a:lnSpc>
                <a:spcPts val="1000"/>
              </a:lnSpc>
              <a:spcBef>
                <a:spcPct val="0"/>
              </a:spcBef>
              <a:spcAft>
                <a:spcPts val="1000"/>
              </a:spcAft>
            </a:pP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ts val="1600"/>
              </a:lnSpc>
              <a:spcBef>
                <a:spcPct val="0"/>
              </a:spcBef>
              <a:spcAft>
                <a:spcPts val="1000"/>
              </a:spcAft>
            </a:pPr>
            <a:r>
              <a:rPr lang="he-IL" altLang="he-IL" sz="1800" i="1" dirty="0" smtClean="0">
                <a:solidFill>
                  <a:srgbClr val="333333"/>
                </a:solidFill>
                <a:latin typeface="Verdana" pitchFamily="34" charset="0"/>
                <a:ea typeface="Times New Roman" pitchFamily="18" charset="0"/>
                <a:cs typeface="Arial" pitchFamily="34" charset="0"/>
              </a:rPr>
              <a:t> </a:t>
            </a:r>
            <a:endParaRPr lang="en-US" altLang="he-IL" sz="1800" i="1" dirty="0" smtClean="0">
              <a:solidFill>
                <a:srgbClr val="1F497D"/>
              </a:solidFill>
              <a:latin typeface="Calibri" pitchFamily="34" charset="0"/>
              <a:ea typeface="Times New Roman" pitchFamily="18" charset="0"/>
              <a:cs typeface="Arial" pitchFamily="34" charset="0"/>
            </a:endParaRPr>
          </a:p>
          <a:p>
            <a:pPr fontAlgn="base">
              <a:lnSpc>
                <a:spcPct val="120000"/>
              </a:lnSpc>
              <a:spcBef>
                <a:spcPct val="0"/>
              </a:spcBef>
              <a:spcAft>
                <a:spcPts val="1000"/>
              </a:spcAft>
            </a:pPr>
            <a:r>
              <a:rPr lang="he-IL" altLang="he-IL" sz="3200" b="1" dirty="0" smtClean="0">
                <a:solidFill>
                  <a:srgbClr val="1F497D"/>
                </a:solidFill>
                <a:latin typeface="David" pitchFamily="34" charset="-79"/>
                <a:ea typeface="Times New Roman" pitchFamily="18" charset="0"/>
              </a:rPr>
              <a:t> </a:t>
            </a:r>
          </a:p>
        </p:txBody>
      </p:sp>
      <p:pic>
        <p:nvPicPr>
          <p:cNvPr id="15368" name="Picture 2" descr="C:\Users\yossi\משרד\תפעול המשרד\אתר אינטרנט\תמונות\תמונות לוגו\תמונת לוגו לאתר.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6269038"/>
            <a:ext cx="7112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כותרת 1"/>
          <p:cNvSpPr txBox="1">
            <a:spLocks/>
          </p:cNvSpPr>
          <p:nvPr/>
        </p:nvSpPr>
        <p:spPr>
          <a:xfrm>
            <a:off x="0" y="6217244"/>
            <a:ext cx="3203848" cy="627075"/>
          </a:xfrm>
          <a:prstGeom prst="rect">
            <a:avLst/>
          </a:prstGeom>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he-IL" sz="1600" spc="0" dirty="0" smtClean="0">
                <a:solidFill>
                  <a:srgbClr val="595959"/>
                </a:solidFill>
                <a:latin typeface="Verdana"/>
                <a:ea typeface="Times New Roman"/>
                <a:cs typeface="David"/>
              </a:rPr>
              <a:t>טל': 077-7500203, נייד: 050-6210107 </a:t>
            </a:r>
          </a:p>
          <a:p>
            <a:r>
              <a:rPr lang="he-IL" sz="1600" spc="0" dirty="0" smtClean="0">
                <a:solidFill>
                  <a:srgbClr val="595959"/>
                </a:solidFill>
                <a:latin typeface="Verdana"/>
                <a:cs typeface="David"/>
              </a:rPr>
              <a:t>מייל:</a:t>
            </a:r>
            <a:r>
              <a:rPr lang="he-IL" sz="1600" b="1" spc="0" dirty="0" smtClean="0">
                <a:solidFill>
                  <a:srgbClr val="595959"/>
                </a:solidFill>
                <a:latin typeface="Verdana"/>
                <a:cs typeface="David"/>
              </a:rPr>
              <a:t> </a:t>
            </a:r>
            <a:r>
              <a:rPr lang="en-US" sz="1600" spc="0" dirty="0" smtClean="0">
                <a:solidFill>
                  <a:srgbClr val="595959"/>
                </a:solidFill>
                <a:latin typeface="David" panose="020E0502060401010101" pitchFamily="34" charset="-79"/>
                <a:cs typeface="David" panose="020E0502060401010101" pitchFamily="34" charset="-79"/>
              </a:rPr>
              <a:t>yaronycpa@gmail.com</a:t>
            </a:r>
            <a:endParaRPr lang="he-IL" sz="3200" b="1" dirty="0">
              <a:solidFill>
                <a:srgbClr val="1F497D"/>
              </a:solidFill>
              <a:latin typeface="David" pitchFamily="34" charset="-79"/>
              <a:cs typeface="David" pitchFamily="34" charset="-79"/>
            </a:endParaRPr>
          </a:p>
        </p:txBody>
      </p:sp>
    </p:spTree>
    <p:extLst>
      <p:ext uri="{BB962C8B-B14F-4D97-AF65-F5344CB8AC3E}">
        <p14:creationId xmlns:p14="http://schemas.microsoft.com/office/powerpoint/2010/main" val="4166217393"/>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קירב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קירב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2_קירב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4_קירב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קירבה">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204851</TotalTime>
  <Words>1610</Words>
  <Application>Microsoft Office PowerPoint</Application>
  <PresentationFormat>‫הצגה על המסך (4:3)</PresentationFormat>
  <Paragraphs>256</Paragraphs>
  <Slides>15</Slides>
  <Notes>15</Notes>
  <HiddenSlides>0</HiddenSlides>
  <MMClips>0</MMClips>
  <ScaleCrop>false</ScaleCrop>
  <HeadingPairs>
    <vt:vector size="4" baseType="variant">
      <vt:variant>
        <vt:lpstr>ערכת נושא</vt:lpstr>
      </vt:variant>
      <vt:variant>
        <vt:i4>4</vt:i4>
      </vt:variant>
      <vt:variant>
        <vt:lpstr>כותרות שקופיות</vt:lpstr>
      </vt:variant>
      <vt:variant>
        <vt:i4>15</vt:i4>
      </vt:variant>
    </vt:vector>
  </HeadingPairs>
  <TitlesOfParts>
    <vt:vector size="19" baseType="lpstr">
      <vt:lpstr>קירבה</vt:lpstr>
      <vt:lpstr>1_קירבה</vt:lpstr>
      <vt:lpstr>2_קירבה</vt:lpstr>
      <vt:lpstr>4_קירבה</vt:lpstr>
      <vt:lpstr>מצגת של PowerPoint</vt:lpstr>
      <vt:lpstr>מיסוי רווחים פטורים - רקע</vt:lpstr>
      <vt:lpstr>מיסוי רווחים פטורים - רקע</vt:lpstr>
      <vt:lpstr>מיסוי רווחים פטורים - תיקון 74 בחוק</vt:lpstr>
      <vt:lpstr>חוק עידוד השקעות הון  הטבות מס לבתי מלון/מלונות בוטיק וכד' - מסלול הטבות המס למפעל המוטב </vt:lpstr>
      <vt:lpstr>מסלול הטבות המס למפעל מוטב - תנאים מרכזיים</vt:lpstr>
      <vt:lpstr>מפעל מוטב - הטבות מס חברות</vt:lpstr>
      <vt:lpstr>חוק עידוד השקעות הון  מפעל טכנולוגי מועדף ומפעל מועדף - הוראות מעבר שהסתיימו בשנת 2021</vt:lpstr>
      <vt:lpstr>סיום הוראות מעבר בשנת 2021 </vt:lpstr>
      <vt:lpstr>מצגת של PowerPoint</vt:lpstr>
      <vt:lpstr>תיקון 75 בחוק - השכרה לטווח ארוך</vt:lpstr>
      <vt:lpstr>תיקון 75 בחוק - השכרה לטווח ארוך</vt:lpstr>
      <vt:lpstr>תיקון 75 בחוק - השכרה לטווח ארוך</vt:lpstr>
      <vt:lpstr>תיקון 75 בחוק - השכרה לטווח ארוך</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עדכוני פסיקה מס הכנסה</dc:title>
  <dc:creator>yossi</dc:creator>
  <cp:lastModifiedBy>USER</cp:lastModifiedBy>
  <cp:revision>1364</cp:revision>
  <cp:lastPrinted>2022-12-03T09:49:43Z</cp:lastPrinted>
  <dcterms:created xsi:type="dcterms:W3CDTF">2014-04-30T05:55:43Z</dcterms:created>
  <dcterms:modified xsi:type="dcterms:W3CDTF">2022-12-06T07:57:03Z</dcterms:modified>
</cp:coreProperties>
</file>