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4"/>
  </p:notesMasterIdLst>
  <p:sldIdLst>
    <p:sldId id="398" r:id="rId2"/>
    <p:sldId id="1603" r:id="rId3"/>
    <p:sldId id="1681" r:id="rId4"/>
    <p:sldId id="1568" r:id="rId5"/>
    <p:sldId id="1607" r:id="rId6"/>
    <p:sldId id="1704" r:id="rId7"/>
    <p:sldId id="1705" r:id="rId8"/>
    <p:sldId id="1706" r:id="rId9"/>
    <p:sldId id="1708" r:id="rId10"/>
    <p:sldId id="1709" r:id="rId11"/>
    <p:sldId id="1707" r:id="rId12"/>
    <p:sldId id="169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118" d="100"/>
          <a:sy n="118" d="100"/>
        </p:scale>
        <p:origin x="372" y="102"/>
      </p:cViewPr>
      <p:guideLst/>
    </p:cSldViewPr>
  </p:slideViewPr>
  <p:notesTextViewPr>
    <p:cViewPr>
      <p:scale>
        <a:sx n="1" d="1"/>
        <a:sy n="1" d="1"/>
      </p:scale>
      <p:origin x="0" y="0"/>
    </p:cViewPr>
  </p:notesTextViewPr>
  <p:sorterViewPr>
    <p:cViewPr>
      <p:scale>
        <a:sx n="170" d="100"/>
        <a:sy n="170" d="100"/>
      </p:scale>
      <p:origin x="0" y="-37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0A6D5234-8D6B-4937-9A8E-616EF1F9169C}" type="datetimeFigureOut">
              <a:rPr lang="he-IL" smtClean="0"/>
              <a:t>י'/תמוז/תשפ"ג</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F81B749E-97F7-4267-87E4-3FA7F604BA93}" type="slidenum">
              <a:rPr lang="he-IL" smtClean="0"/>
              <a:t>‹#›</a:t>
            </a:fld>
            <a:endParaRPr lang="he-IL"/>
          </a:p>
        </p:txBody>
      </p:sp>
    </p:spTree>
    <p:extLst>
      <p:ext uri="{BB962C8B-B14F-4D97-AF65-F5344CB8AC3E}">
        <p14:creationId xmlns:p14="http://schemas.microsoft.com/office/powerpoint/2010/main" val="33858817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lgn="r" rtl="1">
              <a:spcBef>
                <a:spcPct val="30000"/>
              </a:spcBef>
              <a:defRPr sz="1400">
                <a:solidFill>
                  <a:schemeClr val="tx1"/>
                </a:solidFill>
                <a:latin typeface="Arial" panose="020B0604020202020204" pitchFamily="34" charset="0"/>
                <a:cs typeface="Arial" panose="020B0604020202020204" pitchFamily="34" charset="0"/>
              </a:defRPr>
            </a:lvl1pPr>
            <a:lvl2pPr marL="827155" indent="-318137" algn="r" rtl="1">
              <a:spcBef>
                <a:spcPct val="30000"/>
              </a:spcBef>
              <a:defRPr sz="1400">
                <a:solidFill>
                  <a:schemeClr val="tx1"/>
                </a:solidFill>
                <a:latin typeface="Arial" panose="020B0604020202020204" pitchFamily="34" charset="0"/>
                <a:cs typeface="Arial" panose="020B0604020202020204" pitchFamily="34" charset="0"/>
              </a:defRPr>
            </a:lvl2pPr>
            <a:lvl3pPr marL="1272547" indent="-254509" algn="r" rtl="1">
              <a:spcBef>
                <a:spcPct val="30000"/>
              </a:spcBef>
              <a:defRPr sz="1400">
                <a:solidFill>
                  <a:schemeClr val="tx1"/>
                </a:solidFill>
                <a:latin typeface="Arial" panose="020B0604020202020204" pitchFamily="34" charset="0"/>
                <a:cs typeface="Arial" panose="020B0604020202020204" pitchFamily="34" charset="0"/>
              </a:defRPr>
            </a:lvl3pPr>
            <a:lvl4pPr marL="1781565" indent="-254509" algn="r" rtl="1">
              <a:spcBef>
                <a:spcPct val="30000"/>
              </a:spcBef>
              <a:defRPr sz="1400">
                <a:solidFill>
                  <a:schemeClr val="tx1"/>
                </a:solidFill>
                <a:latin typeface="Arial" panose="020B0604020202020204" pitchFamily="34" charset="0"/>
                <a:cs typeface="Arial" panose="020B0604020202020204" pitchFamily="34" charset="0"/>
              </a:defRPr>
            </a:lvl4pPr>
            <a:lvl5pPr marL="2290583" indent="-254509" algn="r" rtl="1">
              <a:spcBef>
                <a:spcPct val="30000"/>
              </a:spcBef>
              <a:defRPr sz="1400">
                <a:solidFill>
                  <a:schemeClr val="tx1"/>
                </a:solidFill>
                <a:latin typeface="Arial" panose="020B0604020202020204" pitchFamily="34" charset="0"/>
                <a:cs typeface="Arial" panose="020B0604020202020204" pitchFamily="34" charset="0"/>
              </a:defRPr>
            </a:lvl5pPr>
            <a:lvl6pPr marL="2799602" indent="-254509" eaLnBrk="0" fontAlgn="base" hangingPunct="0">
              <a:spcBef>
                <a:spcPct val="30000"/>
              </a:spcBef>
              <a:spcAft>
                <a:spcPct val="0"/>
              </a:spcAft>
              <a:defRPr sz="1400">
                <a:solidFill>
                  <a:schemeClr val="tx1"/>
                </a:solidFill>
                <a:latin typeface="Arial" panose="020B0604020202020204" pitchFamily="34" charset="0"/>
                <a:cs typeface="Arial" panose="020B0604020202020204" pitchFamily="34" charset="0"/>
              </a:defRPr>
            </a:lvl6pPr>
            <a:lvl7pPr marL="3308620" indent="-254509" eaLnBrk="0" fontAlgn="base" hangingPunct="0">
              <a:spcBef>
                <a:spcPct val="30000"/>
              </a:spcBef>
              <a:spcAft>
                <a:spcPct val="0"/>
              </a:spcAft>
              <a:defRPr sz="1400">
                <a:solidFill>
                  <a:schemeClr val="tx1"/>
                </a:solidFill>
                <a:latin typeface="Arial" panose="020B0604020202020204" pitchFamily="34" charset="0"/>
                <a:cs typeface="Arial" panose="020B0604020202020204" pitchFamily="34" charset="0"/>
              </a:defRPr>
            </a:lvl7pPr>
            <a:lvl8pPr marL="3817639" indent="-254509" eaLnBrk="0" fontAlgn="base" hangingPunct="0">
              <a:spcBef>
                <a:spcPct val="30000"/>
              </a:spcBef>
              <a:spcAft>
                <a:spcPct val="0"/>
              </a:spcAft>
              <a:defRPr sz="1400">
                <a:solidFill>
                  <a:schemeClr val="tx1"/>
                </a:solidFill>
                <a:latin typeface="Arial" panose="020B0604020202020204" pitchFamily="34" charset="0"/>
                <a:cs typeface="Arial" panose="020B0604020202020204" pitchFamily="34" charset="0"/>
              </a:defRPr>
            </a:lvl8pPr>
            <a:lvl9pPr marL="4326658" indent="-254509" eaLnBrk="0" fontAlgn="base" hangingPunct="0">
              <a:spcBef>
                <a:spcPct val="30000"/>
              </a:spcBef>
              <a:spcAft>
                <a:spcPct val="0"/>
              </a:spcAft>
              <a:defRPr sz="1400">
                <a:solidFill>
                  <a:schemeClr val="tx1"/>
                </a:solidFill>
                <a:latin typeface="Arial" panose="020B0604020202020204" pitchFamily="34" charset="0"/>
                <a:cs typeface="Arial" panose="020B0604020202020204" pitchFamily="34" charset="0"/>
              </a:defRPr>
            </a:lvl9pPr>
          </a:lstStyle>
          <a:p>
            <a:pPr algn="l">
              <a:spcBef>
                <a:spcPct val="0"/>
              </a:spcBef>
            </a:pPr>
            <a:fld id="{988B567A-800F-4257-9D6B-A30C3F84A3E1}" type="slidenum">
              <a:rPr lang="he-IL" altLang="he-IL" smtClean="0"/>
              <a:pPr algn="l">
                <a:spcBef>
                  <a:spcPct val="0"/>
                </a:spcBef>
              </a:pPr>
              <a:t>1</a:t>
            </a:fld>
            <a:endParaRPr lang="en-US" altLang="he-IL"/>
          </a:p>
        </p:txBody>
      </p:sp>
      <p:sp>
        <p:nvSpPr>
          <p:cNvPr id="4099" name="Rectangle 2"/>
          <p:cNvSpPr>
            <a:spLocks noGrp="1" noRot="1" noChangeAspect="1" noChangeArrowheads="1" noTextEdit="1"/>
          </p:cNvSpPr>
          <p:nvPr>
            <p:ph type="sldImg"/>
          </p:nvPr>
        </p:nvSpPr>
        <p:spPr>
          <a:xfrm>
            <a:off x="-203200" y="820738"/>
            <a:ext cx="7302500" cy="4108450"/>
          </a:xfrm>
          <a:ln/>
        </p:spPr>
      </p:sp>
      <p:sp>
        <p:nvSpPr>
          <p:cNvPr id="4100" name="Rectangle 3"/>
          <p:cNvSpPr>
            <a:spLocks noGrp="1" noChangeArrowheads="1"/>
          </p:cNvSpPr>
          <p:nvPr>
            <p:ph type="body" idx="1"/>
          </p:nvPr>
        </p:nvSpPr>
        <p:spPr>
          <a:noFill/>
        </p:spPr>
        <p:txBody>
          <a:bodyPr/>
          <a:lstStyle/>
          <a:p>
            <a:pPr eaLnBrk="1" hangingPunct="1"/>
            <a:endParaRPr lang="en-US" altLang="he-IL"/>
          </a:p>
        </p:txBody>
      </p:sp>
    </p:spTree>
    <p:extLst>
      <p:ext uri="{BB962C8B-B14F-4D97-AF65-F5344CB8AC3E}">
        <p14:creationId xmlns:p14="http://schemas.microsoft.com/office/powerpoint/2010/main" val="871276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lgn="r" rtl="1">
              <a:spcBef>
                <a:spcPct val="30000"/>
              </a:spcBef>
              <a:defRPr sz="1400">
                <a:solidFill>
                  <a:schemeClr val="tx1"/>
                </a:solidFill>
                <a:latin typeface="Arial" panose="020B0604020202020204" pitchFamily="34" charset="0"/>
                <a:cs typeface="Arial" panose="020B0604020202020204" pitchFamily="34" charset="0"/>
              </a:defRPr>
            </a:lvl1pPr>
            <a:lvl2pPr marL="827155" indent="-318137" algn="r" rtl="1">
              <a:spcBef>
                <a:spcPct val="30000"/>
              </a:spcBef>
              <a:defRPr sz="1400">
                <a:solidFill>
                  <a:schemeClr val="tx1"/>
                </a:solidFill>
                <a:latin typeface="Arial" panose="020B0604020202020204" pitchFamily="34" charset="0"/>
                <a:cs typeface="Arial" panose="020B0604020202020204" pitchFamily="34" charset="0"/>
              </a:defRPr>
            </a:lvl2pPr>
            <a:lvl3pPr marL="1272547" indent="-254509" algn="r" rtl="1">
              <a:spcBef>
                <a:spcPct val="30000"/>
              </a:spcBef>
              <a:defRPr sz="1400">
                <a:solidFill>
                  <a:schemeClr val="tx1"/>
                </a:solidFill>
                <a:latin typeface="Arial" panose="020B0604020202020204" pitchFamily="34" charset="0"/>
                <a:cs typeface="Arial" panose="020B0604020202020204" pitchFamily="34" charset="0"/>
              </a:defRPr>
            </a:lvl3pPr>
            <a:lvl4pPr marL="1781565" indent="-254509" algn="r" rtl="1">
              <a:spcBef>
                <a:spcPct val="30000"/>
              </a:spcBef>
              <a:defRPr sz="1400">
                <a:solidFill>
                  <a:schemeClr val="tx1"/>
                </a:solidFill>
                <a:latin typeface="Arial" panose="020B0604020202020204" pitchFamily="34" charset="0"/>
                <a:cs typeface="Arial" panose="020B0604020202020204" pitchFamily="34" charset="0"/>
              </a:defRPr>
            </a:lvl4pPr>
            <a:lvl5pPr marL="2290583" indent="-254509" algn="r" rtl="1">
              <a:spcBef>
                <a:spcPct val="30000"/>
              </a:spcBef>
              <a:defRPr sz="1400">
                <a:solidFill>
                  <a:schemeClr val="tx1"/>
                </a:solidFill>
                <a:latin typeface="Arial" panose="020B0604020202020204" pitchFamily="34" charset="0"/>
                <a:cs typeface="Arial" panose="020B0604020202020204" pitchFamily="34" charset="0"/>
              </a:defRPr>
            </a:lvl5pPr>
            <a:lvl6pPr marL="2799602" indent="-254509" eaLnBrk="0" fontAlgn="base" hangingPunct="0">
              <a:spcBef>
                <a:spcPct val="30000"/>
              </a:spcBef>
              <a:spcAft>
                <a:spcPct val="0"/>
              </a:spcAft>
              <a:defRPr sz="1400">
                <a:solidFill>
                  <a:schemeClr val="tx1"/>
                </a:solidFill>
                <a:latin typeface="Arial" panose="020B0604020202020204" pitchFamily="34" charset="0"/>
                <a:cs typeface="Arial" panose="020B0604020202020204" pitchFamily="34" charset="0"/>
              </a:defRPr>
            </a:lvl6pPr>
            <a:lvl7pPr marL="3308620" indent="-254509" eaLnBrk="0" fontAlgn="base" hangingPunct="0">
              <a:spcBef>
                <a:spcPct val="30000"/>
              </a:spcBef>
              <a:spcAft>
                <a:spcPct val="0"/>
              </a:spcAft>
              <a:defRPr sz="1400">
                <a:solidFill>
                  <a:schemeClr val="tx1"/>
                </a:solidFill>
                <a:latin typeface="Arial" panose="020B0604020202020204" pitchFamily="34" charset="0"/>
                <a:cs typeface="Arial" panose="020B0604020202020204" pitchFamily="34" charset="0"/>
              </a:defRPr>
            </a:lvl7pPr>
            <a:lvl8pPr marL="3817639" indent="-254509" eaLnBrk="0" fontAlgn="base" hangingPunct="0">
              <a:spcBef>
                <a:spcPct val="30000"/>
              </a:spcBef>
              <a:spcAft>
                <a:spcPct val="0"/>
              </a:spcAft>
              <a:defRPr sz="1400">
                <a:solidFill>
                  <a:schemeClr val="tx1"/>
                </a:solidFill>
                <a:latin typeface="Arial" panose="020B0604020202020204" pitchFamily="34" charset="0"/>
                <a:cs typeface="Arial" panose="020B0604020202020204" pitchFamily="34" charset="0"/>
              </a:defRPr>
            </a:lvl8pPr>
            <a:lvl9pPr marL="4326658" indent="-254509" eaLnBrk="0" fontAlgn="base" hangingPunct="0">
              <a:spcBef>
                <a:spcPct val="30000"/>
              </a:spcBef>
              <a:spcAft>
                <a:spcPct val="0"/>
              </a:spcAft>
              <a:defRPr sz="1400">
                <a:solidFill>
                  <a:schemeClr val="tx1"/>
                </a:solidFill>
                <a:latin typeface="Arial" panose="020B0604020202020204" pitchFamily="34" charset="0"/>
                <a:cs typeface="Arial" panose="020B0604020202020204" pitchFamily="34" charset="0"/>
              </a:defRPr>
            </a:lvl9pPr>
          </a:lstStyle>
          <a:p>
            <a:pPr algn="l">
              <a:spcBef>
                <a:spcPct val="0"/>
              </a:spcBef>
            </a:pPr>
            <a:fld id="{988B567A-800F-4257-9D6B-A30C3F84A3E1}" type="slidenum">
              <a:rPr lang="he-IL" altLang="he-IL" smtClean="0"/>
              <a:pPr algn="l">
                <a:spcBef>
                  <a:spcPct val="0"/>
                </a:spcBef>
              </a:pPr>
              <a:t>12</a:t>
            </a:fld>
            <a:endParaRPr lang="en-US" altLang="he-IL"/>
          </a:p>
        </p:txBody>
      </p:sp>
      <p:sp>
        <p:nvSpPr>
          <p:cNvPr id="4099" name="Rectangle 2"/>
          <p:cNvSpPr>
            <a:spLocks noGrp="1" noRot="1" noChangeAspect="1" noChangeArrowheads="1" noTextEdit="1"/>
          </p:cNvSpPr>
          <p:nvPr>
            <p:ph type="sldImg"/>
          </p:nvPr>
        </p:nvSpPr>
        <p:spPr>
          <a:xfrm>
            <a:off x="-203200" y="820738"/>
            <a:ext cx="7302500" cy="4108450"/>
          </a:xfrm>
          <a:ln/>
        </p:spPr>
      </p:sp>
      <p:sp>
        <p:nvSpPr>
          <p:cNvPr id="4100" name="Rectangle 3"/>
          <p:cNvSpPr>
            <a:spLocks noGrp="1" noChangeArrowheads="1"/>
          </p:cNvSpPr>
          <p:nvPr>
            <p:ph type="body" idx="1"/>
          </p:nvPr>
        </p:nvSpPr>
        <p:spPr>
          <a:noFill/>
        </p:spPr>
        <p:txBody>
          <a:bodyPr/>
          <a:lstStyle/>
          <a:p>
            <a:pPr eaLnBrk="1" hangingPunct="1"/>
            <a:endParaRPr lang="en-US" altLang="he-IL"/>
          </a:p>
        </p:txBody>
      </p:sp>
    </p:spTree>
    <p:extLst>
      <p:ext uri="{BB962C8B-B14F-4D97-AF65-F5344CB8AC3E}">
        <p14:creationId xmlns:p14="http://schemas.microsoft.com/office/powerpoint/2010/main" val="4040341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290FC239-59B5-4554-8DDA-157E37C5D663}" type="datetimeFigureOut">
              <a:rPr lang="he-IL" smtClean="0"/>
              <a:t>י'/תמוז/תשפ"ג</a:t>
            </a:fld>
            <a:endParaRPr lang="he-IL"/>
          </a:p>
        </p:txBody>
      </p:sp>
      <p:sp>
        <p:nvSpPr>
          <p:cNvPr id="5" name="Footer Placeholder 4"/>
          <p:cNvSpPr>
            <a:spLocks noGrp="1"/>
          </p:cNvSpPr>
          <p:nvPr>
            <p:ph type="ftr" sz="quarter" idx="11"/>
          </p:nvPr>
        </p:nvSpPr>
        <p:spPr/>
        <p:txBody>
          <a:bodyPr/>
          <a:lstStyle/>
          <a:p>
            <a:endParaRPr lang="he-I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7180B1F-195E-4A19-8203-65AF701176D2}" type="slidenum">
              <a:rPr lang="he-IL" smtClean="0"/>
              <a:t>‹#›</a:t>
            </a:fld>
            <a:endParaRPr lang="he-IL"/>
          </a:p>
        </p:txBody>
      </p:sp>
    </p:spTree>
    <p:extLst>
      <p:ext uri="{BB962C8B-B14F-4D97-AF65-F5344CB8AC3E}">
        <p14:creationId xmlns:p14="http://schemas.microsoft.com/office/powerpoint/2010/main" val="80619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290FC239-59B5-4554-8DDA-157E37C5D663}" type="datetimeFigureOut">
              <a:rPr lang="he-IL" smtClean="0"/>
              <a:t>י'/תמוז/תשפ"ג</a:t>
            </a:fld>
            <a:endParaRPr lang="he-IL"/>
          </a:p>
        </p:txBody>
      </p:sp>
      <p:sp>
        <p:nvSpPr>
          <p:cNvPr id="5" name="Footer Placeholder 4"/>
          <p:cNvSpPr>
            <a:spLocks noGrp="1"/>
          </p:cNvSpPr>
          <p:nvPr>
            <p:ph type="ftr" sz="quarter" idx="11"/>
          </p:nvPr>
        </p:nvSpPr>
        <p:spPr/>
        <p:txBody>
          <a:bodyPr/>
          <a:lstStyle/>
          <a:p>
            <a:endParaRPr lang="he-I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180B1F-195E-4A19-8203-65AF701176D2}" type="slidenum">
              <a:rPr lang="he-IL" smtClean="0"/>
              <a:t>‹#›</a:t>
            </a:fld>
            <a:endParaRPr lang="he-IL"/>
          </a:p>
        </p:txBody>
      </p:sp>
    </p:spTree>
    <p:extLst>
      <p:ext uri="{BB962C8B-B14F-4D97-AF65-F5344CB8AC3E}">
        <p14:creationId xmlns:p14="http://schemas.microsoft.com/office/powerpoint/2010/main" val="205973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290FC239-59B5-4554-8DDA-157E37C5D663}" type="datetimeFigureOut">
              <a:rPr lang="he-IL" smtClean="0"/>
              <a:t>י'/תמוז/תשפ"ג</a:t>
            </a:fld>
            <a:endParaRPr lang="he-IL"/>
          </a:p>
        </p:txBody>
      </p:sp>
      <p:sp>
        <p:nvSpPr>
          <p:cNvPr id="5" name="Footer Placeholder 4"/>
          <p:cNvSpPr>
            <a:spLocks noGrp="1"/>
          </p:cNvSpPr>
          <p:nvPr>
            <p:ph type="ftr" sz="quarter" idx="11"/>
          </p:nvPr>
        </p:nvSpPr>
        <p:spPr/>
        <p:txBody>
          <a:bodyPr/>
          <a:lstStyle/>
          <a:p>
            <a:endParaRPr lang="he-I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180B1F-195E-4A19-8203-65AF701176D2}" type="slidenum">
              <a:rPr lang="he-IL" smtClean="0"/>
              <a:t>‹#›</a:t>
            </a:fld>
            <a:endParaRPr lang="he-I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9136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290FC239-59B5-4554-8DDA-157E37C5D663}" type="datetimeFigureOut">
              <a:rPr lang="he-IL" smtClean="0"/>
              <a:t>י'/תמוז/תשפ"ג</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180B1F-195E-4A19-8203-65AF701176D2}" type="slidenum">
              <a:rPr lang="he-IL" smtClean="0"/>
              <a:t>‹#›</a:t>
            </a:fld>
            <a:endParaRPr lang="he-IL"/>
          </a:p>
        </p:txBody>
      </p:sp>
    </p:spTree>
    <p:extLst>
      <p:ext uri="{BB962C8B-B14F-4D97-AF65-F5344CB8AC3E}">
        <p14:creationId xmlns:p14="http://schemas.microsoft.com/office/powerpoint/2010/main" val="3637542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290FC239-59B5-4554-8DDA-157E37C5D663}" type="datetimeFigureOut">
              <a:rPr lang="he-IL" smtClean="0"/>
              <a:t>י'/תמוז/תשפ"ג</a:t>
            </a:fld>
            <a:endParaRPr lang="he-IL"/>
          </a:p>
        </p:txBody>
      </p:sp>
      <p:sp>
        <p:nvSpPr>
          <p:cNvPr id="6" name="Footer Placeholder 5"/>
          <p:cNvSpPr>
            <a:spLocks noGrp="1"/>
          </p:cNvSpPr>
          <p:nvPr>
            <p:ph type="ftr" sz="quarter" idx="11"/>
          </p:nvPr>
        </p:nvSpPr>
        <p:spPr/>
        <p:txBody>
          <a:bodyPr/>
          <a:lstStyle/>
          <a:p>
            <a:endParaRPr lang="he-I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180B1F-195E-4A19-8203-65AF701176D2}" type="slidenum">
              <a:rPr lang="he-IL" smtClean="0"/>
              <a:t>‹#›</a:t>
            </a:fld>
            <a:endParaRPr lang="he-I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0386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נכון או לא נכו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290FC239-59B5-4554-8DDA-157E37C5D663}" type="datetimeFigureOut">
              <a:rPr lang="he-IL" smtClean="0"/>
              <a:t>י'/תמוז/תשפ"ג</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180B1F-195E-4A19-8203-65AF701176D2}" type="slidenum">
              <a:rPr lang="he-IL" smtClean="0"/>
              <a:t>‹#›</a:t>
            </a:fld>
            <a:endParaRPr lang="he-IL"/>
          </a:p>
        </p:txBody>
      </p:sp>
    </p:spTree>
    <p:extLst>
      <p:ext uri="{BB962C8B-B14F-4D97-AF65-F5344CB8AC3E}">
        <p14:creationId xmlns:p14="http://schemas.microsoft.com/office/powerpoint/2010/main" val="3270734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290FC239-59B5-4554-8DDA-157E37C5D663}" type="datetimeFigureOut">
              <a:rPr lang="he-IL" smtClean="0"/>
              <a:t>י'/תמוז/תשפ"ג</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180B1F-195E-4A19-8203-65AF701176D2}" type="slidenum">
              <a:rPr lang="he-IL" smtClean="0"/>
              <a:t>‹#›</a:t>
            </a:fld>
            <a:endParaRPr lang="he-IL"/>
          </a:p>
        </p:txBody>
      </p:sp>
    </p:spTree>
    <p:extLst>
      <p:ext uri="{BB962C8B-B14F-4D97-AF65-F5344CB8AC3E}">
        <p14:creationId xmlns:p14="http://schemas.microsoft.com/office/powerpoint/2010/main" val="1749074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290FC239-59B5-4554-8DDA-157E37C5D663}" type="datetimeFigureOut">
              <a:rPr lang="he-IL" smtClean="0"/>
              <a:t>י'/תמוז/תשפ"ג</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180B1F-195E-4A19-8203-65AF701176D2}" type="slidenum">
              <a:rPr lang="he-IL" smtClean="0"/>
              <a:t>‹#›</a:t>
            </a:fld>
            <a:endParaRPr lang="he-IL"/>
          </a:p>
        </p:txBody>
      </p:sp>
    </p:spTree>
    <p:extLst>
      <p:ext uri="{BB962C8B-B14F-4D97-AF65-F5344CB8AC3E}">
        <p14:creationId xmlns:p14="http://schemas.microsoft.com/office/powerpoint/2010/main" val="4294757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290FC239-59B5-4554-8DDA-157E37C5D663}" type="datetimeFigureOut">
              <a:rPr lang="he-IL" smtClean="0"/>
              <a:t>י'/תמוז/תשפ"ג</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180B1F-195E-4A19-8203-65AF701176D2}" type="slidenum">
              <a:rPr lang="he-IL" smtClean="0"/>
              <a:t>‹#›</a:t>
            </a:fld>
            <a:endParaRPr lang="he-IL"/>
          </a:p>
        </p:txBody>
      </p:sp>
    </p:spTree>
    <p:extLst>
      <p:ext uri="{BB962C8B-B14F-4D97-AF65-F5344CB8AC3E}">
        <p14:creationId xmlns:p14="http://schemas.microsoft.com/office/powerpoint/2010/main" val="3513958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290FC239-59B5-4554-8DDA-157E37C5D663}" type="datetimeFigureOut">
              <a:rPr lang="he-IL" smtClean="0"/>
              <a:t>י'/תמוז/תשפ"ג</a:t>
            </a:fld>
            <a:endParaRPr lang="he-IL"/>
          </a:p>
        </p:txBody>
      </p:sp>
      <p:sp>
        <p:nvSpPr>
          <p:cNvPr id="5" name="Footer Placeholder 4"/>
          <p:cNvSpPr>
            <a:spLocks noGrp="1"/>
          </p:cNvSpPr>
          <p:nvPr>
            <p:ph type="ftr" sz="quarter" idx="11"/>
          </p:nvPr>
        </p:nvSpPr>
        <p:spPr/>
        <p:txBody>
          <a:bodyPr/>
          <a:lstStyle/>
          <a:p>
            <a:endParaRPr lang="he-I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180B1F-195E-4A19-8203-65AF701176D2}" type="slidenum">
              <a:rPr lang="he-IL" smtClean="0"/>
              <a:t>‹#›</a:t>
            </a:fld>
            <a:endParaRPr lang="he-IL"/>
          </a:p>
        </p:txBody>
      </p:sp>
    </p:spTree>
    <p:extLst>
      <p:ext uri="{BB962C8B-B14F-4D97-AF65-F5344CB8AC3E}">
        <p14:creationId xmlns:p14="http://schemas.microsoft.com/office/powerpoint/2010/main" val="171113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290FC239-59B5-4554-8DDA-157E37C5D663}" type="datetimeFigureOut">
              <a:rPr lang="he-IL" smtClean="0"/>
              <a:t>י'/תמוז/תשפ"ג</a:t>
            </a:fld>
            <a:endParaRPr lang="he-IL"/>
          </a:p>
        </p:txBody>
      </p:sp>
      <p:sp>
        <p:nvSpPr>
          <p:cNvPr id="6" name="Footer Placeholder 5"/>
          <p:cNvSpPr>
            <a:spLocks noGrp="1"/>
          </p:cNvSpPr>
          <p:nvPr>
            <p:ph type="ftr" sz="quarter" idx="11"/>
          </p:nvPr>
        </p:nvSpPr>
        <p:spPr/>
        <p:txBody>
          <a:bodyPr/>
          <a:lstStyle/>
          <a:p>
            <a:endParaRPr lang="he-I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7180B1F-195E-4A19-8203-65AF701176D2}" type="slidenum">
              <a:rPr lang="he-IL" smtClean="0"/>
              <a:t>‹#›</a:t>
            </a:fld>
            <a:endParaRPr lang="he-IL"/>
          </a:p>
        </p:txBody>
      </p:sp>
    </p:spTree>
    <p:extLst>
      <p:ext uri="{BB962C8B-B14F-4D97-AF65-F5344CB8AC3E}">
        <p14:creationId xmlns:p14="http://schemas.microsoft.com/office/powerpoint/2010/main" val="398457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290FC239-59B5-4554-8DDA-157E37C5D663}" type="datetimeFigureOut">
              <a:rPr lang="he-IL" smtClean="0"/>
              <a:t>י'/תמוז/תשפ"ג</a:t>
            </a:fld>
            <a:endParaRPr lang="he-IL"/>
          </a:p>
        </p:txBody>
      </p:sp>
      <p:sp>
        <p:nvSpPr>
          <p:cNvPr id="8" name="Footer Placeholder 7"/>
          <p:cNvSpPr>
            <a:spLocks noGrp="1"/>
          </p:cNvSpPr>
          <p:nvPr>
            <p:ph type="ftr" sz="quarter" idx="11"/>
          </p:nvPr>
        </p:nvSpPr>
        <p:spPr/>
        <p:txBody>
          <a:bodyPr/>
          <a:lstStyle/>
          <a:p>
            <a:endParaRPr lang="he-I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7180B1F-195E-4A19-8203-65AF701176D2}" type="slidenum">
              <a:rPr lang="he-IL" smtClean="0"/>
              <a:t>‹#›</a:t>
            </a:fld>
            <a:endParaRPr lang="he-IL"/>
          </a:p>
        </p:txBody>
      </p:sp>
    </p:spTree>
    <p:extLst>
      <p:ext uri="{BB962C8B-B14F-4D97-AF65-F5344CB8AC3E}">
        <p14:creationId xmlns:p14="http://schemas.microsoft.com/office/powerpoint/2010/main" val="1168081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290FC239-59B5-4554-8DDA-157E37C5D663}" type="datetimeFigureOut">
              <a:rPr lang="he-IL" smtClean="0"/>
              <a:t>י'/תמוז/תשפ"ג</a:t>
            </a:fld>
            <a:endParaRPr lang="he-IL"/>
          </a:p>
        </p:txBody>
      </p:sp>
      <p:sp>
        <p:nvSpPr>
          <p:cNvPr id="4" name="Footer Placeholder 3"/>
          <p:cNvSpPr>
            <a:spLocks noGrp="1"/>
          </p:cNvSpPr>
          <p:nvPr>
            <p:ph type="ftr" sz="quarter" idx="11"/>
          </p:nvPr>
        </p:nvSpPr>
        <p:spPr/>
        <p:txBody>
          <a:bodyPr/>
          <a:lstStyle/>
          <a:p>
            <a:endParaRPr lang="he-I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7180B1F-195E-4A19-8203-65AF701176D2}" type="slidenum">
              <a:rPr lang="he-IL" smtClean="0"/>
              <a:t>‹#›</a:t>
            </a:fld>
            <a:endParaRPr lang="he-IL"/>
          </a:p>
        </p:txBody>
      </p:sp>
    </p:spTree>
    <p:extLst>
      <p:ext uri="{BB962C8B-B14F-4D97-AF65-F5344CB8AC3E}">
        <p14:creationId xmlns:p14="http://schemas.microsoft.com/office/powerpoint/2010/main" val="2019102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FC239-59B5-4554-8DDA-157E37C5D663}" type="datetimeFigureOut">
              <a:rPr lang="he-IL" smtClean="0"/>
              <a:t>י'/תמוז/תשפ"ג</a:t>
            </a:fld>
            <a:endParaRPr lang="he-IL"/>
          </a:p>
        </p:txBody>
      </p:sp>
      <p:sp>
        <p:nvSpPr>
          <p:cNvPr id="3" name="Footer Placeholder 2"/>
          <p:cNvSpPr>
            <a:spLocks noGrp="1"/>
          </p:cNvSpPr>
          <p:nvPr>
            <p:ph type="ftr" sz="quarter" idx="11"/>
          </p:nvPr>
        </p:nvSpPr>
        <p:spPr/>
        <p:txBody>
          <a:bodyPr/>
          <a:lstStyle/>
          <a:p>
            <a:endParaRPr lang="he-I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7180B1F-195E-4A19-8203-65AF701176D2}" type="slidenum">
              <a:rPr lang="he-IL" smtClean="0"/>
              <a:t>‹#›</a:t>
            </a:fld>
            <a:endParaRPr lang="he-IL"/>
          </a:p>
        </p:txBody>
      </p:sp>
    </p:spTree>
    <p:extLst>
      <p:ext uri="{BB962C8B-B14F-4D97-AF65-F5344CB8AC3E}">
        <p14:creationId xmlns:p14="http://schemas.microsoft.com/office/powerpoint/2010/main" val="2767117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290FC239-59B5-4554-8DDA-157E37C5D663}" type="datetimeFigureOut">
              <a:rPr lang="he-IL" smtClean="0"/>
              <a:t>י'/תמוז/תשפ"ג</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7180B1F-195E-4A19-8203-65AF701176D2}" type="slidenum">
              <a:rPr lang="he-IL" smtClean="0"/>
              <a:t>‹#›</a:t>
            </a:fld>
            <a:endParaRPr lang="he-IL"/>
          </a:p>
        </p:txBody>
      </p:sp>
    </p:spTree>
    <p:extLst>
      <p:ext uri="{BB962C8B-B14F-4D97-AF65-F5344CB8AC3E}">
        <p14:creationId xmlns:p14="http://schemas.microsoft.com/office/powerpoint/2010/main" val="227783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290FC239-59B5-4554-8DDA-157E37C5D663}" type="datetimeFigureOut">
              <a:rPr lang="he-IL" smtClean="0"/>
              <a:t>י'/תמוז/תשפ"ג</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180B1F-195E-4A19-8203-65AF701176D2}" type="slidenum">
              <a:rPr lang="he-IL" smtClean="0"/>
              <a:t>‹#›</a:t>
            </a:fld>
            <a:endParaRPr lang="he-IL"/>
          </a:p>
        </p:txBody>
      </p:sp>
    </p:spTree>
    <p:extLst>
      <p:ext uri="{BB962C8B-B14F-4D97-AF65-F5344CB8AC3E}">
        <p14:creationId xmlns:p14="http://schemas.microsoft.com/office/powerpoint/2010/main" val="41816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90FC239-59B5-4554-8DDA-157E37C5D663}" type="datetimeFigureOut">
              <a:rPr lang="he-IL" smtClean="0"/>
              <a:t>י'/תמוז/תשפ"ג</a:t>
            </a:fld>
            <a:endParaRPr lang="he-I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7180B1F-195E-4A19-8203-65AF701176D2}" type="slidenum">
              <a:rPr lang="he-IL" smtClean="0"/>
              <a:t>‹#›</a:t>
            </a:fld>
            <a:endParaRPr lang="he-IL"/>
          </a:p>
        </p:txBody>
      </p:sp>
    </p:spTree>
    <p:extLst>
      <p:ext uri="{BB962C8B-B14F-4D97-AF65-F5344CB8AC3E}">
        <p14:creationId xmlns:p14="http://schemas.microsoft.com/office/powerpoint/2010/main" val="1655879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hyperlink" Target="http://www.nevo.co.il/law/72813/19.b"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evo.co.il/law/72813/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evo.co.il/law/72813/19.b" TargetMode="External"/><Relationship Id="rId2" Type="http://schemas.openxmlformats.org/officeDocument/2006/relationships/hyperlink" Target="http://www.nevo.co.il/law/72813/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p:nvPr>
        </p:nvSpPr>
        <p:spPr>
          <a:xfrm>
            <a:off x="46416" y="2081619"/>
            <a:ext cx="11461479" cy="3749413"/>
          </a:xfrm>
        </p:spPr>
        <p:txBody>
          <a:bodyPr anchor="ctr">
            <a:normAutofit fontScale="90000"/>
          </a:bodyPr>
          <a:lstStyle/>
          <a:p>
            <a:pPr algn="ctr"/>
            <a:br>
              <a:rPr lang="he-IL" altLang="he-IL" sz="6600" b="1" dirty="0">
                <a:solidFill>
                  <a:srgbClr val="660033"/>
                </a:solidFill>
              </a:rPr>
            </a:br>
            <a:br>
              <a:rPr lang="he-IL" altLang="he-IL" sz="6600" b="1" dirty="0">
                <a:solidFill>
                  <a:srgbClr val="660033"/>
                </a:solidFill>
              </a:rPr>
            </a:br>
            <a:br>
              <a:rPr lang="he-IL" altLang="he-IL" sz="6600" b="1" dirty="0">
                <a:solidFill>
                  <a:srgbClr val="660033"/>
                </a:solidFill>
              </a:rPr>
            </a:br>
            <a:br>
              <a:rPr lang="he-IL" altLang="he-IL" sz="6600" b="1" dirty="0">
                <a:solidFill>
                  <a:srgbClr val="660033"/>
                </a:solidFill>
              </a:rPr>
            </a:br>
            <a:br>
              <a:rPr lang="he-IL" altLang="he-IL" sz="6600" b="1" dirty="0">
                <a:solidFill>
                  <a:srgbClr val="660033"/>
                </a:solidFill>
              </a:rPr>
            </a:br>
            <a:r>
              <a:rPr lang="he-IL" altLang="he-IL" sz="6600" b="1" dirty="0">
                <a:solidFill>
                  <a:srgbClr val="660033"/>
                </a:solidFill>
              </a:rPr>
              <a:t>עוסק ועסק (יחדיו) </a:t>
            </a:r>
            <a:br>
              <a:rPr lang="he-IL" altLang="he-IL" sz="6600" b="1" dirty="0">
                <a:solidFill>
                  <a:srgbClr val="660033"/>
                </a:solidFill>
              </a:rPr>
            </a:br>
            <a:r>
              <a:rPr lang="he-IL" altLang="he-IL" sz="6600" b="1" dirty="0">
                <a:solidFill>
                  <a:srgbClr val="660033"/>
                </a:solidFill>
              </a:rPr>
              <a:t>האם משמעותם "עיסקה" ???.</a:t>
            </a:r>
            <a:br>
              <a:rPr lang="he-IL" altLang="he-IL" sz="6600" b="1" dirty="0">
                <a:solidFill>
                  <a:srgbClr val="660033"/>
                </a:solidFill>
              </a:rPr>
            </a:br>
            <a:r>
              <a:rPr lang="he-IL" altLang="he-IL" sz="6600" b="1" dirty="0">
                <a:solidFill>
                  <a:srgbClr val="660033"/>
                </a:solidFill>
              </a:rPr>
              <a:t>האם תמיד חייבת </a:t>
            </a:r>
            <a:br>
              <a:rPr lang="he-IL" altLang="he-IL" sz="6600" b="1" dirty="0">
                <a:solidFill>
                  <a:srgbClr val="660033"/>
                </a:solidFill>
              </a:rPr>
            </a:br>
            <a:r>
              <a:rPr lang="he-IL" altLang="he-IL" sz="6600" b="1" dirty="0">
                <a:solidFill>
                  <a:srgbClr val="660033"/>
                </a:solidFill>
              </a:rPr>
              <a:t>או אולי פטורה ממע"מ?</a:t>
            </a:r>
            <a:br>
              <a:rPr lang="he-IL" altLang="he-IL" sz="6600" b="1" dirty="0">
                <a:solidFill>
                  <a:srgbClr val="660033"/>
                </a:solidFill>
              </a:rPr>
            </a:br>
            <a:br>
              <a:rPr lang="he-IL" altLang="he-IL" sz="6600" b="1" dirty="0">
                <a:solidFill>
                  <a:srgbClr val="660033"/>
                </a:solidFill>
              </a:rPr>
            </a:br>
            <a:r>
              <a:rPr lang="he-IL" altLang="he-IL" sz="6600" b="1" dirty="0">
                <a:solidFill>
                  <a:srgbClr val="660033"/>
                </a:solidFill>
              </a:rPr>
              <a:t> </a:t>
            </a:r>
            <a:br>
              <a:rPr lang="he-IL" altLang="he-IL" sz="6600" b="1" dirty="0">
                <a:solidFill>
                  <a:srgbClr val="660033"/>
                </a:solidFill>
              </a:rPr>
            </a:br>
            <a:br>
              <a:rPr lang="he-IL" altLang="he-IL" sz="6600" b="1" dirty="0">
                <a:solidFill>
                  <a:srgbClr val="660033"/>
                </a:solidFill>
              </a:rPr>
            </a:br>
            <a:br>
              <a:rPr lang="he-IL" altLang="he-IL" sz="6600" b="1" dirty="0">
                <a:solidFill>
                  <a:srgbClr val="660033"/>
                </a:solidFill>
              </a:rPr>
            </a:br>
            <a:endParaRPr lang="en-US" altLang="he-IL" sz="6600" b="1" dirty="0">
              <a:solidFill>
                <a:srgbClr val="660033"/>
              </a:solidFill>
            </a:endParaRPr>
          </a:p>
        </p:txBody>
      </p:sp>
      <p:sp>
        <p:nvSpPr>
          <p:cNvPr id="3074" name="מציין מיקום של תאריך 3"/>
          <p:cNvSpPr>
            <a:spLocks noGrp="1"/>
          </p:cNvSpPr>
          <p:nvPr>
            <p:ph type="dt" sz="half" idx="10"/>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he-IL" altLang="he-IL" sz="1400"/>
              <a:t>אבי פרידמן - עו"ד</a:t>
            </a:r>
            <a:endParaRPr lang="en-US" altLang="he-IL" sz="1400" dirty="0"/>
          </a:p>
        </p:txBody>
      </p:sp>
      <p:sp>
        <p:nvSpPr>
          <p:cNvPr id="3075" name="מציין מיקום של מספר שקופית 5"/>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A9CA4B98-1130-45A5-ACAD-E4EAF78CFCF8}" type="slidenum">
              <a:rPr lang="he-IL" altLang="he-IL" sz="1400"/>
              <a:pPr algn="l">
                <a:spcBef>
                  <a:spcPct val="0"/>
                </a:spcBef>
                <a:buFontTx/>
                <a:buNone/>
              </a:pPr>
              <a:t>1</a:t>
            </a:fld>
            <a:endParaRPr lang="en-US" altLang="he-IL" sz="1400" dirty="0"/>
          </a:p>
        </p:txBody>
      </p:sp>
      <p:pic>
        <p:nvPicPr>
          <p:cNvPr id="3" name="תמונה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7681" y="6350172"/>
            <a:ext cx="377952" cy="441960"/>
          </a:xfrm>
          <a:prstGeom prst="rect">
            <a:avLst/>
          </a:prstGeom>
        </p:spPr>
      </p:pic>
      <p:pic>
        <p:nvPicPr>
          <p:cNvPr id="7" name="תמונה 6" descr="C:\Users\User\Desktop\נייר מכתבים - כותרת עליונה (1).jpg">
            <a:extLst>
              <a:ext uri="{FF2B5EF4-FFF2-40B4-BE49-F238E27FC236}">
                <a16:creationId xmlns:a16="http://schemas.microsoft.com/office/drawing/2014/main" id="{A8695CA1-B289-4841-A834-6DE2B0A85E0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71591" y="136525"/>
            <a:ext cx="21463591" cy="2094953"/>
          </a:xfrm>
          <a:prstGeom prst="rect">
            <a:avLst/>
          </a:prstGeom>
          <a:noFill/>
          <a:ln>
            <a:noFill/>
          </a:ln>
        </p:spPr>
      </p:pic>
    </p:spTree>
    <p:extLst>
      <p:ext uri="{BB962C8B-B14F-4D97-AF65-F5344CB8AC3E}">
        <p14:creationId xmlns:p14="http://schemas.microsoft.com/office/powerpoint/2010/main" val="325199557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מציין מיקום תוכן 2">
            <a:extLst>
              <a:ext uri="{FF2B5EF4-FFF2-40B4-BE49-F238E27FC236}">
                <a16:creationId xmlns:a16="http://schemas.microsoft.com/office/drawing/2014/main" id="{1C34C3E9-398B-401A-AED5-F388AC5E0A4B}"/>
              </a:ext>
            </a:extLst>
          </p:cNvPr>
          <p:cNvSpPr>
            <a:spLocks noGrp="1"/>
          </p:cNvSpPr>
          <p:nvPr>
            <p:ph idx="1"/>
          </p:nvPr>
        </p:nvSpPr>
        <p:spPr>
          <a:xfrm>
            <a:off x="479729" y="910894"/>
            <a:ext cx="11712271" cy="5947106"/>
          </a:xfrm>
        </p:spPr>
        <p:txBody>
          <a:bodyPr>
            <a:normAutofit lnSpcReduction="10000"/>
          </a:bodyPr>
          <a:lstStyle/>
          <a:p>
            <a:pPr marL="342900" lvl="0" indent="-342900" algn="just" rtl="1">
              <a:lnSpc>
                <a:spcPct val="120000"/>
              </a:lnSpc>
              <a:spcBef>
                <a:spcPts val="600"/>
              </a:spcBef>
              <a:spcAft>
                <a:spcPts val="600"/>
              </a:spcAft>
              <a:buFont typeface="+mj-cs"/>
              <a:buAutoNum type="hebrew2Minus"/>
            </a:pPr>
            <a:r>
              <a:rPr lang="he-IL" sz="3600" dirty="0">
                <a:effectLst/>
                <a:latin typeface="Calibri" panose="020F0502020204030204" pitchFamily="34" charset="0"/>
                <a:ea typeface="Times New Roman" panose="02020603050405020304" pitchFamily="18" charset="0"/>
                <a:cs typeface="FrankRuehl" panose="020E0503060101010101" pitchFamily="34" charset="-79"/>
              </a:rPr>
              <a:t>פעילות המערער בכל הנוגע למסמכים הסחירים, בהיקף של עשרות-אלפי מסמכים, עולה כדי עסק, מה גם שהיא חלק אינטגראלי מפעילותו כעו"ד – </a:t>
            </a:r>
            <a:r>
              <a:rPr lang="he-IL" sz="3600" dirty="0">
                <a:effectLst/>
                <a:highlight>
                  <a:srgbClr val="FFFF00"/>
                </a:highlight>
                <a:latin typeface="Calibri" panose="020F0502020204030204" pitchFamily="34" charset="0"/>
                <a:ea typeface="Times New Roman" panose="02020603050405020304" pitchFamily="18" charset="0"/>
                <a:cs typeface="FrankRuehl" panose="020E0503060101010101" pitchFamily="34" charset="-79"/>
              </a:rPr>
              <a:t>אשר נרשם כעוסק ואשר </a:t>
            </a:r>
            <a:r>
              <a:rPr lang="he-IL" sz="3600" b="1" u="sng" dirty="0">
                <a:solidFill>
                  <a:srgbClr val="7030A0"/>
                </a:solidFill>
                <a:effectLst/>
                <a:highlight>
                  <a:srgbClr val="FFFF00"/>
                </a:highlight>
                <a:latin typeface="Calibri" panose="020F0502020204030204" pitchFamily="34" charset="0"/>
                <a:ea typeface="Times New Roman" panose="02020603050405020304" pitchFamily="18" charset="0"/>
                <a:cs typeface="FrankRuehl" panose="020E0503060101010101" pitchFamily="34" charset="-79"/>
              </a:rPr>
              <a:t>ניכה מס תשומות הנוגע לכלל פעילותו</a:t>
            </a:r>
            <a:r>
              <a:rPr lang="he-IL" sz="3600" dirty="0">
                <a:effectLst/>
                <a:latin typeface="Calibri" panose="020F0502020204030204" pitchFamily="34" charset="0"/>
                <a:ea typeface="Times New Roman" panose="02020603050405020304" pitchFamily="18" charset="0"/>
                <a:cs typeface="FrankRuehl" panose="020E0503060101010101" pitchFamily="34" charset="-79"/>
              </a:rPr>
              <a:t>.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rtl="1">
              <a:lnSpc>
                <a:spcPct val="120000"/>
              </a:lnSpc>
              <a:spcBef>
                <a:spcPts val="600"/>
              </a:spcBef>
              <a:spcAft>
                <a:spcPts val="600"/>
              </a:spcAft>
              <a:buFont typeface="+mj-cs"/>
              <a:buAutoNum type="hebrew2Minus"/>
            </a:pPr>
            <a:r>
              <a:rPr lang="he-IL" sz="3600" dirty="0">
                <a:effectLst/>
                <a:latin typeface="Calibri" panose="020F0502020204030204" pitchFamily="34" charset="0"/>
                <a:ea typeface="Times New Roman" panose="02020603050405020304" pitchFamily="18" charset="0"/>
                <a:cs typeface="FrankRuehl" panose="020E0503060101010101" pitchFamily="34" charset="-79"/>
              </a:rPr>
              <a:t>המשיב אינו מקבל את פרשנותו הכללית של המערער </a:t>
            </a:r>
            <a:r>
              <a:rPr lang="he-IL" sz="3600" u="sng" dirty="0">
                <a:solidFill>
                  <a:srgbClr val="0000FF"/>
                </a:solidFill>
                <a:effectLst/>
                <a:latin typeface="Calibri" panose="020F0502020204030204" pitchFamily="34" charset="0"/>
                <a:ea typeface="Times New Roman" panose="02020603050405020304" pitchFamily="18" charset="0"/>
                <a:cs typeface="FrankRuehl" panose="020E0503060101010101" pitchFamily="34" charset="-79"/>
                <a:hlinkClick r:id="rId2"/>
              </a:rPr>
              <a:t>לסעיף 19(ב)</a:t>
            </a:r>
            <a:r>
              <a:rPr lang="he-IL" sz="3600" dirty="0">
                <a:effectLst/>
                <a:latin typeface="Calibri" panose="020F0502020204030204" pitchFamily="34" charset="0"/>
                <a:ea typeface="Times New Roman" panose="02020603050405020304" pitchFamily="18" charset="0"/>
                <a:cs typeface="FrankRuehl" panose="020E0503060101010101" pitchFamily="34" charset="-79"/>
              </a:rPr>
              <a:t> לחוק והוא </a:t>
            </a:r>
            <a:r>
              <a:rPr lang="he-IL" sz="3600" dirty="0">
                <a:effectLst/>
                <a:highlight>
                  <a:srgbClr val="FFFF00"/>
                </a:highlight>
                <a:latin typeface="Calibri" panose="020F0502020204030204" pitchFamily="34" charset="0"/>
                <a:ea typeface="Times New Roman" panose="02020603050405020304" pitchFamily="18" charset="0"/>
                <a:cs typeface="FrankRuehl" panose="020E0503060101010101" pitchFamily="34" charset="-79"/>
              </a:rPr>
              <a:t>סבור כי סעיף זה חל אף בלי שיינתן שירות לאחר</a:t>
            </a:r>
            <a:r>
              <a:rPr lang="he-IL" sz="3600" dirty="0">
                <a:effectLst/>
                <a:latin typeface="Calibri" panose="020F0502020204030204" pitchFamily="34" charset="0"/>
                <a:ea typeface="Times New Roman" panose="02020603050405020304" pitchFamily="18" charset="0"/>
                <a:cs typeface="FrankRuehl" panose="020E0503060101010101" pitchFamily="34" charset="-79"/>
              </a:rPr>
              <a:t>, וודאי שהסעיף חל בנסיבות המיוחדות של הערעור כאן – שעה שהפעילות במסמכים הסחירים היא באופן ברור חלק אינטגראלי מהפעילות העסקית של משרד עורכי-הדין שבבעלות המערער.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rtl="1">
              <a:lnSpc>
                <a:spcPct val="120000"/>
              </a:lnSpc>
              <a:spcBef>
                <a:spcPts val="600"/>
              </a:spcBef>
              <a:spcAft>
                <a:spcPts val="600"/>
              </a:spcAft>
              <a:buFont typeface="+mj-cs"/>
              <a:buAutoNum type="hebrew2Minus"/>
            </a:pPr>
            <a:r>
              <a:rPr lang="he-IL" sz="3500" dirty="0">
                <a:latin typeface="Calibri" panose="020F0502020204030204" pitchFamily="34" charset="0"/>
                <a:ea typeface="Times New Roman" panose="02020603050405020304" pitchFamily="18" charset="0"/>
                <a:cs typeface="FrankRuehl" panose="020E0503060101010101" pitchFamily="34" charset="-79"/>
              </a:rPr>
              <a:t>טענת מס אפס לאור שהותו בחו"ל לא תידון כאן מאחר ונדחתה בהעדר מסמכים</a:t>
            </a:r>
            <a:endParaRPr lang="en-US"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rtl="1">
              <a:spcBef>
                <a:spcPts val="600"/>
              </a:spcBef>
              <a:spcAft>
                <a:spcPts val="600"/>
              </a:spcAft>
              <a:buNone/>
            </a:pP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3299" name="מציין מיקום של מספר שקופית 3">
            <a:extLst>
              <a:ext uri="{FF2B5EF4-FFF2-40B4-BE49-F238E27FC236}">
                <a16:creationId xmlns:a16="http://schemas.microsoft.com/office/drawing/2014/main" id="{F0A8E82B-476A-4BA5-856D-71C9D38E0E1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fld id="{6FE46D3E-9198-44EA-BD92-DF5122D7E5F3}" type="slidenum">
              <a:rPr lang="he-IL" altLang="he-IL" sz="1200">
                <a:solidFill>
                  <a:srgbClr val="565E72"/>
                </a:solidFill>
              </a:rPr>
              <a:pPr/>
              <a:t>10</a:t>
            </a:fld>
            <a:endParaRPr lang="en-US" altLang="he-IL" sz="1200">
              <a:solidFill>
                <a:srgbClr val="565E72"/>
              </a:solidFill>
            </a:endParaRPr>
          </a:p>
        </p:txBody>
      </p:sp>
      <p:sp>
        <p:nvSpPr>
          <p:cNvPr id="5" name="תיבת טקסט 4">
            <a:extLst>
              <a:ext uri="{FF2B5EF4-FFF2-40B4-BE49-F238E27FC236}">
                <a16:creationId xmlns:a16="http://schemas.microsoft.com/office/drawing/2014/main" id="{120630BA-679A-4F81-A1EA-192E77EF404A}"/>
              </a:ext>
            </a:extLst>
          </p:cNvPr>
          <p:cNvSpPr txBox="1"/>
          <p:nvPr/>
        </p:nvSpPr>
        <p:spPr>
          <a:xfrm>
            <a:off x="665259" y="203007"/>
            <a:ext cx="10861481" cy="707886"/>
          </a:xfrm>
          <a:prstGeom prst="rect">
            <a:avLst/>
          </a:prstGeom>
          <a:noFill/>
        </p:spPr>
        <p:txBody>
          <a:bodyPr wrap="square">
            <a:spAutoFit/>
          </a:bodyPr>
          <a:lstStyle/>
          <a:p>
            <a:pPr algn="r" rtl="1"/>
            <a:r>
              <a:rPr lang="he-IL" sz="3600" dirty="0">
                <a:effectLst/>
                <a:latin typeface="Times New Roman" panose="02020603050405020304" pitchFamily="18" charset="0"/>
                <a:ea typeface="Times New Roman" panose="02020603050405020304" pitchFamily="18" charset="0"/>
                <a:cs typeface="David" panose="020E0502060401010101" pitchFamily="34" charset="-79"/>
              </a:rPr>
              <a:t>גבאי נ' מנהל מע"מ רחובות </a:t>
            </a:r>
            <a:r>
              <a:rPr lang="he-IL" altLang="he-IL" sz="3200" b="1" u="sng" dirty="0">
                <a:solidFill>
                  <a:srgbClr val="FF0000"/>
                </a:solidFill>
              </a:rPr>
              <a:t>(9) </a:t>
            </a:r>
            <a:r>
              <a:rPr lang="he-IL" altLang="he-IL" sz="4000" b="1" u="sng" dirty="0">
                <a:solidFill>
                  <a:srgbClr val="FF0000"/>
                </a:solidFill>
              </a:rPr>
              <a:t>תשובת המשיב</a:t>
            </a:r>
            <a:endParaRPr lang="he-IL" sz="3200" dirty="0"/>
          </a:p>
        </p:txBody>
      </p:sp>
    </p:spTree>
    <p:extLst>
      <p:ext uri="{BB962C8B-B14F-4D97-AF65-F5344CB8AC3E}">
        <p14:creationId xmlns:p14="http://schemas.microsoft.com/office/powerpoint/2010/main" val="750132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מציין מיקום תוכן 2">
            <a:extLst>
              <a:ext uri="{FF2B5EF4-FFF2-40B4-BE49-F238E27FC236}">
                <a16:creationId xmlns:a16="http://schemas.microsoft.com/office/drawing/2014/main" id="{1C34C3E9-398B-401A-AED5-F388AC5E0A4B}"/>
              </a:ext>
            </a:extLst>
          </p:cNvPr>
          <p:cNvSpPr>
            <a:spLocks noGrp="1"/>
          </p:cNvSpPr>
          <p:nvPr>
            <p:ph idx="1"/>
          </p:nvPr>
        </p:nvSpPr>
        <p:spPr>
          <a:xfrm>
            <a:off x="333955" y="849338"/>
            <a:ext cx="11712271" cy="6008662"/>
          </a:xfrm>
        </p:spPr>
        <p:txBody>
          <a:bodyPr>
            <a:normAutofit fontScale="92500" lnSpcReduction="10000"/>
          </a:bodyPr>
          <a:lstStyle/>
          <a:p>
            <a:pPr marL="342900" lvl="0" indent="-342900" algn="just" rtl="1">
              <a:lnSpc>
                <a:spcPct val="120000"/>
              </a:lnSpc>
              <a:spcBef>
                <a:spcPts val="600"/>
              </a:spcBef>
              <a:spcAft>
                <a:spcPts val="600"/>
              </a:spcAft>
              <a:buFont typeface="+mj-lt"/>
              <a:buAutoNum type="arabicPeriod"/>
            </a:pPr>
            <a:r>
              <a:rPr lang="he-IL" sz="3800" dirty="0">
                <a:effectLst/>
                <a:latin typeface="Calibri" panose="020F0502020204030204" pitchFamily="34" charset="0"/>
                <a:ea typeface="Times New Roman" panose="02020603050405020304" pitchFamily="18" charset="0"/>
                <a:cs typeface="FrankRuehl" panose="020E0503060101010101" pitchFamily="34" charset="-79"/>
              </a:rPr>
              <a:t>"</a:t>
            </a:r>
            <a:r>
              <a:rPr lang="he-IL" sz="3800" b="1" i="1" dirty="0">
                <a:solidFill>
                  <a:srgbClr val="7030A0"/>
                </a:solidFill>
                <a:effectLst/>
                <a:latin typeface="Calibri" panose="020F0502020204030204" pitchFamily="34" charset="0"/>
                <a:ea typeface="Times New Roman" panose="02020603050405020304" pitchFamily="18" charset="0"/>
                <a:cs typeface="FrankRuehl" panose="020E0503060101010101" pitchFamily="34" charset="-79"/>
              </a:rPr>
              <a:t>אקדים אחרית לראשית ואומר כי מצאתי כי דין הערעור להידחות</a:t>
            </a:r>
            <a:r>
              <a:rPr lang="he-IL" sz="3800" dirty="0">
                <a:effectLst/>
                <a:latin typeface="Calibri" panose="020F0502020204030204" pitchFamily="34" charset="0"/>
                <a:ea typeface="Times New Roman" panose="02020603050405020304" pitchFamily="18" charset="0"/>
                <a:cs typeface="FrankRuehl" panose="020E0503060101010101" pitchFamily="34" charset="-79"/>
              </a:rPr>
              <a:t>". </a:t>
            </a:r>
            <a:endParaRPr lang="en-US" sz="38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rtl="1">
              <a:lnSpc>
                <a:spcPct val="120000"/>
              </a:lnSpc>
              <a:spcBef>
                <a:spcPts val="600"/>
              </a:spcBef>
              <a:spcAft>
                <a:spcPts val="600"/>
              </a:spcAft>
            </a:pPr>
            <a:r>
              <a:rPr lang="he-IL" sz="3200" dirty="0">
                <a:effectLst/>
                <a:latin typeface="Calibri" panose="020F0502020204030204" pitchFamily="34" charset="0"/>
                <a:ea typeface="Times New Roman" panose="02020603050405020304" pitchFamily="18" charset="0"/>
                <a:cs typeface="FrankRuehl" panose="020E0503060101010101" pitchFamily="34" charset="-79"/>
              </a:rPr>
              <a:t>הטעם העיקרי נעוץ בדרך הפעילות בה בחר המערער לנקוט. המערער יצר והפעיל </a:t>
            </a:r>
            <a:r>
              <a:rPr lang="he-IL" sz="3200" dirty="0">
                <a:effectLst/>
                <a:highlight>
                  <a:srgbClr val="FFFF00"/>
                </a:highlight>
                <a:latin typeface="Calibri" panose="020F0502020204030204" pitchFamily="34" charset="0"/>
                <a:ea typeface="Times New Roman" panose="02020603050405020304" pitchFamily="18" charset="0"/>
                <a:cs typeface="FrankRuehl" panose="020E0503060101010101" pitchFamily="34" charset="-79"/>
              </a:rPr>
              <a:t>עסק אינטגראלי אחד</a:t>
            </a:r>
            <a:r>
              <a:rPr lang="he-IL" sz="3200" dirty="0">
                <a:effectLst/>
                <a:latin typeface="Calibri" panose="020F0502020204030204" pitchFamily="34" charset="0"/>
                <a:ea typeface="Times New Roman" panose="02020603050405020304" pitchFamily="18" charset="0"/>
                <a:cs typeface="FrankRuehl" panose="020E0503060101010101" pitchFamily="34" charset="-79"/>
              </a:rPr>
              <a:t>, אשר כלל הן את פעילותו במסגרת משרד עורכי הדין שהפעיל, והן את רווחיו מפדיון המסמכים הסחירים. מדובר למעשה בפעילות אחת אינטגראלית, אשר בהינתן הדרך בה בחר המערער לפעול, </a:t>
            </a:r>
            <a:r>
              <a:rPr lang="he-IL" sz="3200" dirty="0">
                <a:effectLst/>
                <a:highlight>
                  <a:srgbClr val="FFFF00"/>
                </a:highlight>
                <a:latin typeface="Calibri" panose="020F0502020204030204" pitchFamily="34" charset="0"/>
                <a:ea typeface="Times New Roman" panose="02020603050405020304" pitchFamily="18" charset="0"/>
                <a:cs typeface="FrankRuehl" panose="020E0503060101010101" pitchFamily="34" charset="-79"/>
              </a:rPr>
              <a:t>הפרדה שלה לרכיביה השונים היא בעיני מלאכותית – או שלכל הפחות לא עלה בידי המערער להוכיחה.  </a:t>
            </a:r>
            <a:endParaRPr lang="en-US" sz="2400" dirty="0">
              <a:effectLst/>
              <a:highlight>
                <a:srgbClr val="FFFF00"/>
              </a:highlight>
              <a:latin typeface="Calibri" panose="020F0502020204030204" pitchFamily="34" charset="0"/>
              <a:ea typeface="Times New Roman" panose="02020603050405020304" pitchFamily="18" charset="0"/>
              <a:cs typeface="Arial" panose="020B0604020202020204" pitchFamily="34" charset="0"/>
            </a:endParaRPr>
          </a:p>
          <a:p>
            <a:pPr marL="228600" algn="just" rtl="1">
              <a:lnSpc>
                <a:spcPct val="120000"/>
              </a:lnSpc>
              <a:spcBef>
                <a:spcPts val="600"/>
              </a:spcBef>
              <a:spcAft>
                <a:spcPts val="600"/>
              </a:spcAft>
            </a:pPr>
            <a:r>
              <a:rPr lang="he-IL" sz="3200" dirty="0">
                <a:effectLst/>
                <a:latin typeface="Calibri" panose="020F0502020204030204" pitchFamily="34" charset="0"/>
                <a:ea typeface="Times New Roman" panose="02020603050405020304" pitchFamily="18" charset="0"/>
                <a:cs typeface="FrankRuehl" panose="020E0503060101010101" pitchFamily="34" charset="-79"/>
              </a:rPr>
              <a:t>כמו כן אציין כבר כאן כי חלק מטענות המערער בסוגיות השונות, נטענו מבלי שהוצגה להם תשתית ראייתית נדרשת, ודומה כי הן מועלות כטענות בעלמא. מעבר לכך, נוצר הרושם כי המערער אינו פורס באופן מלא את תמונת פעילותו באופן ברור, כך שמכלול טענותיו אינן חוברות כדי הצגה מלאה וקוהרנטית של הדברים. בהקשרים מסוימים, הרושם היה כי המערער שומר על עמימות מכוונת.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3299" name="מציין מיקום של מספר שקופית 3">
            <a:extLst>
              <a:ext uri="{FF2B5EF4-FFF2-40B4-BE49-F238E27FC236}">
                <a16:creationId xmlns:a16="http://schemas.microsoft.com/office/drawing/2014/main" id="{F0A8E82B-476A-4BA5-856D-71C9D38E0E1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fld id="{6FE46D3E-9198-44EA-BD92-DF5122D7E5F3}" type="slidenum">
              <a:rPr lang="he-IL" altLang="he-IL" sz="1200">
                <a:solidFill>
                  <a:srgbClr val="565E72"/>
                </a:solidFill>
              </a:rPr>
              <a:pPr/>
              <a:t>11</a:t>
            </a:fld>
            <a:endParaRPr lang="en-US" altLang="he-IL" sz="1200">
              <a:solidFill>
                <a:srgbClr val="565E72"/>
              </a:solidFill>
            </a:endParaRPr>
          </a:p>
        </p:txBody>
      </p:sp>
      <p:sp>
        <p:nvSpPr>
          <p:cNvPr id="5" name="תיבת טקסט 4">
            <a:extLst>
              <a:ext uri="{FF2B5EF4-FFF2-40B4-BE49-F238E27FC236}">
                <a16:creationId xmlns:a16="http://schemas.microsoft.com/office/drawing/2014/main" id="{120630BA-679A-4F81-A1EA-192E77EF404A}"/>
              </a:ext>
            </a:extLst>
          </p:cNvPr>
          <p:cNvSpPr txBox="1"/>
          <p:nvPr/>
        </p:nvSpPr>
        <p:spPr>
          <a:xfrm>
            <a:off x="665259" y="203007"/>
            <a:ext cx="10861481" cy="707886"/>
          </a:xfrm>
          <a:prstGeom prst="rect">
            <a:avLst/>
          </a:prstGeom>
          <a:noFill/>
        </p:spPr>
        <p:txBody>
          <a:bodyPr wrap="square">
            <a:spAutoFit/>
          </a:bodyPr>
          <a:lstStyle/>
          <a:p>
            <a:pPr algn="r" rtl="1"/>
            <a:r>
              <a:rPr lang="he-IL" sz="3600" b="1" dirty="0">
                <a:solidFill>
                  <a:srgbClr val="FF0000"/>
                </a:solidFill>
                <a:effectLst/>
                <a:latin typeface="Times New Roman" panose="02020603050405020304" pitchFamily="18" charset="0"/>
                <a:ea typeface="Times New Roman" panose="02020603050405020304" pitchFamily="18" charset="0"/>
                <a:cs typeface="David" panose="020E0502060401010101" pitchFamily="34" charset="-79"/>
              </a:rPr>
              <a:t>גבאי נ' מע"מ רחובות </a:t>
            </a:r>
            <a:r>
              <a:rPr lang="he-IL" altLang="he-IL" sz="3200" b="1" u="sng" dirty="0">
                <a:solidFill>
                  <a:srgbClr val="FF0000"/>
                </a:solidFill>
              </a:rPr>
              <a:t>(10) </a:t>
            </a:r>
            <a:r>
              <a:rPr lang="he-IL" altLang="he-IL" sz="4000" b="1" u="sng" dirty="0">
                <a:solidFill>
                  <a:srgbClr val="FF0000"/>
                </a:solidFill>
              </a:rPr>
              <a:t>דיון והכרעה</a:t>
            </a:r>
            <a:endParaRPr lang="he-IL" sz="3200" dirty="0"/>
          </a:p>
        </p:txBody>
      </p:sp>
    </p:spTree>
    <p:extLst>
      <p:ext uri="{BB962C8B-B14F-4D97-AF65-F5344CB8AC3E}">
        <p14:creationId xmlns:p14="http://schemas.microsoft.com/office/powerpoint/2010/main" val="624285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p:nvPr>
        </p:nvSpPr>
        <p:spPr>
          <a:xfrm>
            <a:off x="0" y="2265600"/>
            <a:ext cx="12092645" cy="4592400"/>
          </a:xfrm>
        </p:spPr>
        <p:txBody>
          <a:bodyPr anchor="ctr">
            <a:normAutofit fontScale="90000"/>
          </a:bodyPr>
          <a:lstStyle/>
          <a:p>
            <a:pPr algn="ctr"/>
            <a:br>
              <a:rPr lang="he-IL" altLang="he-IL" sz="6600" b="1" dirty="0">
                <a:solidFill>
                  <a:srgbClr val="660033"/>
                </a:solidFill>
              </a:rPr>
            </a:br>
            <a:br>
              <a:rPr lang="he-IL" altLang="he-IL" sz="6600" b="1" dirty="0">
                <a:solidFill>
                  <a:srgbClr val="660033"/>
                </a:solidFill>
              </a:rPr>
            </a:br>
            <a:br>
              <a:rPr lang="he-IL" altLang="he-IL" sz="6600" b="1" dirty="0">
                <a:solidFill>
                  <a:srgbClr val="660033"/>
                </a:solidFill>
              </a:rPr>
            </a:br>
            <a:br>
              <a:rPr lang="he-IL" altLang="he-IL" sz="6600" b="1" dirty="0">
                <a:solidFill>
                  <a:srgbClr val="660033"/>
                </a:solidFill>
              </a:rPr>
            </a:br>
            <a:r>
              <a:rPr lang="he-IL" altLang="he-IL" sz="5300" b="1" dirty="0">
                <a:solidFill>
                  <a:srgbClr val="660033"/>
                </a:solidFill>
              </a:rPr>
              <a:t>אם זה נראה כמו ברווז</a:t>
            </a:r>
            <a:br>
              <a:rPr lang="he-IL" altLang="he-IL" sz="5300" b="1" dirty="0">
                <a:solidFill>
                  <a:srgbClr val="660033"/>
                </a:solidFill>
              </a:rPr>
            </a:br>
            <a:r>
              <a:rPr lang="he-IL" altLang="he-IL" sz="5300" b="1" dirty="0">
                <a:solidFill>
                  <a:srgbClr val="C00000"/>
                </a:solidFill>
              </a:rPr>
              <a:t>אם זה הולך כמו ברווז</a:t>
            </a:r>
            <a:br>
              <a:rPr lang="he-IL" altLang="he-IL" sz="5300" b="1" dirty="0">
                <a:solidFill>
                  <a:srgbClr val="660033"/>
                </a:solidFill>
              </a:rPr>
            </a:br>
            <a:r>
              <a:rPr lang="he-IL" altLang="he-IL" sz="5300" b="1" dirty="0">
                <a:solidFill>
                  <a:schemeClr val="accent1">
                    <a:lumMod val="60000"/>
                    <a:lumOff val="40000"/>
                  </a:schemeClr>
                </a:solidFill>
              </a:rPr>
              <a:t>אם זה מגעגע כמו ברווז </a:t>
            </a:r>
            <a:br>
              <a:rPr lang="he-IL" altLang="he-IL" sz="6600" b="1" dirty="0">
                <a:solidFill>
                  <a:srgbClr val="660033"/>
                </a:solidFill>
              </a:rPr>
            </a:br>
            <a:r>
              <a:rPr lang="he-IL" altLang="he-IL" sz="6600" b="1" dirty="0">
                <a:solidFill>
                  <a:srgbClr val="0070C0"/>
                </a:solidFill>
              </a:rPr>
              <a:t>אז אולי זה ברווז</a:t>
            </a:r>
            <a:br>
              <a:rPr lang="he-IL" altLang="he-IL" sz="6600" b="1" dirty="0">
                <a:solidFill>
                  <a:srgbClr val="660033"/>
                </a:solidFill>
              </a:rPr>
            </a:br>
            <a:r>
              <a:rPr lang="he-IL" altLang="he-IL" sz="6600" b="1" dirty="0">
                <a:solidFill>
                  <a:srgbClr val="660033"/>
                </a:solidFill>
              </a:rPr>
              <a:t> </a:t>
            </a:r>
            <a:br>
              <a:rPr lang="he-IL" altLang="he-IL" sz="6600" b="1" dirty="0">
                <a:solidFill>
                  <a:srgbClr val="660033"/>
                </a:solidFill>
              </a:rPr>
            </a:br>
            <a:br>
              <a:rPr lang="he-IL" altLang="he-IL" sz="6600" b="1" dirty="0">
                <a:solidFill>
                  <a:srgbClr val="660033"/>
                </a:solidFill>
              </a:rPr>
            </a:br>
            <a:br>
              <a:rPr lang="he-IL" altLang="he-IL" sz="6600" b="1" dirty="0">
                <a:solidFill>
                  <a:srgbClr val="660033"/>
                </a:solidFill>
              </a:rPr>
            </a:br>
            <a:endParaRPr lang="en-US" altLang="he-IL" sz="6600" b="1" dirty="0">
              <a:solidFill>
                <a:srgbClr val="660033"/>
              </a:solidFill>
            </a:endParaRPr>
          </a:p>
        </p:txBody>
      </p:sp>
      <p:sp>
        <p:nvSpPr>
          <p:cNvPr id="3074" name="מציין מיקום של תאריך 3"/>
          <p:cNvSpPr>
            <a:spLocks noGrp="1"/>
          </p:cNvSpPr>
          <p:nvPr>
            <p:ph type="dt" sz="half" idx="10"/>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he-IL" altLang="he-IL" sz="1400"/>
              <a:t>אבי פרידמן - עו"ד</a:t>
            </a:r>
            <a:endParaRPr lang="en-US" altLang="he-IL" sz="1400" dirty="0"/>
          </a:p>
        </p:txBody>
      </p:sp>
      <p:sp>
        <p:nvSpPr>
          <p:cNvPr id="3075" name="מציין מיקום של מספר שקופית 5"/>
          <p:cNvSpPr>
            <a:spLocks noGrp="1"/>
          </p:cNvSpPr>
          <p:nvPr>
            <p:ph type="sldNum" sz="quarter" idx="12"/>
          </p:nvPr>
        </p:nvSpPr>
        <p:spPr>
          <a:noFill/>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A9CA4B98-1130-45A5-ACAD-E4EAF78CFCF8}" type="slidenum">
              <a:rPr lang="he-IL" altLang="he-IL" sz="1400"/>
              <a:pPr algn="l">
                <a:spcBef>
                  <a:spcPct val="0"/>
                </a:spcBef>
                <a:buFontTx/>
                <a:buNone/>
              </a:pPr>
              <a:t>12</a:t>
            </a:fld>
            <a:endParaRPr lang="en-US" altLang="he-IL" sz="1400" dirty="0"/>
          </a:p>
        </p:txBody>
      </p:sp>
      <p:pic>
        <p:nvPicPr>
          <p:cNvPr id="3" name="תמונה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7681" y="6350172"/>
            <a:ext cx="377952" cy="441960"/>
          </a:xfrm>
          <a:prstGeom prst="rect">
            <a:avLst/>
          </a:prstGeom>
        </p:spPr>
      </p:pic>
      <p:pic>
        <p:nvPicPr>
          <p:cNvPr id="7" name="תמונה 6" descr="C:\Users\User\Desktop\נייר מכתבים - כותרת עליונה (1).jpg">
            <a:extLst>
              <a:ext uri="{FF2B5EF4-FFF2-40B4-BE49-F238E27FC236}">
                <a16:creationId xmlns:a16="http://schemas.microsoft.com/office/drawing/2014/main" id="{A8695CA1-B289-4841-A834-6DE2B0A85E0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793224" y="-457663"/>
            <a:ext cx="21985224" cy="2094953"/>
          </a:xfrm>
          <a:prstGeom prst="rect">
            <a:avLst/>
          </a:prstGeom>
          <a:noFill/>
          <a:ln>
            <a:noFill/>
          </a:ln>
        </p:spPr>
      </p:pic>
      <p:pic>
        <p:nvPicPr>
          <p:cNvPr id="4" name="גרפיקה 3" descr="ברווז קו מיתאר">
            <a:extLst>
              <a:ext uri="{FF2B5EF4-FFF2-40B4-BE49-F238E27FC236}">
                <a16:creationId xmlns:a16="http://schemas.microsoft.com/office/drawing/2014/main" id="{F1C61D87-9F8F-AD65-79ED-5D86155149E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656838" y="4781890"/>
            <a:ext cx="1447800" cy="1447800"/>
          </a:xfrm>
          <a:prstGeom prst="rect">
            <a:avLst/>
          </a:prstGeom>
        </p:spPr>
      </p:pic>
      <p:pic>
        <p:nvPicPr>
          <p:cNvPr id="6" name="תמונה 5" descr="ברווז גומי בצד של אמבט">
            <a:extLst>
              <a:ext uri="{FF2B5EF4-FFF2-40B4-BE49-F238E27FC236}">
                <a16:creationId xmlns:a16="http://schemas.microsoft.com/office/drawing/2014/main" id="{1001F971-623C-CDAB-FBA8-42E2F30D50A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55356" y="2908748"/>
            <a:ext cx="2594592" cy="1726920"/>
          </a:xfrm>
          <a:prstGeom prst="rect">
            <a:avLst/>
          </a:prstGeom>
        </p:spPr>
      </p:pic>
    </p:spTree>
    <p:extLst>
      <p:ext uri="{BB962C8B-B14F-4D97-AF65-F5344CB8AC3E}">
        <p14:creationId xmlns:p14="http://schemas.microsoft.com/office/powerpoint/2010/main" val="1253656360"/>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כותרת 1">
            <a:extLst>
              <a:ext uri="{FF2B5EF4-FFF2-40B4-BE49-F238E27FC236}">
                <a16:creationId xmlns:a16="http://schemas.microsoft.com/office/drawing/2014/main" id="{814F4050-401C-4723-85FC-7147B044CD5D}"/>
              </a:ext>
            </a:extLst>
          </p:cNvPr>
          <p:cNvSpPr>
            <a:spLocks noGrp="1"/>
          </p:cNvSpPr>
          <p:nvPr>
            <p:ph type="title"/>
          </p:nvPr>
        </p:nvSpPr>
        <p:spPr>
          <a:xfrm>
            <a:off x="531812" y="31781"/>
            <a:ext cx="11128376" cy="1143000"/>
          </a:xfrm>
        </p:spPr>
        <p:txBody>
          <a:bodyPr/>
          <a:lstStyle/>
          <a:p>
            <a:pPr algn="ctr"/>
            <a:r>
              <a:rPr lang="he-IL" altLang="he-IL" sz="3200" b="1" u="sng" dirty="0">
                <a:solidFill>
                  <a:srgbClr val="FF0000"/>
                </a:solidFill>
              </a:rPr>
              <a:t>איך מסווגים פעולה מסוימת לעסקה? חייבת או פטורה ? (1)</a:t>
            </a:r>
            <a:endParaRPr lang="he-IL" altLang="he-IL" sz="3200" dirty="0">
              <a:solidFill>
                <a:srgbClr val="FF0000"/>
              </a:solidFill>
            </a:endParaRPr>
          </a:p>
        </p:txBody>
      </p:sp>
      <p:sp>
        <p:nvSpPr>
          <p:cNvPr id="166915" name="מציין מיקום תוכן 2">
            <a:extLst>
              <a:ext uri="{FF2B5EF4-FFF2-40B4-BE49-F238E27FC236}">
                <a16:creationId xmlns:a16="http://schemas.microsoft.com/office/drawing/2014/main" id="{80647A68-5F99-4774-8722-15987FDAEA07}"/>
              </a:ext>
            </a:extLst>
          </p:cNvPr>
          <p:cNvSpPr>
            <a:spLocks noGrp="1"/>
          </p:cNvSpPr>
          <p:nvPr>
            <p:ph idx="1"/>
          </p:nvPr>
        </p:nvSpPr>
        <p:spPr>
          <a:xfrm>
            <a:off x="1154315" y="1398971"/>
            <a:ext cx="10183080" cy="4238504"/>
          </a:xfrm>
        </p:spPr>
        <p:txBody>
          <a:bodyPr>
            <a:noAutofit/>
          </a:bodyPr>
          <a:lstStyle/>
          <a:p>
            <a:pPr>
              <a:defRPr/>
            </a:pPr>
            <a:r>
              <a:rPr lang="he-IL" sz="3200" b="1" dirty="0">
                <a:effectLst/>
                <a:latin typeface="Calibri" panose="020F0502020204030204" pitchFamily="34" charset="0"/>
                <a:ea typeface="Calibri" panose="020F0502020204030204" pitchFamily="34" charset="0"/>
                <a:cs typeface="Arial" panose="020B0604020202020204" pitchFamily="34" charset="0"/>
              </a:rPr>
              <a:t>סיווג שגוי של פעילות כעסקה או כפעולה פטורה ממס עלול להשפיע על העסק ועל העוסק . </a:t>
            </a:r>
          </a:p>
          <a:p>
            <a:pPr>
              <a:defRPr/>
            </a:pPr>
            <a:endParaRPr lang="he-IL" sz="3200" b="1" dirty="0">
              <a:effectLst/>
              <a:latin typeface="Calibri" panose="020F0502020204030204" pitchFamily="34" charset="0"/>
              <a:ea typeface="Calibri" panose="020F0502020204030204" pitchFamily="34" charset="0"/>
              <a:cs typeface="Arial" panose="020B0604020202020204" pitchFamily="34" charset="0"/>
            </a:endParaRPr>
          </a:p>
          <a:p>
            <a:pPr>
              <a:defRPr/>
            </a:pPr>
            <a:r>
              <a:rPr lang="he-IL" sz="3200" b="1" dirty="0">
                <a:effectLst/>
                <a:latin typeface="Calibri" panose="020F0502020204030204" pitchFamily="34" charset="0"/>
                <a:ea typeface="Calibri" panose="020F0502020204030204" pitchFamily="34" charset="0"/>
                <a:cs typeface="Arial" panose="020B0604020202020204" pitchFamily="34" charset="0"/>
              </a:rPr>
              <a:t> לשלול או להעניק את הזכות לנכות מס תשומות.</a:t>
            </a:r>
          </a:p>
          <a:p>
            <a:pPr>
              <a:defRPr/>
            </a:pPr>
            <a:endParaRPr lang="he-IL" sz="3200" b="1" dirty="0">
              <a:effectLst/>
              <a:latin typeface="Calibri" panose="020F0502020204030204" pitchFamily="34" charset="0"/>
              <a:ea typeface="Calibri" panose="020F0502020204030204" pitchFamily="34" charset="0"/>
              <a:cs typeface="Arial" panose="020B0604020202020204" pitchFamily="34" charset="0"/>
            </a:endParaRPr>
          </a:p>
          <a:p>
            <a:pPr>
              <a:defRPr/>
            </a:pPr>
            <a:r>
              <a:rPr lang="he-IL" sz="3200" b="1" dirty="0">
                <a:effectLst/>
                <a:latin typeface="Calibri" panose="020F0502020204030204" pitchFamily="34" charset="0"/>
                <a:ea typeface="Calibri" panose="020F0502020204030204" pitchFamily="34" charset="0"/>
                <a:cs typeface="Arial" panose="020B0604020202020204" pitchFamily="34" charset="0"/>
              </a:rPr>
              <a:t>לשנות את כדאיות העסקה בעקבות המע"מ שיוטל עליה גם אם לכאורה נראתה </a:t>
            </a:r>
            <a:r>
              <a:rPr lang="he-IL" sz="3200" b="1" u="sng" dirty="0">
                <a:effectLst/>
                <a:latin typeface="Calibri" panose="020F0502020204030204" pitchFamily="34" charset="0"/>
                <a:ea typeface="Calibri" panose="020F0502020204030204" pitchFamily="34" charset="0"/>
                <a:cs typeface="Arial" panose="020B0604020202020204" pitchFamily="34" charset="0"/>
              </a:rPr>
              <a:t>פטורה</a:t>
            </a:r>
            <a:r>
              <a:rPr lang="he-IL" sz="3200" b="1" dirty="0">
                <a:effectLst/>
                <a:latin typeface="Calibri" panose="020F0502020204030204" pitchFamily="34" charset="0"/>
                <a:ea typeface="Calibri" panose="020F0502020204030204" pitchFamily="34" charset="0"/>
                <a:cs typeface="Arial" panose="020B0604020202020204" pitchFamily="34" charset="0"/>
              </a:rPr>
              <a:t>. </a:t>
            </a:r>
            <a:endParaRPr lang="he-IL" altLang="he-IL" sz="3200" b="1" u="sng" dirty="0"/>
          </a:p>
        </p:txBody>
      </p:sp>
      <p:sp>
        <p:nvSpPr>
          <p:cNvPr id="180228" name="מציין מיקום של מספר שקופית 3">
            <a:extLst>
              <a:ext uri="{FF2B5EF4-FFF2-40B4-BE49-F238E27FC236}">
                <a16:creationId xmlns:a16="http://schemas.microsoft.com/office/drawing/2014/main" id="{9EF750CA-D8D7-48E1-B31A-4EC7533EA4F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fld id="{74CEEDAB-41EF-4182-AA19-76BEE4038406}" type="slidenum">
              <a:rPr lang="he-IL" altLang="he-IL" sz="1200">
                <a:solidFill>
                  <a:srgbClr val="565E72"/>
                </a:solidFill>
              </a:rPr>
              <a:pPr/>
              <a:t>2</a:t>
            </a:fld>
            <a:endParaRPr lang="en-US" altLang="he-IL" sz="1200">
              <a:solidFill>
                <a:srgbClr val="565E7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מציין מיקום תוכן 2">
            <a:extLst>
              <a:ext uri="{FF2B5EF4-FFF2-40B4-BE49-F238E27FC236}">
                <a16:creationId xmlns:a16="http://schemas.microsoft.com/office/drawing/2014/main" id="{FE0E3BB8-C97F-46F7-AE0F-8D51E6EE99BF}"/>
              </a:ext>
            </a:extLst>
          </p:cNvPr>
          <p:cNvSpPr>
            <a:spLocks noGrp="1"/>
          </p:cNvSpPr>
          <p:nvPr>
            <p:ph idx="1"/>
          </p:nvPr>
        </p:nvSpPr>
        <p:spPr>
          <a:xfrm>
            <a:off x="278596" y="1152907"/>
            <a:ext cx="11769968" cy="5632450"/>
          </a:xfrm>
        </p:spPr>
        <p:txBody>
          <a:bodyPr>
            <a:normAutofit fontScale="92500"/>
          </a:bodyPr>
          <a:lstStyle/>
          <a:p>
            <a:r>
              <a:rPr lang="he-IL" altLang="he-IL" sz="3200" dirty="0"/>
              <a:t>ההבחנה בין "העדר עסקה" או עסקה פטורה לבין עסקה חייבת חיונית לכדאיות העיסקית ויכולה למנוע תביעת רשלנות כנגד מייצג שייעץ ללקוח.</a:t>
            </a:r>
          </a:p>
          <a:p>
            <a:r>
              <a:rPr lang="he-IL" altLang="he-IL" sz="3600" b="1" dirty="0">
                <a:solidFill>
                  <a:srgbClr val="FF0000"/>
                </a:solidFill>
              </a:rPr>
              <a:t>פיצוי</a:t>
            </a:r>
            <a:r>
              <a:rPr lang="he-IL" altLang="he-IL" sz="3200" b="1" dirty="0">
                <a:solidFill>
                  <a:srgbClr val="002060"/>
                </a:solidFill>
              </a:rPr>
              <a:t> </a:t>
            </a:r>
            <a:r>
              <a:rPr lang="he-IL" altLang="he-IL" sz="3200" b="1" dirty="0">
                <a:solidFill>
                  <a:srgbClr val="FF0000"/>
                </a:solidFill>
              </a:rPr>
              <a:t>בהפרת הסכם </a:t>
            </a:r>
            <a:r>
              <a:rPr lang="he-IL" altLang="he-IL" sz="3200" b="1" dirty="0">
                <a:solidFill>
                  <a:srgbClr val="002060"/>
                </a:solidFill>
              </a:rPr>
              <a:t>- אחד התנאים הוא </a:t>
            </a:r>
            <a:r>
              <a:rPr lang="he-IL" altLang="he-IL" sz="3200" b="1" u="sng" dirty="0">
                <a:solidFill>
                  <a:srgbClr val="002060"/>
                </a:solidFill>
              </a:rPr>
              <a:t>תמורה,</a:t>
            </a:r>
            <a:r>
              <a:rPr lang="he-IL" altLang="he-IL" sz="3200" b="1" dirty="0">
                <a:solidFill>
                  <a:srgbClr val="002060"/>
                </a:solidFill>
              </a:rPr>
              <a:t> </a:t>
            </a:r>
            <a:r>
              <a:rPr lang="he-IL" altLang="he-IL" sz="3600" b="1" dirty="0">
                <a:solidFill>
                  <a:srgbClr val="7030A0"/>
                </a:solidFill>
                <a:highlight>
                  <a:srgbClr val="FFFF00"/>
                </a:highlight>
              </a:rPr>
              <a:t>שאינה קיימת בהסכם המקורי ואינה מהווה למעשה השלמה או חלק מהתקבולים בתמורה המקורית</a:t>
            </a:r>
            <a:r>
              <a:rPr lang="he-IL" altLang="he-IL" sz="3200" b="1" dirty="0">
                <a:solidFill>
                  <a:srgbClr val="002060"/>
                </a:solidFill>
              </a:rPr>
              <a:t>. </a:t>
            </a:r>
          </a:p>
          <a:p>
            <a:r>
              <a:rPr lang="he-IL" altLang="he-IL" sz="3200" b="1" dirty="0">
                <a:solidFill>
                  <a:srgbClr val="002060"/>
                </a:solidFill>
              </a:rPr>
              <a:t>אלא, תשלום עתידי מנותק מהעסקה המקורית. כגון, הימנעות מעשייה או פעילות עתידית שלא בוצעה.</a:t>
            </a:r>
            <a:endParaRPr lang="he-IL" altLang="he-IL" sz="3200" b="1" dirty="0">
              <a:solidFill>
                <a:srgbClr val="00B050"/>
              </a:solidFill>
            </a:endParaRPr>
          </a:p>
          <a:p>
            <a:r>
              <a:rPr lang="he-IL" altLang="he-IL" sz="3200" dirty="0"/>
              <a:t>פס"ד </a:t>
            </a:r>
            <a:r>
              <a:rPr lang="he-IL" altLang="he-IL" sz="3200" b="1" dirty="0"/>
              <a:t>מבני פלס</a:t>
            </a:r>
          </a:p>
          <a:p>
            <a:r>
              <a:rPr lang="he-IL" altLang="he-IL" sz="3200" dirty="0"/>
              <a:t>פס"ד </a:t>
            </a:r>
            <a:r>
              <a:rPr lang="he-IL" sz="3200" b="1" dirty="0">
                <a:effectLst/>
                <a:latin typeface="Calibri" panose="020F0502020204030204" pitchFamily="34" charset="0"/>
                <a:ea typeface="Calibri" panose="020F0502020204030204" pitchFamily="34" charset="0"/>
                <a:cs typeface="Arial" panose="020B0604020202020204" pitchFamily="34" charset="0"/>
              </a:rPr>
              <a:t>סדרון </a:t>
            </a:r>
            <a:r>
              <a:rPr lang="he-IL" sz="3200" b="1" dirty="0" err="1">
                <a:effectLst/>
                <a:latin typeface="Calibri" panose="020F0502020204030204" pitchFamily="34" charset="0"/>
                <a:ea typeface="Calibri" panose="020F0502020204030204" pitchFamily="34" charset="0"/>
                <a:cs typeface="Arial" panose="020B0604020202020204" pitchFamily="34" charset="0"/>
              </a:rPr>
              <a:t>פרופרטיז</a:t>
            </a:r>
            <a:r>
              <a:rPr lang="he-IL" sz="3200" b="1" dirty="0">
                <a:effectLst/>
                <a:latin typeface="Calibri" panose="020F0502020204030204" pitchFamily="34" charset="0"/>
                <a:ea typeface="Calibri" panose="020F0502020204030204" pitchFamily="34" charset="0"/>
                <a:cs typeface="Arial" panose="020B0604020202020204" pitchFamily="34" charset="0"/>
              </a:rPr>
              <a:t> </a:t>
            </a:r>
            <a:r>
              <a:rPr lang="he-IL" sz="3200" b="1" dirty="0" err="1">
                <a:effectLst/>
                <a:latin typeface="Calibri" panose="020F0502020204030204" pitchFamily="34" charset="0"/>
                <a:ea typeface="Calibri" panose="020F0502020204030204" pitchFamily="34" charset="0"/>
                <a:cs typeface="Arial" panose="020B0604020202020204" pitchFamily="34" charset="0"/>
              </a:rPr>
              <a:t>לימיטד</a:t>
            </a:r>
            <a:r>
              <a:rPr lang="he-IL" sz="3200" b="1" dirty="0">
                <a:effectLst/>
                <a:latin typeface="Calibri" panose="020F0502020204030204" pitchFamily="34" charset="0"/>
                <a:ea typeface="Calibri" panose="020F0502020204030204" pitchFamily="34" charset="0"/>
                <a:cs typeface="Arial" panose="020B0604020202020204" pitchFamily="34" charset="0"/>
              </a:rPr>
              <a:t> </a:t>
            </a:r>
            <a:r>
              <a:rPr lang="he-IL" altLang="he-IL" sz="3200" dirty="0"/>
              <a:t>.</a:t>
            </a:r>
          </a:p>
          <a:p>
            <a:r>
              <a:rPr lang="he-IL" altLang="he-IL" sz="3200" dirty="0"/>
              <a:t>פסקי דין שעניינם הסכמי פשרה </a:t>
            </a:r>
            <a:r>
              <a:rPr lang="he-IL" altLang="he-IL" sz="3200" b="1" dirty="0">
                <a:highlight>
                  <a:srgbClr val="FFFF00"/>
                </a:highlight>
              </a:rPr>
              <a:t>ותיאור מהות הפיצוי קריטית.</a:t>
            </a:r>
          </a:p>
        </p:txBody>
      </p:sp>
      <p:sp>
        <p:nvSpPr>
          <p:cNvPr id="181251" name="מציין מיקום של מספר שקופית 3">
            <a:extLst>
              <a:ext uri="{FF2B5EF4-FFF2-40B4-BE49-F238E27FC236}">
                <a16:creationId xmlns:a16="http://schemas.microsoft.com/office/drawing/2014/main" id="{945C1850-C466-45E7-9AEA-C6539E5F481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fld id="{E77B574B-86D7-451D-AE8D-03F25818759C}" type="slidenum">
              <a:rPr lang="he-IL" altLang="he-IL" sz="1200">
                <a:solidFill>
                  <a:srgbClr val="565E72"/>
                </a:solidFill>
              </a:rPr>
              <a:pPr/>
              <a:t>3</a:t>
            </a:fld>
            <a:endParaRPr lang="en-US" altLang="he-IL" sz="1200">
              <a:solidFill>
                <a:srgbClr val="565E72"/>
              </a:solidFill>
            </a:endParaRPr>
          </a:p>
        </p:txBody>
      </p:sp>
      <p:sp>
        <p:nvSpPr>
          <p:cNvPr id="4" name="כותרת 1">
            <a:extLst>
              <a:ext uri="{FF2B5EF4-FFF2-40B4-BE49-F238E27FC236}">
                <a16:creationId xmlns:a16="http://schemas.microsoft.com/office/drawing/2014/main" id="{3402EF26-503A-466D-A341-A2A14D7518D5}"/>
              </a:ext>
            </a:extLst>
          </p:cNvPr>
          <p:cNvSpPr>
            <a:spLocks noGrp="1"/>
          </p:cNvSpPr>
          <p:nvPr>
            <p:ph type="title"/>
          </p:nvPr>
        </p:nvSpPr>
        <p:spPr>
          <a:xfrm>
            <a:off x="531812" y="341882"/>
            <a:ext cx="11128376" cy="715641"/>
          </a:xfrm>
        </p:spPr>
        <p:txBody>
          <a:bodyPr/>
          <a:lstStyle/>
          <a:p>
            <a:pPr algn="ctr"/>
            <a:r>
              <a:rPr lang="he-IL" altLang="he-IL" sz="3200" b="1" u="sng" dirty="0">
                <a:solidFill>
                  <a:srgbClr val="FF0000"/>
                </a:solidFill>
              </a:rPr>
              <a:t>איך מסווגים פעולה מסוימת חייבת או פטורה? (2)</a:t>
            </a:r>
            <a:endParaRPr lang="he-IL" altLang="he-IL" sz="32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a:extLst>
              <a:ext uri="{FF2B5EF4-FFF2-40B4-BE49-F238E27FC236}">
                <a16:creationId xmlns:a16="http://schemas.microsoft.com/office/drawing/2014/main" id="{5E09D8A2-778D-45A8-846F-3D3E0631F7A3}"/>
              </a:ext>
            </a:extLst>
          </p:cNvPr>
          <p:cNvSpPr>
            <a:spLocks noGrp="1"/>
          </p:cNvSpPr>
          <p:nvPr>
            <p:ph type="title"/>
          </p:nvPr>
        </p:nvSpPr>
        <p:spPr>
          <a:xfrm>
            <a:off x="365760" y="-4450"/>
            <a:ext cx="11266997" cy="615950"/>
          </a:xfrm>
        </p:spPr>
        <p:txBody>
          <a:bodyPr>
            <a:normAutofit fontScale="90000"/>
          </a:bodyPr>
          <a:lstStyle/>
          <a:p>
            <a:pPr algn="ctr" eaLnBrk="1" hangingPunct="1"/>
            <a:r>
              <a:rPr lang="he-IL" altLang="he-IL" b="1" u="sng" dirty="0">
                <a:solidFill>
                  <a:srgbClr val="FF0000"/>
                </a:solidFill>
              </a:rPr>
              <a:t>איך מסווגים פעולה מסוימת כחייבת או פטורה? (3)</a:t>
            </a:r>
            <a:endParaRPr lang="en-US" altLang="he-IL" b="1" u="sng" dirty="0">
              <a:solidFill>
                <a:srgbClr val="FFFF00"/>
              </a:solidFill>
            </a:endParaRPr>
          </a:p>
        </p:txBody>
      </p:sp>
      <p:sp>
        <p:nvSpPr>
          <p:cNvPr id="83971" name="Rectangle 3">
            <a:extLst>
              <a:ext uri="{FF2B5EF4-FFF2-40B4-BE49-F238E27FC236}">
                <a16:creationId xmlns:a16="http://schemas.microsoft.com/office/drawing/2014/main" id="{AA779A20-5B39-48C2-89E9-05D06ED272E9}"/>
              </a:ext>
            </a:extLst>
          </p:cNvPr>
          <p:cNvSpPr>
            <a:spLocks noGrp="1" noChangeArrowheads="1"/>
          </p:cNvSpPr>
          <p:nvPr>
            <p:ph idx="1"/>
          </p:nvPr>
        </p:nvSpPr>
        <p:spPr>
          <a:xfrm>
            <a:off x="52753" y="703385"/>
            <a:ext cx="12086493" cy="6018090"/>
          </a:xfrm>
        </p:spPr>
        <p:txBody>
          <a:bodyPr>
            <a:normAutofit fontScale="25000" lnSpcReduction="20000"/>
          </a:bodyPr>
          <a:lstStyle/>
          <a:p>
            <a:pPr algn="r" rtl="1">
              <a:lnSpc>
                <a:spcPct val="107000"/>
              </a:lnSpc>
              <a:spcAft>
                <a:spcPts val="800"/>
              </a:spcAft>
            </a:pPr>
            <a:r>
              <a:rPr lang="he-IL" sz="12800" b="1" kern="100" dirty="0">
                <a:effectLst/>
                <a:latin typeface="Calibri" panose="020F0502020204030204" pitchFamily="34" charset="0"/>
                <a:ea typeface="Calibri" panose="020F0502020204030204" pitchFamily="34" charset="0"/>
                <a:cs typeface="Arial" panose="020B0604020202020204" pitchFamily="34" charset="0"/>
              </a:rPr>
              <a:t>לדוגמא: מע"מ בשוק ההון/ </a:t>
            </a:r>
            <a:r>
              <a:rPr lang="he-IL" sz="12800" b="1" kern="100" dirty="0" err="1">
                <a:effectLst/>
                <a:latin typeface="Calibri" panose="020F0502020204030204" pitchFamily="34" charset="0"/>
                <a:ea typeface="Calibri" panose="020F0502020204030204" pitchFamily="34" charset="0"/>
                <a:cs typeface="Arial" panose="020B0604020202020204" pitchFamily="34" charset="0"/>
              </a:rPr>
              <a:t>נוסטרו</a:t>
            </a:r>
            <a:r>
              <a:rPr lang="he-IL" sz="12800" b="1" kern="100" dirty="0">
                <a:effectLst/>
                <a:latin typeface="Calibri" panose="020F0502020204030204" pitchFamily="34" charset="0"/>
                <a:ea typeface="Calibri" panose="020F0502020204030204" pitchFamily="34" charset="0"/>
                <a:cs typeface="Arial" panose="020B0604020202020204" pitchFamily="34" charset="0"/>
              </a:rPr>
              <a:t>. </a:t>
            </a:r>
            <a:endParaRPr lang="en-US" sz="12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800" kern="100" dirty="0">
                <a:effectLst/>
                <a:latin typeface="Calibri" panose="020F0502020204030204" pitchFamily="34" charset="0"/>
                <a:ea typeface="Calibri" panose="020F0502020204030204" pitchFamily="34" charset="0"/>
                <a:cs typeface="Arial" panose="020B0604020202020204" pitchFamily="34" charset="0"/>
              </a:rPr>
              <a:t>מה הדין ביחס להיבטי החבות במס על מכירת ניירות ערך או </a:t>
            </a:r>
            <a:r>
              <a:rPr lang="he-IL" sz="12800" b="1" kern="100" dirty="0">
                <a:effectLst/>
                <a:highlight>
                  <a:srgbClr val="FFFF00"/>
                </a:highlight>
                <a:latin typeface="Calibri" panose="020F0502020204030204" pitchFamily="34" charset="0"/>
                <a:ea typeface="Calibri" panose="020F0502020204030204" pitchFamily="34" charset="0"/>
                <a:cs typeface="Arial" panose="020B0604020202020204" pitchFamily="34" charset="0"/>
              </a:rPr>
              <a:t>מסמכים סחירים אחרים</a:t>
            </a:r>
            <a:r>
              <a:rPr lang="he-IL" sz="12800" kern="100" dirty="0">
                <a:effectLst/>
                <a:latin typeface="Calibri" panose="020F0502020204030204" pitchFamily="34" charset="0"/>
                <a:ea typeface="Calibri" panose="020F0502020204030204" pitchFamily="34" charset="0"/>
                <a:cs typeface="Arial" panose="020B0604020202020204" pitchFamily="34" charset="0"/>
              </a:rPr>
              <a:t>, מכוח חוק מע"מ</a:t>
            </a:r>
            <a:r>
              <a:rPr lang="en-US" sz="12800" kern="100" dirty="0">
                <a:effectLst/>
                <a:latin typeface="Calibri" panose="020F0502020204030204" pitchFamily="34" charset="0"/>
                <a:ea typeface="Calibri" panose="020F0502020204030204" pitchFamily="34" charset="0"/>
                <a:cs typeface="Arial" panose="020B0604020202020204" pitchFamily="34" charset="0"/>
              </a:rPr>
              <a:t> </a:t>
            </a:r>
            <a:r>
              <a:rPr lang="he-IL" sz="12800" kern="100" dirty="0">
                <a:effectLst/>
                <a:latin typeface="Calibri" panose="020F0502020204030204" pitchFamily="34" charset="0"/>
                <a:ea typeface="Calibri" panose="020F0502020204030204" pitchFamily="34" charset="0"/>
                <a:cs typeface="Arial" panose="020B0604020202020204" pitchFamily="34" charset="0"/>
              </a:rPr>
              <a:t> ושאלת סיווג פעילותו של מי שעסקו בקנייה ומכירה של מסמכים סחירים</a:t>
            </a:r>
            <a:r>
              <a:rPr lang="en-US" sz="12800" kern="100" dirty="0">
                <a:effectLst/>
                <a:latin typeface="Calibri" panose="020F0502020204030204" pitchFamily="34" charset="0"/>
                <a:ea typeface="Calibri" panose="020F0502020204030204" pitchFamily="34" charset="0"/>
                <a:cs typeface="Arial" panose="020B0604020202020204" pitchFamily="34" charset="0"/>
              </a:rPr>
              <a:t>.</a:t>
            </a:r>
          </a:p>
          <a:p>
            <a:pPr algn="r" rtl="1">
              <a:lnSpc>
                <a:spcPct val="107000"/>
              </a:lnSpc>
              <a:spcAft>
                <a:spcPts val="800"/>
              </a:spcAft>
            </a:pPr>
            <a:r>
              <a:rPr lang="he-IL" sz="12800" kern="100" dirty="0">
                <a:effectLst/>
                <a:latin typeface="Calibri" panose="020F0502020204030204" pitchFamily="34" charset="0"/>
                <a:ea typeface="Calibri" panose="020F0502020204030204" pitchFamily="34" charset="0"/>
                <a:cs typeface="Arial" panose="020B0604020202020204" pitchFamily="34" charset="0"/>
              </a:rPr>
              <a:t>מי שעסקו מכירת ניירות ערך או מסמכים סחירים אחרים יכול להתפרש בשתי הוראות, מכוח חוק מע"מ, אשר תוצאתן הינה מיסוי שונה. </a:t>
            </a:r>
          </a:p>
          <a:p>
            <a:pPr algn="r" rtl="1">
              <a:lnSpc>
                <a:spcPct val="107000"/>
              </a:lnSpc>
              <a:spcAft>
                <a:spcPts val="800"/>
              </a:spcAft>
            </a:pPr>
            <a:r>
              <a:rPr lang="he-IL" sz="12800" b="1" kern="1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האחת, סעיף 19(ב) מטיל מע"מ, בהתאם להוראות סעיף 9(ב) לחוק מע"מ. </a:t>
            </a:r>
          </a:p>
          <a:p>
            <a:pPr algn="r" rtl="1">
              <a:lnSpc>
                <a:spcPct val="107000"/>
              </a:lnSpc>
              <a:spcAft>
                <a:spcPts val="800"/>
              </a:spcAft>
            </a:pPr>
            <a:r>
              <a:rPr lang="he-IL" sz="12800" b="1" kern="100" dirty="0">
                <a:solidFill>
                  <a:schemeClr val="accent2">
                    <a:lumMod val="75000"/>
                  </a:schemeClr>
                </a:solidFill>
                <a:effectLst/>
                <a:latin typeface="Calibri" panose="020F0502020204030204" pitchFamily="34" charset="0"/>
                <a:ea typeface="Calibri" panose="020F0502020204030204" pitchFamily="34" charset="0"/>
                <a:cs typeface="Arial" panose="020B0604020202020204" pitchFamily="34" charset="0"/>
              </a:rPr>
              <a:t>השנייה, החלופה חמישית להגדרת "מוסד כספי" המצויה בסעיף 1(א)(3) לצו מס ערך מוסף (קביעת מוסד כספי), התשל"ז-1977 אשר מי שנכנס בגדרה יוטל עליו מס שכר ורווח מכוח הוראות סעיף 4(ב) לחוק מע"מ</a:t>
            </a:r>
            <a:r>
              <a:rPr lang="en-US" sz="12800" kern="100" dirty="0">
                <a:solidFill>
                  <a:schemeClr val="accent2">
                    <a:lumMod val="75000"/>
                  </a:schemeClr>
                </a:solidFill>
                <a:effectLst/>
                <a:latin typeface="Calibri" panose="020F0502020204030204" pitchFamily="34" charset="0"/>
                <a:ea typeface="Calibri" panose="020F0502020204030204" pitchFamily="34" charset="0"/>
                <a:cs typeface="Arial" panose="020B0604020202020204" pitchFamily="34" charset="0"/>
              </a:rPr>
              <a:t>.</a:t>
            </a:r>
          </a:p>
          <a:p>
            <a:pPr marL="0" indent="0">
              <a:buNone/>
              <a:defRPr/>
            </a:pPr>
            <a:br>
              <a:rPr lang="en-US" altLang="he-IL" sz="2400" b="1" dirty="0"/>
            </a:br>
            <a:endParaRPr lang="he-IL" altLang="he-IL" sz="2400" b="1" dirty="0"/>
          </a:p>
        </p:txBody>
      </p:sp>
      <p:sp>
        <p:nvSpPr>
          <p:cNvPr id="182277" name="מציין מיקום של מספר שקופית 2">
            <a:extLst>
              <a:ext uri="{FF2B5EF4-FFF2-40B4-BE49-F238E27FC236}">
                <a16:creationId xmlns:a16="http://schemas.microsoft.com/office/drawing/2014/main" id="{755E6E78-3E80-48A3-AB3D-00DC47B1B13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rgbClr val="E66C7D"/>
              </a:buClr>
              <a:buSzPct val="95000"/>
              <a:buFont typeface="Wingdings 2" panose="05020102010507070707" pitchFamily="18" charset="2"/>
              <a:buChar char=""/>
              <a:defRPr sz="2600">
                <a:solidFill>
                  <a:schemeClr val="tx1"/>
                </a:solidFill>
                <a:latin typeface="Constantia" panose="02030602050306030303" pitchFamily="18" charset="0"/>
                <a:cs typeface="David" panose="020E0502060401010101" pitchFamily="34" charset="-79"/>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cs typeface="David" panose="020E0502060401010101" pitchFamily="34" charset="-79"/>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cs typeface="David" panose="020E0502060401010101" pitchFamily="34" charset="-79"/>
              </a:defRPr>
            </a:lvl3pPr>
            <a:lvl4pPr marL="1600200" indent="-228600" algn="r" rtl="1">
              <a:spcBef>
                <a:spcPct val="20000"/>
              </a:spcBef>
              <a:buClr>
                <a:srgbClr val="E66C7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4pPr>
            <a:lvl5pPr marL="2057400" indent="-228600" algn="r" rtl="1">
              <a:spcBef>
                <a:spcPct val="20000"/>
              </a:spcBef>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5pPr>
            <a:lvl6pPr marL="2514600" indent="-22860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6pPr>
            <a:lvl7pPr marL="2971800" indent="-22860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7pPr>
            <a:lvl8pPr marL="3429000" indent="-22860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8pPr>
            <a:lvl9pPr marL="3886200" indent="-22860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9pPr>
          </a:lstStyle>
          <a:p>
            <a:pPr>
              <a:spcBef>
                <a:spcPct val="0"/>
              </a:spcBef>
              <a:buClrTx/>
              <a:buSzTx/>
              <a:buFontTx/>
              <a:buNone/>
            </a:pPr>
            <a:fld id="{1A90310C-C50E-448B-B1C2-D4BF284C6877}" type="slidenum">
              <a:rPr lang="he-IL" altLang="he-IL" sz="1200">
                <a:solidFill>
                  <a:srgbClr val="565E72"/>
                </a:solidFill>
                <a:latin typeface="Tahoma" panose="020B0604030504040204" pitchFamily="34" charset="0"/>
                <a:cs typeface="Arial" panose="020B0604020202020204" pitchFamily="34" charset="0"/>
              </a:rPr>
              <a:pPr>
                <a:spcBef>
                  <a:spcPct val="0"/>
                </a:spcBef>
                <a:buClrTx/>
                <a:buSzTx/>
                <a:buFontTx/>
                <a:buNone/>
              </a:pPr>
              <a:t>4</a:t>
            </a:fld>
            <a:endParaRPr lang="en-US" altLang="he-IL" sz="1200">
              <a:solidFill>
                <a:srgbClr val="565E72"/>
              </a:solidFill>
              <a:latin typeface="Tahoma" panose="020B060403050404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8E3772D2-E483-46D9-A447-C63750BD1355}"/>
              </a:ext>
            </a:extLst>
          </p:cNvPr>
          <p:cNvSpPr txBox="1">
            <a:spLocks noGrp="1" noChangeArrowheads="1"/>
          </p:cNvSpPr>
          <p:nvPr/>
        </p:nvSpPr>
        <p:spPr bwMode="auto">
          <a:xfrm>
            <a:off x="8077200" y="6245225"/>
            <a:ext cx="2133600" cy="476250"/>
          </a:xfrm>
          <a:prstGeom prst="rect">
            <a:avLst/>
          </a:prstGeom>
          <a:noFill/>
          <a:ln>
            <a:miter lim="800000"/>
            <a:headEnd/>
            <a:tailEnd/>
          </a:ln>
        </p:spPr>
        <p:txBody>
          <a:bodyPr anchor="b"/>
          <a:lstStyle>
            <a:lvl1pPr algn="r" rtl="1">
              <a:spcBef>
                <a:spcPct val="20000"/>
              </a:spcBef>
              <a:buClr>
                <a:srgbClr val="E66C7D"/>
              </a:buClr>
              <a:buSzPct val="95000"/>
              <a:buFont typeface="Wingdings 2" panose="05020102010507070707" pitchFamily="18" charset="2"/>
              <a:buChar char=""/>
              <a:defRPr sz="2600">
                <a:solidFill>
                  <a:schemeClr val="tx1"/>
                </a:solidFill>
                <a:latin typeface="Constantia" panose="02030602050306030303" pitchFamily="18" charset="0"/>
                <a:cs typeface="David" panose="020E0502060401010101" pitchFamily="34" charset="-79"/>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cs typeface="David" panose="020E0502060401010101" pitchFamily="34" charset="-79"/>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cs typeface="David" panose="020E0502060401010101" pitchFamily="34" charset="-79"/>
              </a:defRPr>
            </a:lvl3pPr>
            <a:lvl4pPr marL="1600200" indent="-228600" algn="r" rtl="1">
              <a:spcBef>
                <a:spcPct val="20000"/>
              </a:spcBef>
              <a:buClr>
                <a:srgbClr val="E66C7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4pPr>
            <a:lvl5pPr marL="2057400" indent="-228600" algn="r" rtl="1">
              <a:spcBef>
                <a:spcPct val="20000"/>
              </a:spcBef>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5pPr>
            <a:lvl6pPr marL="2514600" indent="-22860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6pPr>
            <a:lvl7pPr marL="2971800" indent="-22860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7pPr>
            <a:lvl8pPr marL="3429000" indent="-22860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8pPr>
            <a:lvl9pPr marL="3886200" indent="-228600" eaLnBrk="0" fontAlgn="base" hangingPunct="0">
              <a:spcBef>
                <a:spcPct val="20000"/>
              </a:spcBef>
              <a:spcAft>
                <a:spcPct val="0"/>
              </a:spcAft>
              <a:buClr>
                <a:srgbClr val="6BB76D"/>
              </a:buClr>
              <a:buSzPct val="65000"/>
              <a:buFont typeface="Wingdings 2" panose="05020102010507070707" pitchFamily="18" charset="2"/>
              <a:buChar char=""/>
              <a:defRPr sz="2000">
                <a:solidFill>
                  <a:schemeClr val="tx1"/>
                </a:solidFill>
                <a:latin typeface="Constantia" panose="02030602050306030303" pitchFamily="18" charset="0"/>
                <a:cs typeface="David" panose="020E0502060401010101" pitchFamily="34" charset="-79"/>
              </a:defRPr>
            </a:lvl9pPr>
          </a:lstStyle>
          <a:p>
            <a:pPr rtl="0" eaLnBrk="1" hangingPunct="1">
              <a:spcBef>
                <a:spcPct val="0"/>
              </a:spcBef>
              <a:buClrTx/>
              <a:buSzTx/>
              <a:buFontTx/>
              <a:buNone/>
              <a:defRPr/>
            </a:pPr>
            <a:fld id="{E7B078B5-B1C0-4A84-8D7F-973828F6950D}" type="slidenum">
              <a:rPr lang="he-IL" altLang="he-IL" sz="1400">
                <a:effectLst>
                  <a:outerShdw blurRad="38100" dist="38100" dir="2700000" algn="tl">
                    <a:srgbClr val="C0C0C0"/>
                  </a:outerShdw>
                </a:effectLst>
                <a:latin typeface="Arial" panose="020B0604020202020204" pitchFamily="34" charset="0"/>
                <a:cs typeface="Arial" panose="020B0604020202020204" pitchFamily="34" charset="0"/>
              </a:rPr>
              <a:pPr rtl="0" eaLnBrk="1" hangingPunct="1">
                <a:spcBef>
                  <a:spcPct val="0"/>
                </a:spcBef>
                <a:buClrTx/>
                <a:buSzTx/>
                <a:buFontTx/>
                <a:buNone/>
                <a:defRPr/>
              </a:pPr>
              <a:t>4</a:t>
            </a:fld>
            <a:endParaRPr lang="en-US" altLang="he-IL" sz="1400">
              <a:effectLst>
                <a:outerShdw blurRad="38100" dist="38100" dir="2700000" algn="tl">
                  <a:srgbClr val="C0C0C0"/>
                </a:outerShdw>
              </a:effectLst>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מציין מיקום תוכן 2">
            <a:extLst>
              <a:ext uri="{FF2B5EF4-FFF2-40B4-BE49-F238E27FC236}">
                <a16:creationId xmlns:a16="http://schemas.microsoft.com/office/drawing/2014/main" id="{1C34C3E9-398B-401A-AED5-F388AC5E0A4B}"/>
              </a:ext>
            </a:extLst>
          </p:cNvPr>
          <p:cNvSpPr>
            <a:spLocks noGrp="1"/>
          </p:cNvSpPr>
          <p:nvPr>
            <p:ph idx="1"/>
          </p:nvPr>
        </p:nvSpPr>
        <p:spPr>
          <a:xfrm>
            <a:off x="333955" y="1434113"/>
            <a:ext cx="11712271" cy="5220880"/>
          </a:xfrm>
        </p:spPr>
        <p:txBody>
          <a:bodyPr>
            <a:normAutofit/>
          </a:bodyPr>
          <a:lstStyle/>
          <a:p>
            <a:r>
              <a:rPr lang="he-IL" sz="3200" b="1" dirty="0">
                <a:effectLst/>
                <a:ea typeface="Times New Roman" panose="02020603050405020304" pitchFamily="18" charset="0"/>
                <a:cs typeface="FrankRuehl" panose="020E0503060101010101" pitchFamily="34" charset="-79"/>
              </a:rPr>
              <a:t>המערער הנו עו"ד המתמחה בתחום גביית חובות באמצעות ההוצאה לפועל, וברשותו משרד עו"ד שזה תחום עיסוקו.</a:t>
            </a:r>
            <a:endParaRPr lang="he-IL" altLang="he-IL" sz="3200" b="1" dirty="0"/>
          </a:p>
          <a:p>
            <a:r>
              <a:rPr lang="he-IL" sz="3200" b="1" dirty="0">
                <a:effectLst/>
                <a:ea typeface="Times New Roman" panose="02020603050405020304" pitchFamily="18" charset="0"/>
                <a:cs typeface="FrankRuehl" panose="020E0503060101010101" pitchFamily="34" charset="-79"/>
              </a:rPr>
              <a:t>המערער רכש במהלך השנים </a:t>
            </a:r>
            <a:r>
              <a:rPr lang="he-IL" sz="3200" b="1" dirty="0">
                <a:solidFill>
                  <a:srgbClr val="00B050"/>
                </a:solidFill>
                <a:effectLst/>
                <a:highlight>
                  <a:srgbClr val="FFFF00"/>
                </a:highlight>
                <a:ea typeface="Times New Roman" panose="02020603050405020304" pitchFamily="18" charset="0"/>
                <a:cs typeface="FrankRuehl" panose="020E0503060101010101" pitchFamily="34" charset="-79"/>
              </a:rPr>
              <a:t>מסמכים סחירים </a:t>
            </a:r>
            <a:r>
              <a:rPr lang="he-IL" sz="3200" b="1" dirty="0">
                <a:effectLst/>
                <a:ea typeface="Times New Roman" panose="02020603050405020304" pitchFamily="18" charset="0"/>
                <a:cs typeface="FrankRuehl" panose="020E0503060101010101" pitchFamily="34" charset="-79"/>
              </a:rPr>
              <a:t>משתי חברות, בהיקף ניכר, ומשרד עורכי-הדין שלו עסק בגבייתם. </a:t>
            </a:r>
          </a:p>
          <a:p>
            <a:r>
              <a:rPr lang="he-IL" sz="3600" b="1" dirty="0">
                <a:solidFill>
                  <a:srgbClr val="7030A0"/>
                </a:solidFill>
                <a:effectLst/>
                <a:ea typeface="Times New Roman" panose="02020603050405020304" pitchFamily="18" charset="0"/>
                <a:cs typeface="FrankRuehl" panose="020E0503060101010101" pitchFamily="34" charset="-79"/>
              </a:rPr>
              <a:t>המחלוקת בין הצדדים נוגעת בעיקר לשאלה האם רווחי המערער מפדיון המסמכים הסחירים חייב במס ערך מוסף. </a:t>
            </a:r>
            <a:endParaRPr lang="he-IL" altLang="he-IL" sz="3600" b="1" dirty="0">
              <a:solidFill>
                <a:srgbClr val="7030A0"/>
              </a:solidFill>
            </a:endParaRPr>
          </a:p>
        </p:txBody>
      </p:sp>
      <p:sp>
        <p:nvSpPr>
          <p:cNvPr id="183299" name="מציין מיקום של מספר שקופית 3">
            <a:extLst>
              <a:ext uri="{FF2B5EF4-FFF2-40B4-BE49-F238E27FC236}">
                <a16:creationId xmlns:a16="http://schemas.microsoft.com/office/drawing/2014/main" id="{F0A8E82B-476A-4BA5-856D-71C9D38E0E1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fld id="{6FE46D3E-9198-44EA-BD92-DF5122D7E5F3}" type="slidenum">
              <a:rPr lang="he-IL" altLang="he-IL" sz="1200">
                <a:solidFill>
                  <a:srgbClr val="565E72"/>
                </a:solidFill>
              </a:rPr>
              <a:pPr/>
              <a:t>5</a:t>
            </a:fld>
            <a:endParaRPr lang="en-US" altLang="he-IL" sz="1200">
              <a:solidFill>
                <a:srgbClr val="565E72"/>
              </a:solidFill>
            </a:endParaRPr>
          </a:p>
        </p:txBody>
      </p:sp>
      <p:sp>
        <p:nvSpPr>
          <p:cNvPr id="5" name="תיבת טקסט 4">
            <a:extLst>
              <a:ext uri="{FF2B5EF4-FFF2-40B4-BE49-F238E27FC236}">
                <a16:creationId xmlns:a16="http://schemas.microsoft.com/office/drawing/2014/main" id="{120630BA-679A-4F81-A1EA-192E77EF404A}"/>
              </a:ext>
            </a:extLst>
          </p:cNvPr>
          <p:cNvSpPr txBox="1"/>
          <p:nvPr/>
        </p:nvSpPr>
        <p:spPr>
          <a:xfrm>
            <a:off x="665259" y="203007"/>
            <a:ext cx="10861481" cy="646331"/>
          </a:xfrm>
          <a:prstGeom prst="rect">
            <a:avLst/>
          </a:prstGeom>
          <a:noFill/>
        </p:spPr>
        <p:txBody>
          <a:bodyPr wrap="square">
            <a:spAutoFit/>
          </a:bodyPr>
          <a:lstStyle/>
          <a:p>
            <a:pPr algn="r" rtl="1"/>
            <a:r>
              <a:rPr lang="he-IL" sz="3600" b="1" dirty="0">
                <a:solidFill>
                  <a:srgbClr val="FF0000"/>
                </a:solidFill>
                <a:effectLst/>
                <a:latin typeface="Times New Roman" panose="02020603050405020304" pitchFamily="18" charset="0"/>
                <a:ea typeface="Times New Roman" panose="02020603050405020304" pitchFamily="18" charset="0"/>
                <a:cs typeface="David" panose="020E0502060401010101" pitchFamily="34" charset="-79"/>
              </a:rPr>
              <a:t>ע"מ 5464-03-20 גבאי נ' מנהל מס ערך מוסף רחובות </a:t>
            </a:r>
            <a:r>
              <a:rPr lang="he-IL" altLang="he-IL" sz="3200" b="1" u="sng" dirty="0">
                <a:solidFill>
                  <a:srgbClr val="FF0000"/>
                </a:solidFill>
              </a:rPr>
              <a:t>(4)</a:t>
            </a:r>
            <a:endParaRPr lang="he-IL"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מציין מיקום תוכן 2">
            <a:extLst>
              <a:ext uri="{FF2B5EF4-FFF2-40B4-BE49-F238E27FC236}">
                <a16:creationId xmlns:a16="http://schemas.microsoft.com/office/drawing/2014/main" id="{1C34C3E9-398B-401A-AED5-F388AC5E0A4B}"/>
              </a:ext>
            </a:extLst>
          </p:cNvPr>
          <p:cNvSpPr>
            <a:spLocks noGrp="1"/>
          </p:cNvSpPr>
          <p:nvPr>
            <p:ph idx="1"/>
          </p:nvPr>
        </p:nvSpPr>
        <p:spPr>
          <a:xfrm>
            <a:off x="239863" y="849338"/>
            <a:ext cx="11712271" cy="6008662"/>
          </a:xfrm>
        </p:spPr>
        <p:txBody>
          <a:bodyPr>
            <a:noAutofit/>
          </a:bodyPr>
          <a:lstStyle/>
          <a:p>
            <a:pPr marL="0" lvl="0" indent="0" algn="just" rtl="1">
              <a:lnSpc>
                <a:spcPct val="150000"/>
              </a:lnSpc>
              <a:spcBef>
                <a:spcPts val="600"/>
              </a:spcBef>
              <a:spcAft>
                <a:spcPts val="600"/>
              </a:spcAft>
              <a:buNone/>
            </a:pPr>
            <a:r>
              <a:rPr lang="he-IL" sz="3200" dirty="0">
                <a:effectLst/>
                <a:latin typeface="FrankRuehl" panose="020E0503060101010101" pitchFamily="34" charset="-79"/>
                <a:ea typeface="Times New Roman" panose="02020603050405020304" pitchFamily="18" charset="0"/>
                <a:cs typeface="FrankRuehl" panose="020E0503060101010101" pitchFamily="34" charset="-79"/>
              </a:rPr>
              <a:t>המערער רכש שטרי חוב מחברת מימון ישיר, בעלות משתנה. כאשר ערכם הנקוב של השטרות שנרכשו היה נמוך ממיליון ₪, שולם תמורתם סך של 28% מערכם הנקוב; כאשר ערכם הנקוב של השטרות היה גבוה יותר, שילם המערער תמורתם סך של 26% מערכם הנקוב. שטרות החוב מחב' מימון ישיר נרכשו במקבצים של בין 30 ל- 40 שטרי חוב. עלות השטרות שנרכשו מחב' מימון ישיר, היא כ- 2.825 מיליון ₪.  </a:t>
            </a:r>
            <a:endParaRPr lang="en-US" sz="3200" dirty="0">
              <a:effectLst/>
              <a:latin typeface="FrankRuehl" panose="020E0503060101010101" pitchFamily="34" charset="-79"/>
              <a:ea typeface="Times New Roman" panose="02020603050405020304" pitchFamily="18" charset="0"/>
              <a:cs typeface="FrankRuehl" panose="020E0503060101010101" pitchFamily="34" charset="-79"/>
            </a:endParaRPr>
          </a:p>
          <a:p>
            <a:r>
              <a:rPr lang="he-IL" sz="3200" dirty="0">
                <a:effectLst/>
                <a:latin typeface="FrankRuehl" panose="020E0503060101010101" pitchFamily="34" charset="-79"/>
                <a:ea typeface="Times New Roman" panose="02020603050405020304" pitchFamily="18" charset="0"/>
                <a:cs typeface="FrankRuehl" panose="020E0503060101010101" pitchFamily="34" charset="-79"/>
              </a:rPr>
              <a:t>המערער רכש במהלך השנים מסמכים סחירים גם מחברת </a:t>
            </a:r>
            <a:r>
              <a:rPr lang="en-US" sz="3200" dirty="0">
                <a:effectLst/>
                <a:latin typeface="FrankRuehl" panose="020E0503060101010101" pitchFamily="34" charset="-79"/>
                <a:ea typeface="Times New Roman" panose="02020603050405020304" pitchFamily="18" charset="0"/>
                <a:cs typeface="FrankRuehl" panose="020E0503060101010101" pitchFamily="34" charset="-79"/>
              </a:rPr>
              <a:t>ERN</a:t>
            </a:r>
            <a:r>
              <a:rPr lang="he-IL" sz="3200" dirty="0">
                <a:effectLst/>
                <a:latin typeface="FrankRuehl" panose="020E0503060101010101" pitchFamily="34" charset="-79"/>
                <a:ea typeface="Times New Roman" panose="02020603050405020304" pitchFamily="18" charset="0"/>
                <a:cs typeface="FrankRuehl" panose="020E0503060101010101" pitchFamily="34" charset="-79"/>
              </a:rPr>
              <a:t>, </a:t>
            </a:r>
          </a:p>
          <a:p>
            <a:r>
              <a:rPr lang="he-IL" sz="3200" dirty="0">
                <a:effectLst/>
                <a:latin typeface="FrankRuehl" panose="020E0503060101010101" pitchFamily="34" charset="-79"/>
                <a:ea typeface="Times New Roman" panose="02020603050405020304" pitchFamily="18" charset="0"/>
                <a:cs typeface="FrankRuehl" panose="020E0503060101010101" pitchFamily="34" charset="-79"/>
              </a:rPr>
              <a:t>היתה הסכמה כי השיקים מ- </a:t>
            </a:r>
            <a:r>
              <a:rPr lang="en-US" sz="2800" dirty="0">
                <a:effectLst/>
                <a:latin typeface="FrankRuehl" panose="020E0503060101010101" pitchFamily="34" charset="-79"/>
                <a:ea typeface="Times New Roman" panose="02020603050405020304" pitchFamily="18" charset="0"/>
                <a:cs typeface="FrankRuehl" panose="020E0503060101010101" pitchFamily="34" charset="-79"/>
              </a:rPr>
              <a:t>ERN</a:t>
            </a:r>
            <a:r>
              <a:rPr lang="he-IL" sz="3200" dirty="0">
                <a:effectLst/>
                <a:latin typeface="FrankRuehl" panose="020E0503060101010101" pitchFamily="34" charset="-79"/>
                <a:ea typeface="Times New Roman" panose="02020603050405020304" pitchFamily="18" charset="0"/>
                <a:cs typeface="FrankRuehl" panose="020E0503060101010101" pitchFamily="34" charset="-79"/>
              </a:rPr>
              <a:t> והשטרות ממימון ישיר – הם בבחינת </a:t>
            </a:r>
            <a:r>
              <a:rPr lang="he-IL" sz="3200" dirty="0">
                <a:effectLst/>
                <a:highlight>
                  <a:srgbClr val="FFFF00"/>
                </a:highlight>
                <a:latin typeface="FrankRuehl" panose="020E0503060101010101" pitchFamily="34" charset="-79"/>
                <a:ea typeface="Times New Roman" panose="02020603050405020304" pitchFamily="18" charset="0"/>
                <a:cs typeface="FrankRuehl" panose="020E0503060101010101" pitchFamily="34" charset="-79"/>
              </a:rPr>
              <a:t>"מסמכים סחירים" </a:t>
            </a:r>
            <a:r>
              <a:rPr lang="he-IL" sz="3200" dirty="0">
                <a:effectLst/>
                <a:latin typeface="FrankRuehl" panose="020E0503060101010101" pitchFamily="34" charset="-79"/>
                <a:ea typeface="Times New Roman" panose="02020603050405020304" pitchFamily="18" charset="0"/>
                <a:cs typeface="FrankRuehl" panose="020E0503060101010101" pitchFamily="34" charset="-79"/>
              </a:rPr>
              <a:t>– </a:t>
            </a:r>
            <a:r>
              <a:rPr lang="he-IL" sz="3200" dirty="0" err="1">
                <a:effectLst/>
                <a:latin typeface="FrankRuehl" panose="020E0503060101010101" pitchFamily="34" charset="-79"/>
                <a:ea typeface="Times New Roman" panose="02020603050405020304" pitchFamily="18" charset="0"/>
                <a:cs typeface="FrankRuehl" panose="020E0503060101010101" pitchFamily="34" charset="-79"/>
              </a:rPr>
              <a:t>הממועטים</a:t>
            </a:r>
            <a:r>
              <a:rPr lang="he-IL" sz="3200" dirty="0">
                <a:effectLst/>
                <a:latin typeface="FrankRuehl" panose="020E0503060101010101" pitchFamily="34" charset="-79"/>
                <a:ea typeface="Times New Roman" panose="02020603050405020304" pitchFamily="18" charset="0"/>
                <a:cs typeface="FrankRuehl" panose="020E0503060101010101" pitchFamily="34" charset="-79"/>
              </a:rPr>
              <a:t> מהגדרת "טובין" </a:t>
            </a:r>
            <a:r>
              <a:rPr lang="he-IL" sz="3200" u="sng" dirty="0">
                <a:solidFill>
                  <a:srgbClr val="0000FF"/>
                </a:solidFill>
                <a:effectLst/>
                <a:latin typeface="FrankRuehl" panose="020E0503060101010101" pitchFamily="34" charset="-79"/>
                <a:ea typeface="Times New Roman" panose="02020603050405020304" pitchFamily="18" charset="0"/>
                <a:cs typeface="FrankRuehl" panose="020E0503060101010101" pitchFamily="34" charset="-79"/>
                <a:hlinkClick r:id="rId2"/>
              </a:rPr>
              <a:t>בסעיף 1</a:t>
            </a:r>
            <a:r>
              <a:rPr lang="he-IL" sz="3200" dirty="0">
                <a:effectLst/>
                <a:latin typeface="FrankRuehl" panose="020E0503060101010101" pitchFamily="34" charset="-79"/>
                <a:ea typeface="Times New Roman" panose="02020603050405020304" pitchFamily="18" charset="0"/>
                <a:cs typeface="FrankRuehl" panose="020E0503060101010101" pitchFamily="34" charset="-79"/>
              </a:rPr>
              <a:t> לחוק והנזכרים כפי שנראה אף בסעיפים אחרים בחוק.. </a:t>
            </a:r>
            <a:endParaRPr lang="he-IL" altLang="he-IL" sz="3200" dirty="0">
              <a:latin typeface="FrankRuehl" panose="020E0503060101010101" pitchFamily="34" charset="-79"/>
              <a:cs typeface="FrankRuehl" panose="020E0503060101010101" pitchFamily="34" charset="-79"/>
            </a:endParaRPr>
          </a:p>
        </p:txBody>
      </p:sp>
      <p:sp>
        <p:nvSpPr>
          <p:cNvPr id="183299" name="מציין מיקום של מספר שקופית 3">
            <a:extLst>
              <a:ext uri="{FF2B5EF4-FFF2-40B4-BE49-F238E27FC236}">
                <a16:creationId xmlns:a16="http://schemas.microsoft.com/office/drawing/2014/main" id="{F0A8E82B-476A-4BA5-856D-71C9D38E0E1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fld id="{6FE46D3E-9198-44EA-BD92-DF5122D7E5F3}" type="slidenum">
              <a:rPr lang="he-IL" altLang="he-IL" sz="1200">
                <a:solidFill>
                  <a:srgbClr val="565E72"/>
                </a:solidFill>
              </a:rPr>
              <a:pPr/>
              <a:t>6</a:t>
            </a:fld>
            <a:endParaRPr lang="en-US" altLang="he-IL" sz="1200">
              <a:solidFill>
                <a:srgbClr val="565E72"/>
              </a:solidFill>
            </a:endParaRPr>
          </a:p>
        </p:txBody>
      </p:sp>
      <p:sp>
        <p:nvSpPr>
          <p:cNvPr id="5" name="תיבת טקסט 4">
            <a:extLst>
              <a:ext uri="{FF2B5EF4-FFF2-40B4-BE49-F238E27FC236}">
                <a16:creationId xmlns:a16="http://schemas.microsoft.com/office/drawing/2014/main" id="{120630BA-679A-4F81-A1EA-192E77EF404A}"/>
              </a:ext>
            </a:extLst>
          </p:cNvPr>
          <p:cNvSpPr txBox="1"/>
          <p:nvPr/>
        </p:nvSpPr>
        <p:spPr>
          <a:xfrm>
            <a:off x="665259" y="110673"/>
            <a:ext cx="10861481" cy="646331"/>
          </a:xfrm>
          <a:prstGeom prst="rect">
            <a:avLst/>
          </a:prstGeom>
          <a:noFill/>
        </p:spPr>
        <p:txBody>
          <a:bodyPr wrap="square">
            <a:spAutoFit/>
          </a:bodyPr>
          <a:lstStyle/>
          <a:p>
            <a:pPr algn="r" rtl="1"/>
            <a:r>
              <a:rPr lang="he-IL" sz="3600" b="1" dirty="0">
                <a:solidFill>
                  <a:srgbClr val="FF0000"/>
                </a:solidFill>
                <a:effectLst/>
                <a:latin typeface="Times New Roman" panose="02020603050405020304" pitchFamily="18" charset="0"/>
                <a:ea typeface="Times New Roman" panose="02020603050405020304" pitchFamily="18" charset="0"/>
                <a:cs typeface="David" panose="020E0502060401010101" pitchFamily="34" charset="-79"/>
              </a:rPr>
              <a:t>ע"מ 5464-03-20 גבאי נ' מנהל מס ערך מוסף רחובות </a:t>
            </a:r>
            <a:r>
              <a:rPr lang="he-IL" altLang="he-IL" sz="3200" b="1" u="sng" dirty="0">
                <a:solidFill>
                  <a:srgbClr val="FF0000"/>
                </a:solidFill>
              </a:rPr>
              <a:t>(5)</a:t>
            </a:r>
            <a:endParaRPr lang="he-IL" sz="3200" dirty="0"/>
          </a:p>
        </p:txBody>
      </p:sp>
    </p:spTree>
    <p:extLst>
      <p:ext uri="{BB962C8B-B14F-4D97-AF65-F5344CB8AC3E}">
        <p14:creationId xmlns:p14="http://schemas.microsoft.com/office/powerpoint/2010/main" val="121265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מציין מיקום תוכן 2">
            <a:extLst>
              <a:ext uri="{FF2B5EF4-FFF2-40B4-BE49-F238E27FC236}">
                <a16:creationId xmlns:a16="http://schemas.microsoft.com/office/drawing/2014/main" id="{1C34C3E9-398B-401A-AED5-F388AC5E0A4B}"/>
              </a:ext>
            </a:extLst>
          </p:cNvPr>
          <p:cNvSpPr>
            <a:spLocks noGrp="1"/>
          </p:cNvSpPr>
          <p:nvPr>
            <p:ph idx="1"/>
          </p:nvPr>
        </p:nvSpPr>
        <p:spPr>
          <a:xfrm>
            <a:off x="239863" y="1047115"/>
            <a:ext cx="11869974" cy="5250317"/>
          </a:xfrm>
        </p:spPr>
        <p:txBody>
          <a:bodyPr>
            <a:normAutofit/>
          </a:bodyPr>
          <a:lstStyle/>
          <a:p>
            <a:pPr marL="0" lvl="0" indent="0" algn="just" rtl="1">
              <a:spcBef>
                <a:spcPts val="600"/>
              </a:spcBef>
              <a:spcAft>
                <a:spcPts val="600"/>
              </a:spcAft>
              <a:buNone/>
            </a:pPr>
            <a:r>
              <a:rPr lang="he-IL" sz="3200" dirty="0">
                <a:effectLst/>
                <a:latin typeface="Calibri" panose="020F0502020204030204" pitchFamily="34" charset="0"/>
                <a:ea typeface="Times New Roman" panose="02020603050405020304" pitchFamily="18" charset="0"/>
                <a:cs typeface="FrankRuehl" panose="020E0503060101010101" pitchFamily="34" charset="-79"/>
              </a:rPr>
              <a:t>בדוחות שהגיש המערער לפקיד השומה, דיווח על רווחיו מפדיון המסמכים הסחירים – </a:t>
            </a:r>
            <a:r>
              <a:rPr lang="he-IL" sz="3200" b="1" dirty="0">
                <a:effectLst/>
                <a:highlight>
                  <a:srgbClr val="FFFF00"/>
                </a:highlight>
                <a:latin typeface="Calibri" panose="020F0502020204030204" pitchFamily="34" charset="0"/>
                <a:ea typeface="Times New Roman" panose="02020603050405020304" pitchFamily="18" charset="0"/>
                <a:cs typeface="FrankRuehl" panose="020E0503060101010101" pitchFamily="34" charset="-79"/>
              </a:rPr>
              <a:t>כהכנסה מעסק</a:t>
            </a:r>
            <a:r>
              <a:rPr lang="he-IL" sz="3200" dirty="0">
                <a:effectLst/>
                <a:latin typeface="Calibri" panose="020F0502020204030204" pitchFamily="34" charset="0"/>
                <a:ea typeface="Times New Roman" panose="02020603050405020304" pitchFamily="18" charset="0"/>
                <a:cs typeface="FrankRuehl" panose="020E0503060101010101" pitchFamily="34" charset="-79"/>
              </a:rPr>
              <a:t>. לעומת זאת בדוחותיו למשיב, (</a:t>
            </a:r>
            <a:r>
              <a:rPr lang="he-IL" sz="3200" b="1" dirty="0">
                <a:solidFill>
                  <a:srgbClr val="7030A0"/>
                </a:solidFill>
                <a:effectLst/>
                <a:latin typeface="Calibri" panose="020F0502020204030204" pitchFamily="34" charset="0"/>
                <a:ea typeface="Times New Roman" panose="02020603050405020304" pitchFamily="18" charset="0"/>
                <a:cs typeface="FrankRuehl" panose="020E0503060101010101" pitchFamily="34" charset="-79"/>
              </a:rPr>
              <a:t>מע"מ</a:t>
            </a:r>
            <a:r>
              <a:rPr lang="he-IL" sz="3200" dirty="0">
                <a:effectLst/>
                <a:latin typeface="Calibri" panose="020F0502020204030204" pitchFamily="34" charset="0"/>
                <a:ea typeface="Times New Roman" panose="02020603050405020304" pitchFamily="18" charset="0"/>
                <a:cs typeface="FrankRuehl" panose="020E0503060101010101" pitchFamily="34" charset="-79"/>
              </a:rPr>
              <a:t>) </a:t>
            </a:r>
            <a:r>
              <a:rPr lang="he-IL" sz="3200" dirty="0">
                <a:effectLst/>
                <a:highlight>
                  <a:srgbClr val="FFFF00"/>
                </a:highlight>
                <a:latin typeface="Calibri" panose="020F0502020204030204" pitchFamily="34" charset="0"/>
                <a:ea typeface="Times New Roman" panose="02020603050405020304" pitchFamily="18" charset="0"/>
                <a:cs typeface="FrankRuehl" panose="020E0503060101010101" pitchFamily="34" charset="-79"/>
              </a:rPr>
              <a:t>לא דיווח על עסקאות אלה</a:t>
            </a:r>
            <a:r>
              <a:rPr lang="he-IL" sz="3200" dirty="0">
                <a:effectLst/>
                <a:latin typeface="Calibri" panose="020F0502020204030204" pitchFamily="34" charset="0"/>
                <a:ea typeface="Times New Roman" panose="02020603050405020304" pitchFamily="18" charset="0"/>
                <a:cs typeface="FrankRuehl" panose="020E0503060101010101" pitchFamily="34" charset="-79"/>
              </a:rPr>
              <a:t>, שכן </a:t>
            </a:r>
            <a:r>
              <a:rPr lang="he-IL" sz="3200" b="1" u="sng" dirty="0">
                <a:solidFill>
                  <a:srgbClr val="7030A0"/>
                </a:solidFill>
                <a:effectLst/>
                <a:latin typeface="Calibri" panose="020F0502020204030204" pitchFamily="34" charset="0"/>
                <a:ea typeface="Times New Roman" panose="02020603050405020304" pitchFamily="18" charset="0"/>
                <a:cs typeface="FrankRuehl" panose="020E0503060101010101" pitchFamily="34" charset="-79"/>
              </a:rPr>
              <a:t>לטענתו הן אינן חבות במס ערך מוסף</a:t>
            </a:r>
            <a:r>
              <a:rPr lang="he-IL" sz="3200" dirty="0">
                <a:effectLst/>
                <a:latin typeface="Calibri" panose="020F0502020204030204" pitchFamily="34" charset="0"/>
                <a:ea typeface="Times New Roman" panose="02020603050405020304" pitchFamily="18" charset="0"/>
                <a:cs typeface="FrankRuehl" panose="020E0503060101010101" pitchFamily="34" charset="-79"/>
              </a:rPr>
              <a:t>. לצד זאת, המערער </a:t>
            </a:r>
            <a:r>
              <a:rPr lang="he-IL" sz="3200" dirty="0">
                <a:effectLst/>
                <a:highlight>
                  <a:srgbClr val="FFFF00"/>
                </a:highlight>
                <a:latin typeface="Calibri" panose="020F0502020204030204" pitchFamily="34" charset="0"/>
                <a:ea typeface="Times New Roman" panose="02020603050405020304" pitchFamily="18" charset="0"/>
                <a:cs typeface="FrankRuehl" panose="020E0503060101010101" pitchFamily="34" charset="-79"/>
              </a:rPr>
              <a:t>כן דיווח למשיב על עסקאות שהיו לו כעו"ד </a:t>
            </a:r>
            <a:r>
              <a:rPr lang="he-IL" sz="3200" dirty="0">
                <a:effectLst/>
                <a:latin typeface="Calibri" panose="020F0502020204030204" pitchFamily="34" charset="0"/>
                <a:ea typeface="Times New Roman" panose="02020603050405020304" pitchFamily="18" charset="0"/>
                <a:cs typeface="FrankRuehl" panose="020E0503060101010101" pitchFamily="34" charset="-79"/>
              </a:rPr>
              <a:t>מגביית המסמכים הסחירים.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he-IL" sz="3200" b="1" dirty="0">
                <a:solidFill>
                  <a:srgbClr val="C00000"/>
                </a:solidFill>
                <a:effectLst/>
                <a:ea typeface="Times New Roman" panose="02020603050405020304" pitchFamily="18" charset="0"/>
                <a:cs typeface="FrankRuehl" panose="020E0503060101010101" pitchFamily="34" charset="-79"/>
              </a:rPr>
              <a:t>שיטת הדיווח</a:t>
            </a:r>
            <a:r>
              <a:rPr lang="he-IL" sz="3200" dirty="0">
                <a:effectLst/>
                <a:ea typeface="Times New Roman" panose="02020603050405020304" pitchFamily="18" charset="0"/>
                <a:cs typeface="FrankRuehl" panose="020E0503060101010101" pitchFamily="34" charset="-79"/>
              </a:rPr>
              <a:t>: </a:t>
            </a:r>
          </a:p>
          <a:p>
            <a:r>
              <a:rPr lang="he-IL" sz="3200" dirty="0">
                <a:effectLst/>
                <a:latin typeface="Calibri" panose="020F0502020204030204" pitchFamily="34" charset="0"/>
                <a:ea typeface="Times New Roman" panose="02020603050405020304" pitchFamily="18" charset="0"/>
                <a:cs typeface="FrankRuehl" panose="020E0503060101010101" pitchFamily="34" charset="-79"/>
              </a:rPr>
              <a:t>תשלום שקיבל המערער ושסכומו </a:t>
            </a:r>
            <a:r>
              <a:rPr lang="he-IL" sz="3200" dirty="0">
                <a:effectLst/>
                <a:highlight>
                  <a:srgbClr val="FFFF00"/>
                </a:highlight>
                <a:latin typeface="Calibri" panose="020F0502020204030204" pitchFamily="34" charset="0"/>
                <a:ea typeface="Times New Roman" panose="02020603050405020304" pitchFamily="18" charset="0"/>
                <a:cs typeface="FrankRuehl" panose="020E0503060101010101" pitchFamily="34" charset="-79"/>
              </a:rPr>
              <a:t>עד לערך הנקוב של המסמך הסחיר – סווג ע"י המערער כשייך לפעילותו מפדיון המסמכים הסחירים.</a:t>
            </a:r>
            <a:r>
              <a:rPr lang="he-IL" sz="3200" dirty="0">
                <a:effectLst/>
                <a:latin typeface="Calibri" panose="020F0502020204030204" pitchFamily="34" charset="0"/>
                <a:ea typeface="Times New Roman" panose="02020603050405020304" pitchFamily="18" charset="0"/>
                <a:cs typeface="FrankRuehl" panose="020E0503060101010101" pitchFamily="34" charset="-79"/>
              </a:rPr>
              <a:t> לכן </a:t>
            </a:r>
            <a:r>
              <a:rPr lang="he-IL" sz="3200" b="1" dirty="0">
                <a:solidFill>
                  <a:srgbClr val="C00000"/>
                </a:solidFill>
                <a:effectLst/>
                <a:latin typeface="Calibri" panose="020F0502020204030204" pitchFamily="34" charset="0"/>
                <a:ea typeface="Times New Roman" panose="02020603050405020304" pitchFamily="18" charset="0"/>
                <a:cs typeface="FrankRuehl" panose="020E0503060101010101" pitchFamily="34" charset="-79"/>
              </a:rPr>
              <a:t>לשיטתו</a:t>
            </a:r>
            <a:r>
              <a:rPr lang="he-IL" sz="3200" dirty="0">
                <a:solidFill>
                  <a:srgbClr val="C00000"/>
                </a:solidFill>
                <a:effectLst/>
                <a:latin typeface="Calibri" panose="020F0502020204030204" pitchFamily="34" charset="0"/>
                <a:ea typeface="Times New Roman" panose="02020603050405020304" pitchFamily="18" charset="0"/>
                <a:cs typeface="FrankRuehl" panose="020E0503060101010101" pitchFamily="34" charset="-79"/>
              </a:rPr>
              <a:t>, אינו חב במע"מ; </a:t>
            </a:r>
          </a:p>
          <a:p>
            <a:r>
              <a:rPr lang="he-IL" sz="3200" dirty="0">
                <a:effectLst/>
                <a:highlight>
                  <a:srgbClr val="FFFF00"/>
                </a:highlight>
                <a:latin typeface="Calibri" panose="020F0502020204030204" pitchFamily="34" charset="0"/>
                <a:ea typeface="Times New Roman" panose="02020603050405020304" pitchFamily="18" charset="0"/>
                <a:cs typeface="FrankRuehl" panose="020E0503060101010101" pitchFamily="34" charset="-79"/>
              </a:rPr>
              <a:t>תשלום שקיבל המערער והעולה על ערכו הנקוב של המסמך הסחיר – סווג ע"י המערער כשייך לפעילותו כעו"ד </a:t>
            </a:r>
            <a:r>
              <a:rPr lang="he-IL" sz="3200" dirty="0">
                <a:solidFill>
                  <a:srgbClr val="C00000"/>
                </a:solidFill>
                <a:effectLst/>
                <a:latin typeface="Calibri" panose="020F0502020204030204" pitchFamily="34" charset="0"/>
                <a:ea typeface="Times New Roman" panose="02020603050405020304" pitchFamily="18" charset="0"/>
                <a:cs typeface="FrankRuehl" panose="020E0503060101010101" pitchFamily="34" charset="-79"/>
              </a:rPr>
              <a:t>ולכן </a:t>
            </a:r>
            <a:r>
              <a:rPr lang="he-IL" sz="3200" b="1" dirty="0">
                <a:solidFill>
                  <a:srgbClr val="C00000"/>
                </a:solidFill>
                <a:effectLst/>
                <a:latin typeface="Calibri" panose="020F0502020204030204" pitchFamily="34" charset="0"/>
                <a:ea typeface="Times New Roman" panose="02020603050405020304" pitchFamily="18" charset="0"/>
                <a:cs typeface="FrankRuehl" panose="020E0503060101010101" pitchFamily="34" charset="-79"/>
              </a:rPr>
              <a:t>דווח למשיב כעסקה החייבת </a:t>
            </a:r>
            <a:r>
              <a:rPr lang="he-IL" sz="3200" dirty="0">
                <a:solidFill>
                  <a:srgbClr val="C00000"/>
                </a:solidFill>
                <a:effectLst/>
                <a:latin typeface="Calibri" panose="020F0502020204030204" pitchFamily="34" charset="0"/>
                <a:ea typeface="Times New Roman" panose="02020603050405020304" pitchFamily="18" charset="0"/>
                <a:cs typeface="FrankRuehl" panose="020E0503060101010101" pitchFamily="34" charset="-79"/>
              </a:rPr>
              <a:t>במע"מ</a:t>
            </a:r>
            <a:r>
              <a:rPr lang="he-IL" sz="3200" dirty="0">
                <a:effectLst/>
                <a:latin typeface="Calibri" panose="020F0502020204030204" pitchFamily="34" charset="0"/>
                <a:ea typeface="Times New Roman" panose="02020603050405020304" pitchFamily="18" charset="0"/>
                <a:cs typeface="FrankRuehl" panose="020E0503060101010101" pitchFamily="34" charset="-79"/>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3299" name="מציין מיקום של מספר שקופית 3">
            <a:extLst>
              <a:ext uri="{FF2B5EF4-FFF2-40B4-BE49-F238E27FC236}">
                <a16:creationId xmlns:a16="http://schemas.microsoft.com/office/drawing/2014/main" id="{F0A8E82B-476A-4BA5-856D-71C9D38E0E1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fld id="{6FE46D3E-9198-44EA-BD92-DF5122D7E5F3}" type="slidenum">
              <a:rPr lang="he-IL" altLang="he-IL" sz="1200">
                <a:solidFill>
                  <a:srgbClr val="565E72"/>
                </a:solidFill>
              </a:rPr>
              <a:pPr/>
              <a:t>7</a:t>
            </a:fld>
            <a:endParaRPr lang="en-US" altLang="he-IL" sz="1200">
              <a:solidFill>
                <a:srgbClr val="565E72"/>
              </a:solidFill>
            </a:endParaRPr>
          </a:p>
        </p:txBody>
      </p:sp>
      <p:sp>
        <p:nvSpPr>
          <p:cNvPr id="5" name="תיבת טקסט 4">
            <a:extLst>
              <a:ext uri="{FF2B5EF4-FFF2-40B4-BE49-F238E27FC236}">
                <a16:creationId xmlns:a16="http://schemas.microsoft.com/office/drawing/2014/main" id="{120630BA-679A-4F81-A1EA-192E77EF404A}"/>
              </a:ext>
            </a:extLst>
          </p:cNvPr>
          <p:cNvSpPr txBox="1"/>
          <p:nvPr/>
        </p:nvSpPr>
        <p:spPr>
          <a:xfrm>
            <a:off x="665259" y="79896"/>
            <a:ext cx="10861481" cy="707886"/>
          </a:xfrm>
          <a:prstGeom prst="rect">
            <a:avLst/>
          </a:prstGeom>
          <a:noFill/>
        </p:spPr>
        <p:txBody>
          <a:bodyPr wrap="square">
            <a:spAutoFit/>
          </a:bodyPr>
          <a:lstStyle/>
          <a:p>
            <a:pPr algn="r" rtl="1"/>
            <a:r>
              <a:rPr lang="he-IL" sz="3600" dirty="0">
                <a:effectLst/>
                <a:latin typeface="Times New Roman" panose="02020603050405020304" pitchFamily="18" charset="0"/>
                <a:ea typeface="Times New Roman" panose="02020603050405020304" pitchFamily="18" charset="0"/>
                <a:cs typeface="David" panose="020E0502060401010101" pitchFamily="34" charset="-79"/>
              </a:rPr>
              <a:t>גבאי נ' מנהל מע"מ רחובות </a:t>
            </a:r>
            <a:r>
              <a:rPr lang="he-IL" altLang="he-IL" sz="3200" b="1" u="sng" dirty="0">
                <a:solidFill>
                  <a:srgbClr val="FF0000"/>
                </a:solidFill>
              </a:rPr>
              <a:t>(6) </a:t>
            </a:r>
            <a:r>
              <a:rPr lang="he-IL" altLang="he-IL" sz="4000" b="1" u="sng" dirty="0">
                <a:solidFill>
                  <a:srgbClr val="FF0000"/>
                </a:solidFill>
              </a:rPr>
              <a:t>שיטת הדיווח</a:t>
            </a:r>
            <a:endParaRPr lang="he-IL" sz="3200" dirty="0"/>
          </a:p>
        </p:txBody>
      </p:sp>
    </p:spTree>
    <p:extLst>
      <p:ext uri="{BB962C8B-B14F-4D97-AF65-F5344CB8AC3E}">
        <p14:creationId xmlns:p14="http://schemas.microsoft.com/office/powerpoint/2010/main" val="2186032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מציין מיקום תוכן 2">
            <a:extLst>
              <a:ext uri="{FF2B5EF4-FFF2-40B4-BE49-F238E27FC236}">
                <a16:creationId xmlns:a16="http://schemas.microsoft.com/office/drawing/2014/main" id="{1C34C3E9-398B-401A-AED5-F388AC5E0A4B}"/>
              </a:ext>
            </a:extLst>
          </p:cNvPr>
          <p:cNvSpPr>
            <a:spLocks noGrp="1"/>
          </p:cNvSpPr>
          <p:nvPr>
            <p:ph idx="1"/>
          </p:nvPr>
        </p:nvSpPr>
        <p:spPr>
          <a:xfrm>
            <a:off x="239864" y="1549398"/>
            <a:ext cx="11712271" cy="4574550"/>
          </a:xfrm>
        </p:spPr>
        <p:txBody>
          <a:bodyPr>
            <a:normAutofit/>
          </a:bodyPr>
          <a:lstStyle/>
          <a:p>
            <a:pPr marL="0" lvl="0" indent="0" algn="just" rtl="1">
              <a:spcBef>
                <a:spcPts val="600"/>
              </a:spcBef>
              <a:spcAft>
                <a:spcPts val="600"/>
              </a:spcAft>
              <a:buNone/>
            </a:pPr>
            <a:r>
              <a:rPr lang="he-IL" sz="3600" b="1" dirty="0">
                <a:solidFill>
                  <a:srgbClr val="C00000"/>
                </a:solidFill>
                <a:effectLst/>
                <a:latin typeface="Calibri" panose="020F0502020204030204" pitchFamily="34" charset="0"/>
                <a:ea typeface="Times New Roman" panose="02020603050405020304" pitchFamily="18" charset="0"/>
                <a:cs typeface="FrankRuehl" panose="020E0503060101010101" pitchFamily="34" charset="-79"/>
              </a:rPr>
              <a:t>מע"מ</a:t>
            </a:r>
            <a:r>
              <a:rPr lang="he-IL" sz="3600" dirty="0">
                <a:effectLst/>
                <a:latin typeface="Calibri" panose="020F0502020204030204" pitchFamily="34" charset="0"/>
                <a:ea typeface="Times New Roman" panose="02020603050405020304" pitchFamily="18" charset="0"/>
                <a:cs typeface="FrankRuehl" panose="020E0503060101010101" pitchFamily="34" charset="-79"/>
              </a:rPr>
              <a:t>: </a:t>
            </a:r>
            <a:r>
              <a:rPr lang="he-IL" sz="3600" dirty="0">
                <a:effectLst/>
                <a:ea typeface="Times New Roman" panose="02020603050405020304" pitchFamily="18" charset="0"/>
                <a:cs typeface="FrankRuehl" panose="020E0503060101010101" pitchFamily="34" charset="-79"/>
              </a:rPr>
              <a:t>כלל פעילותו היא פעילות עסקית, המהווה חלק אינטגראלי מפעילות משרדו החבה במע"מ. </a:t>
            </a:r>
          </a:p>
          <a:p>
            <a:pPr marL="0" lvl="0" indent="0" algn="just" rtl="1">
              <a:spcBef>
                <a:spcPts val="600"/>
              </a:spcBef>
              <a:spcAft>
                <a:spcPts val="600"/>
              </a:spcAft>
              <a:buNone/>
            </a:pPr>
            <a:endParaRPr lang="he-IL" sz="3600" dirty="0">
              <a:effectLst/>
              <a:ea typeface="Times New Roman" panose="02020603050405020304" pitchFamily="18" charset="0"/>
              <a:cs typeface="FrankRuehl" panose="020E0503060101010101" pitchFamily="34" charset="-79"/>
            </a:endParaRPr>
          </a:p>
          <a:p>
            <a:pPr marL="0" lvl="0" indent="0" algn="just" rtl="1">
              <a:spcBef>
                <a:spcPts val="600"/>
              </a:spcBef>
              <a:spcAft>
                <a:spcPts val="600"/>
              </a:spcAft>
              <a:buNone/>
            </a:pPr>
            <a:r>
              <a:rPr lang="he-IL" sz="3600" b="1" dirty="0">
                <a:solidFill>
                  <a:srgbClr val="C00000"/>
                </a:solidFill>
                <a:effectLst/>
                <a:ea typeface="Times New Roman" panose="02020603050405020304" pitchFamily="18" charset="0"/>
                <a:cs typeface="FrankRuehl" panose="020E0503060101010101" pitchFamily="34" charset="-79"/>
              </a:rPr>
              <a:t>המערער</a:t>
            </a:r>
            <a:r>
              <a:rPr lang="he-IL" sz="3600" dirty="0">
                <a:effectLst/>
                <a:ea typeface="Times New Roman" panose="02020603050405020304" pitchFamily="18" charset="0"/>
                <a:cs typeface="FrankRuehl" panose="020E0503060101010101" pitchFamily="34" charset="-79"/>
              </a:rPr>
              <a:t>: פעילותו כעו"ד – חבה במס, ואילו פעילותו מפדיון המסמכים הסחירים – אינה חבה לשיטתו במס.</a:t>
            </a:r>
          </a:p>
          <a:p>
            <a:pPr marL="0" lvl="0" indent="0" algn="just" rtl="1">
              <a:spcBef>
                <a:spcPts val="600"/>
              </a:spcBef>
              <a:spcAft>
                <a:spcPts val="600"/>
              </a:spcAft>
              <a:buNone/>
            </a:pP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3299" name="מציין מיקום של מספר שקופית 3">
            <a:extLst>
              <a:ext uri="{FF2B5EF4-FFF2-40B4-BE49-F238E27FC236}">
                <a16:creationId xmlns:a16="http://schemas.microsoft.com/office/drawing/2014/main" id="{F0A8E82B-476A-4BA5-856D-71C9D38E0E1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fld id="{6FE46D3E-9198-44EA-BD92-DF5122D7E5F3}" type="slidenum">
              <a:rPr lang="he-IL" altLang="he-IL" sz="1200">
                <a:solidFill>
                  <a:srgbClr val="565E72"/>
                </a:solidFill>
              </a:rPr>
              <a:pPr/>
              <a:t>8</a:t>
            </a:fld>
            <a:endParaRPr lang="en-US" altLang="he-IL" sz="1200">
              <a:solidFill>
                <a:srgbClr val="565E72"/>
              </a:solidFill>
            </a:endParaRPr>
          </a:p>
        </p:txBody>
      </p:sp>
      <p:sp>
        <p:nvSpPr>
          <p:cNvPr id="5" name="תיבת טקסט 4">
            <a:extLst>
              <a:ext uri="{FF2B5EF4-FFF2-40B4-BE49-F238E27FC236}">
                <a16:creationId xmlns:a16="http://schemas.microsoft.com/office/drawing/2014/main" id="{120630BA-679A-4F81-A1EA-192E77EF404A}"/>
              </a:ext>
            </a:extLst>
          </p:cNvPr>
          <p:cNvSpPr txBox="1"/>
          <p:nvPr/>
        </p:nvSpPr>
        <p:spPr>
          <a:xfrm>
            <a:off x="665259" y="203007"/>
            <a:ext cx="10861481" cy="707886"/>
          </a:xfrm>
          <a:prstGeom prst="rect">
            <a:avLst/>
          </a:prstGeom>
          <a:noFill/>
        </p:spPr>
        <p:txBody>
          <a:bodyPr wrap="square">
            <a:spAutoFit/>
          </a:bodyPr>
          <a:lstStyle/>
          <a:p>
            <a:pPr algn="r" rtl="1"/>
            <a:r>
              <a:rPr lang="he-IL" sz="3600" dirty="0">
                <a:effectLst/>
                <a:latin typeface="Times New Roman" panose="02020603050405020304" pitchFamily="18" charset="0"/>
                <a:ea typeface="Times New Roman" panose="02020603050405020304" pitchFamily="18" charset="0"/>
                <a:cs typeface="David" panose="020E0502060401010101" pitchFamily="34" charset="-79"/>
              </a:rPr>
              <a:t>גבאי נ' מנהל מע"מ רחובות </a:t>
            </a:r>
            <a:r>
              <a:rPr lang="he-IL" altLang="he-IL" sz="3200" b="1" u="sng" dirty="0">
                <a:solidFill>
                  <a:srgbClr val="FF0000"/>
                </a:solidFill>
              </a:rPr>
              <a:t>(7) </a:t>
            </a:r>
            <a:r>
              <a:rPr lang="he-IL" altLang="he-IL" sz="4000" b="1" u="sng" dirty="0">
                <a:solidFill>
                  <a:srgbClr val="FF0000"/>
                </a:solidFill>
              </a:rPr>
              <a:t>טענות הצדדים</a:t>
            </a:r>
            <a:endParaRPr lang="he-IL" sz="3200" dirty="0"/>
          </a:p>
        </p:txBody>
      </p:sp>
    </p:spTree>
    <p:extLst>
      <p:ext uri="{BB962C8B-B14F-4D97-AF65-F5344CB8AC3E}">
        <p14:creationId xmlns:p14="http://schemas.microsoft.com/office/powerpoint/2010/main" val="2176926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מציין מיקום תוכן 2">
            <a:extLst>
              <a:ext uri="{FF2B5EF4-FFF2-40B4-BE49-F238E27FC236}">
                <a16:creationId xmlns:a16="http://schemas.microsoft.com/office/drawing/2014/main" id="{1C34C3E9-398B-401A-AED5-F388AC5E0A4B}"/>
              </a:ext>
            </a:extLst>
          </p:cNvPr>
          <p:cNvSpPr>
            <a:spLocks noGrp="1"/>
          </p:cNvSpPr>
          <p:nvPr>
            <p:ph idx="1"/>
          </p:nvPr>
        </p:nvSpPr>
        <p:spPr>
          <a:xfrm>
            <a:off x="479729" y="1152906"/>
            <a:ext cx="11712271" cy="5705093"/>
          </a:xfrm>
        </p:spPr>
        <p:txBody>
          <a:bodyPr>
            <a:normAutofit/>
          </a:bodyPr>
          <a:lstStyle/>
          <a:p>
            <a:pPr marL="342900" lvl="0" indent="-342900" algn="just" rtl="1">
              <a:spcBef>
                <a:spcPts val="600"/>
              </a:spcBef>
              <a:spcAft>
                <a:spcPts val="600"/>
              </a:spcAft>
              <a:buFont typeface="+mj-cs"/>
              <a:buAutoNum type="hebrew2Minus"/>
            </a:pPr>
            <a:r>
              <a:rPr lang="he-IL" sz="3500" dirty="0">
                <a:effectLst/>
                <a:latin typeface="Calibri" panose="020F0502020204030204" pitchFamily="34" charset="0"/>
                <a:ea typeface="Times New Roman" panose="02020603050405020304" pitchFamily="18" charset="0"/>
                <a:cs typeface="FrankRuehl" panose="020E0503060101010101" pitchFamily="34" charset="-79"/>
              </a:rPr>
              <a:t>פעילותו בתחום המסמכים הסחירים, אינה עולה כדי "עסק", ולכן אינה חבה במע"מ. </a:t>
            </a:r>
            <a:endParaRPr lang="en-US"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rtl="1">
              <a:spcBef>
                <a:spcPts val="600"/>
              </a:spcBef>
              <a:spcAft>
                <a:spcPts val="600"/>
              </a:spcAft>
              <a:buFont typeface="+mj-cs"/>
              <a:buAutoNum type="hebrew2Minus"/>
            </a:pPr>
            <a:r>
              <a:rPr lang="he-IL" sz="3500" dirty="0">
                <a:effectLst/>
                <a:latin typeface="Calibri" panose="020F0502020204030204" pitchFamily="34" charset="0"/>
                <a:ea typeface="Times New Roman" panose="02020603050405020304" pitchFamily="18" charset="0"/>
                <a:cs typeface="FrankRuehl" panose="020E0503060101010101" pitchFamily="34" charset="-79"/>
              </a:rPr>
              <a:t>לאור החרגת "מסמכים סחירים" מהגדרת "טובין" </a:t>
            </a:r>
            <a:r>
              <a:rPr lang="he-IL" sz="3500" u="sng" dirty="0">
                <a:solidFill>
                  <a:srgbClr val="0000FF"/>
                </a:solidFill>
                <a:effectLst/>
                <a:latin typeface="Calibri" panose="020F0502020204030204" pitchFamily="34" charset="0"/>
                <a:ea typeface="Times New Roman" panose="02020603050405020304" pitchFamily="18" charset="0"/>
                <a:cs typeface="FrankRuehl" panose="020E0503060101010101" pitchFamily="34" charset="-79"/>
                <a:hlinkClick r:id="rId2"/>
              </a:rPr>
              <a:t>בסעיף 1</a:t>
            </a:r>
            <a:r>
              <a:rPr lang="he-IL" sz="3500" dirty="0">
                <a:effectLst/>
                <a:latin typeface="Calibri" panose="020F0502020204030204" pitchFamily="34" charset="0"/>
                <a:ea typeface="Times New Roman" panose="02020603050405020304" pitchFamily="18" charset="0"/>
                <a:cs typeface="FrankRuehl" panose="020E0503060101010101" pitchFamily="34" charset="-79"/>
              </a:rPr>
              <a:t> לחוק, ברור כי המחוקק התכוון שלא לחייב במס מכירה (ובכלל זה פדיון) של מסמכים סחירים וניירות ערך. לאור זאת, יש לפרש את הוראות </a:t>
            </a:r>
            <a:r>
              <a:rPr lang="he-IL" sz="3500" u="sng" dirty="0">
                <a:solidFill>
                  <a:srgbClr val="0000FF"/>
                </a:solidFill>
                <a:effectLst/>
                <a:latin typeface="Calibri" panose="020F0502020204030204" pitchFamily="34" charset="0"/>
                <a:ea typeface="Times New Roman" panose="02020603050405020304" pitchFamily="18" charset="0"/>
                <a:cs typeface="FrankRuehl" panose="020E0503060101010101" pitchFamily="34" charset="-79"/>
                <a:hlinkClick r:id="rId3"/>
              </a:rPr>
              <a:t>סעיף 19(ב)</a:t>
            </a:r>
            <a:r>
              <a:rPr lang="he-IL" sz="3500" dirty="0">
                <a:effectLst/>
                <a:latin typeface="Calibri" panose="020F0502020204030204" pitchFamily="34" charset="0"/>
                <a:ea typeface="Times New Roman" panose="02020603050405020304" pitchFamily="18" charset="0"/>
                <a:cs typeface="FrankRuehl" panose="020E0503060101010101" pitchFamily="34" charset="-79"/>
              </a:rPr>
              <a:t> לחוק בפרשנות מצמצמת, כך שזה יחול רק כאשר ניתן "שירות לאחר" – מה שלא מתקיים לטענתו במקרה שלו, שכן מדובר לדבריו בפעילות מסוג '</a:t>
            </a:r>
            <a:r>
              <a:rPr lang="he-IL" sz="3500" dirty="0" err="1">
                <a:effectLst/>
                <a:latin typeface="Calibri" panose="020F0502020204030204" pitchFamily="34" charset="0"/>
                <a:ea typeface="Times New Roman" panose="02020603050405020304" pitchFamily="18" charset="0"/>
                <a:cs typeface="FrankRuehl" panose="020E0503060101010101" pitchFamily="34" charset="-79"/>
              </a:rPr>
              <a:t>נוסטרו</a:t>
            </a:r>
            <a:r>
              <a:rPr lang="he-IL" sz="3500" dirty="0">
                <a:effectLst/>
                <a:latin typeface="Calibri" panose="020F0502020204030204" pitchFamily="34" charset="0"/>
                <a:ea typeface="Times New Roman" panose="02020603050405020304" pitchFamily="18" charset="0"/>
                <a:cs typeface="FrankRuehl" panose="020E0503060101010101" pitchFamily="34" charset="-79"/>
              </a:rPr>
              <a:t>' – סחר עצמי במסמכים הסחירים – אותם רוכש המערער ופודה, ללא כל מתן שירות לאחר.</a:t>
            </a:r>
          </a:p>
          <a:p>
            <a:pPr marL="342900" lvl="0" indent="-342900" algn="just" rtl="1">
              <a:spcBef>
                <a:spcPts val="600"/>
              </a:spcBef>
              <a:spcAft>
                <a:spcPts val="600"/>
              </a:spcAft>
              <a:buFont typeface="+mj-cs"/>
              <a:buAutoNum type="hebrew2Minus"/>
            </a:pPr>
            <a:r>
              <a:rPr lang="he-IL" sz="3500" dirty="0">
                <a:latin typeface="Calibri" panose="020F0502020204030204" pitchFamily="34" charset="0"/>
                <a:ea typeface="Times New Roman" panose="02020603050405020304" pitchFamily="18" charset="0"/>
                <a:cs typeface="FrankRuehl" panose="020E0503060101010101" pitchFamily="34" charset="-79"/>
              </a:rPr>
              <a:t>טענת מס אפס לאור שהותו בחו"ל לא תידון כאן מאחר ונדחתה בהעדר מסמכים</a:t>
            </a:r>
            <a:endParaRPr lang="en-US"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rtl="1">
              <a:spcBef>
                <a:spcPts val="600"/>
              </a:spcBef>
              <a:spcAft>
                <a:spcPts val="600"/>
              </a:spcAft>
              <a:buNone/>
            </a:pP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3299" name="מציין מיקום של מספר שקופית 3">
            <a:extLst>
              <a:ext uri="{FF2B5EF4-FFF2-40B4-BE49-F238E27FC236}">
                <a16:creationId xmlns:a16="http://schemas.microsoft.com/office/drawing/2014/main" id="{F0A8E82B-476A-4BA5-856D-71C9D38E0E1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cs typeface="Arial" panose="020B0604020202020204" pitchFamily="34" charset="0"/>
              </a:defRPr>
            </a:lvl1pPr>
            <a:lvl2pPr marL="742950" indent="-285750">
              <a:defRPr sz="1600">
                <a:solidFill>
                  <a:schemeClr val="tx1"/>
                </a:solidFill>
                <a:latin typeface="Tahoma" panose="020B0604030504040204" pitchFamily="34" charset="0"/>
                <a:cs typeface="Arial" panose="020B0604020202020204" pitchFamily="34" charset="0"/>
              </a:defRPr>
            </a:lvl2pPr>
            <a:lvl3pPr marL="1143000" indent="-228600">
              <a:defRPr sz="1600">
                <a:solidFill>
                  <a:schemeClr val="tx1"/>
                </a:solidFill>
                <a:latin typeface="Tahoma" panose="020B0604030504040204" pitchFamily="34" charset="0"/>
                <a:cs typeface="Arial" panose="020B0604020202020204" pitchFamily="34" charset="0"/>
              </a:defRPr>
            </a:lvl3pPr>
            <a:lvl4pPr marL="1600200" indent="-228600">
              <a:defRPr sz="1600">
                <a:solidFill>
                  <a:schemeClr val="tx1"/>
                </a:solidFill>
                <a:latin typeface="Tahoma" panose="020B0604030504040204" pitchFamily="34" charset="0"/>
                <a:cs typeface="Arial" panose="020B0604020202020204" pitchFamily="34" charset="0"/>
              </a:defRPr>
            </a:lvl4pPr>
            <a:lvl5pPr marL="2057400" indent="-228600">
              <a:defRPr sz="1600">
                <a:solidFill>
                  <a:schemeClr val="tx1"/>
                </a:solidFill>
                <a:latin typeface="Tahoma" panose="020B0604030504040204" pitchFamily="34" charset="0"/>
                <a:cs typeface="Arial" panose="020B0604020202020204" pitchFamily="34" charset="0"/>
              </a:defRPr>
            </a:lvl5pPr>
            <a:lvl6pPr marL="25146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6pPr>
            <a:lvl7pPr marL="29718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7pPr>
            <a:lvl8pPr marL="34290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8pPr>
            <a:lvl9pPr marL="3886200" indent="-228600" algn="l" rtl="0" eaLnBrk="0" fontAlgn="base" hangingPunct="0">
              <a:spcBef>
                <a:spcPct val="0"/>
              </a:spcBef>
              <a:spcAft>
                <a:spcPct val="0"/>
              </a:spcAft>
              <a:defRPr sz="1600">
                <a:solidFill>
                  <a:schemeClr val="tx1"/>
                </a:solidFill>
                <a:latin typeface="Tahoma" panose="020B0604030504040204" pitchFamily="34" charset="0"/>
                <a:cs typeface="Arial" panose="020B0604020202020204" pitchFamily="34" charset="0"/>
              </a:defRPr>
            </a:lvl9pPr>
          </a:lstStyle>
          <a:p>
            <a:fld id="{6FE46D3E-9198-44EA-BD92-DF5122D7E5F3}" type="slidenum">
              <a:rPr lang="he-IL" altLang="he-IL" sz="1200">
                <a:solidFill>
                  <a:srgbClr val="565E72"/>
                </a:solidFill>
              </a:rPr>
              <a:pPr/>
              <a:t>9</a:t>
            </a:fld>
            <a:endParaRPr lang="en-US" altLang="he-IL" sz="1200">
              <a:solidFill>
                <a:srgbClr val="565E72"/>
              </a:solidFill>
            </a:endParaRPr>
          </a:p>
        </p:txBody>
      </p:sp>
      <p:sp>
        <p:nvSpPr>
          <p:cNvPr id="5" name="תיבת טקסט 4">
            <a:extLst>
              <a:ext uri="{FF2B5EF4-FFF2-40B4-BE49-F238E27FC236}">
                <a16:creationId xmlns:a16="http://schemas.microsoft.com/office/drawing/2014/main" id="{120630BA-679A-4F81-A1EA-192E77EF404A}"/>
              </a:ext>
            </a:extLst>
          </p:cNvPr>
          <p:cNvSpPr txBox="1"/>
          <p:nvPr/>
        </p:nvSpPr>
        <p:spPr>
          <a:xfrm>
            <a:off x="665259" y="203007"/>
            <a:ext cx="10861481" cy="707886"/>
          </a:xfrm>
          <a:prstGeom prst="rect">
            <a:avLst/>
          </a:prstGeom>
          <a:noFill/>
        </p:spPr>
        <p:txBody>
          <a:bodyPr wrap="square">
            <a:spAutoFit/>
          </a:bodyPr>
          <a:lstStyle/>
          <a:p>
            <a:pPr algn="r" rtl="1"/>
            <a:r>
              <a:rPr lang="he-IL" sz="3600" dirty="0">
                <a:effectLst/>
                <a:latin typeface="Times New Roman" panose="02020603050405020304" pitchFamily="18" charset="0"/>
                <a:ea typeface="Times New Roman" panose="02020603050405020304" pitchFamily="18" charset="0"/>
                <a:cs typeface="David" panose="020E0502060401010101" pitchFamily="34" charset="-79"/>
              </a:rPr>
              <a:t>גבאי נ' מנהל מע"מ רחובות </a:t>
            </a:r>
            <a:r>
              <a:rPr lang="he-IL" altLang="he-IL" sz="3200" b="1" u="sng" dirty="0">
                <a:solidFill>
                  <a:srgbClr val="FF0000"/>
                </a:solidFill>
              </a:rPr>
              <a:t>(8) </a:t>
            </a:r>
            <a:r>
              <a:rPr lang="he-IL" altLang="he-IL" sz="4000" b="1" u="sng" dirty="0">
                <a:solidFill>
                  <a:srgbClr val="FF0000"/>
                </a:solidFill>
              </a:rPr>
              <a:t>טענות המערער</a:t>
            </a:r>
            <a:endParaRPr lang="he-IL" sz="3200" dirty="0"/>
          </a:p>
        </p:txBody>
      </p:sp>
    </p:spTree>
    <p:extLst>
      <p:ext uri="{BB962C8B-B14F-4D97-AF65-F5344CB8AC3E}">
        <p14:creationId xmlns:p14="http://schemas.microsoft.com/office/powerpoint/2010/main" val="3783420425"/>
      </p:ext>
    </p:extLst>
  </p:cSld>
  <p:clrMapOvr>
    <a:masterClrMapping/>
  </p:clrMapOvr>
</p:sld>
</file>

<file path=ppt/theme/theme1.xml><?xml version="1.0" encoding="utf-8"?>
<a:theme xmlns:a="http://schemas.openxmlformats.org/drawingml/2006/main" name="עשן מתפתל">
  <a:themeElements>
    <a:clrScheme name="עשן מתפתל">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עשן מתפתל">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עשן מתפתל">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99852A9A9453A2468E4537C5C46B16AA" ma:contentTypeVersion="16" ma:contentTypeDescription="צור מסמך חדש." ma:contentTypeScope="" ma:versionID="baaea39580e21f408ecabc61adcd1a7b">
  <xsd:schema xmlns:xsd="http://www.w3.org/2001/XMLSchema" xmlns:xs="http://www.w3.org/2001/XMLSchema" xmlns:p="http://schemas.microsoft.com/office/2006/metadata/properties" xmlns:ns2="c5ca38a0-009a-47fa-81a2-a434c9798fad" xmlns:ns3="089bf5db-4f96-4433-bd8f-c3328add686a" targetNamespace="http://schemas.microsoft.com/office/2006/metadata/properties" ma:root="true" ma:fieldsID="bb0760d9f9d4073f58450fe4ebc3d18e" ns2:_="" ns3:_="">
    <xsd:import namespace="c5ca38a0-009a-47fa-81a2-a434c9798fad"/>
    <xsd:import namespace="089bf5db-4f96-4433-bd8f-c3328add686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ca38a0-009a-47fa-81a2-a434c9798f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תגיות תמונה" ma:readOnly="false" ma:fieldId="{5cf76f15-5ced-4ddc-b409-7134ff3c332f}" ma:taxonomyMulti="true" ma:sspId="e3080ada-79c6-462f-84c5-a1a7227f0b6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89bf5db-4f96-4433-bd8f-c3328add686a" elementFormDefault="qualified">
    <xsd:import namespace="http://schemas.microsoft.com/office/2006/documentManagement/types"/>
    <xsd:import namespace="http://schemas.microsoft.com/office/infopath/2007/PartnerControls"/>
    <xsd:element name="SharedWithUsers" ma:index="13"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משותף עם פרטים" ma:internalName="SharedWithDetails" ma:readOnly="true">
      <xsd:simpleType>
        <xsd:restriction base="dms:Note">
          <xsd:maxLength value="255"/>
        </xsd:restriction>
      </xsd:simpleType>
    </xsd:element>
    <xsd:element name="TaxCatchAll" ma:index="23" nillable="true" ma:displayName="Taxonomy Catch All Column" ma:hidden="true" ma:list="{48f777f9-6b3c-469b-888b-7b5857eecfdb}" ma:internalName="TaxCatchAll" ma:showField="CatchAllData" ma:web="089bf5db-4f96-4433-bd8f-c3328add686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E49CDC-63D2-4A7B-9F3B-CF8CAE52A81D}"/>
</file>

<file path=customXml/itemProps2.xml><?xml version="1.0" encoding="utf-8"?>
<ds:datastoreItem xmlns:ds="http://schemas.openxmlformats.org/officeDocument/2006/customXml" ds:itemID="{050C1070-7082-433F-9777-FD3F28E563C3}"/>
</file>

<file path=docProps/app.xml><?xml version="1.0" encoding="utf-8"?>
<Properties xmlns="http://schemas.openxmlformats.org/officeDocument/2006/extended-properties" xmlns:vt="http://schemas.openxmlformats.org/officeDocument/2006/docPropsVTypes">
  <Template>Wisp</Template>
  <TotalTime>550</TotalTime>
  <Words>1140</Words>
  <Application>Microsoft Office PowerPoint</Application>
  <PresentationFormat>מסך רחב</PresentationFormat>
  <Paragraphs>68</Paragraphs>
  <Slides>12</Slides>
  <Notes>2</Notes>
  <HiddenSlides>0</HiddenSlides>
  <MMClips>0</MMClips>
  <ScaleCrop>false</ScaleCrop>
  <HeadingPairs>
    <vt:vector size="6" baseType="variant">
      <vt:variant>
        <vt:lpstr>גופנים בשימוש</vt:lpstr>
      </vt:variant>
      <vt:variant>
        <vt:i4>7</vt:i4>
      </vt:variant>
      <vt:variant>
        <vt:lpstr>ערכת נושא</vt:lpstr>
      </vt:variant>
      <vt:variant>
        <vt:i4>1</vt:i4>
      </vt:variant>
      <vt:variant>
        <vt:lpstr>כותרות שקופיות</vt:lpstr>
      </vt:variant>
      <vt:variant>
        <vt:i4>12</vt:i4>
      </vt:variant>
    </vt:vector>
  </HeadingPairs>
  <TitlesOfParts>
    <vt:vector size="20" baseType="lpstr">
      <vt:lpstr>Arial</vt:lpstr>
      <vt:lpstr>Calibri</vt:lpstr>
      <vt:lpstr>Century Gothic</vt:lpstr>
      <vt:lpstr>FrankRuehl</vt:lpstr>
      <vt:lpstr>Tahoma</vt:lpstr>
      <vt:lpstr>Times New Roman</vt:lpstr>
      <vt:lpstr>Wingdings 3</vt:lpstr>
      <vt:lpstr>עשן מתפתל</vt:lpstr>
      <vt:lpstr>     עוסק ועסק (יחדיו)  האם משמעותם "עיסקה" ???. האם תמיד חייבת  או אולי פטורה ממע"מ?      </vt:lpstr>
      <vt:lpstr>איך מסווגים פעולה מסוימת לעסקה? חייבת או פטורה ? (1)</vt:lpstr>
      <vt:lpstr>איך מסווגים פעולה מסוימת חייבת או פטורה? (2)</vt:lpstr>
      <vt:lpstr>איך מסווגים פעולה מסוימת כחייבת או פטורה? (3)</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    אם זה נראה כמו ברווז אם זה הולך כמו ברווז אם זה מגעגע כמו ברווז  אז אולי זה ברווז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KPMG</dc:creator>
  <cp:lastModifiedBy>avi friedman</cp:lastModifiedBy>
  <cp:revision>56</cp:revision>
  <dcterms:created xsi:type="dcterms:W3CDTF">2021-06-24T15:14:46Z</dcterms:created>
  <dcterms:modified xsi:type="dcterms:W3CDTF">2023-06-29T14:18:28Z</dcterms:modified>
</cp:coreProperties>
</file>