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notesMasterIdLst>
    <p:notesMasterId r:id="rId32"/>
  </p:notesMasterIdLst>
  <p:handoutMasterIdLst>
    <p:handoutMasterId r:id="rId33"/>
  </p:handoutMasterIdLst>
  <p:sldIdLst>
    <p:sldId id="292" r:id="rId2"/>
    <p:sldId id="319" r:id="rId3"/>
    <p:sldId id="321" r:id="rId4"/>
    <p:sldId id="320" r:id="rId5"/>
    <p:sldId id="358" r:id="rId6"/>
    <p:sldId id="359" r:id="rId7"/>
    <p:sldId id="374" r:id="rId8"/>
    <p:sldId id="375" r:id="rId9"/>
    <p:sldId id="376" r:id="rId10"/>
    <p:sldId id="1602" r:id="rId11"/>
    <p:sldId id="1891" r:id="rId12"/>
    <p:sldId id="1782" r:id="rId13"/>
    <p:sldId id="1892" r:id="rId14"/>
    <p:sldId id="370" r:id="rId15"/>
    <p:sldId id="372" r:id="rId16"/>
    <p:sldId id="371" r:id="rId17"/>
    <p:sldId id="373" r:id="rId18"/>
    <p:sldId id="377" r:id="rId19"/>
    <p:sldId id="877" r:id="rId20"/>
    <p:sldId id="1890" r:id="rId21"/>
    <p:sldId id="948" r:id="rId22"/>
    <p:sldId id="949" r:id="rId23"/>
    <p:sldId id="952" r:id="rId24"/>
    <p:sldId id="955" r:id="rId25"/>
    <p:sldId id="956" r:id="rId26"/>
    <p:sldId id="957" r:id="rId27"/>
    <p:sldId id="997" r:id="rId28"/>
    <p:sldId id="1003" r:id="rId29"/>
    <p:sldId id="1889" r:id="rId30"/>
    <p:sldId id="294" r:id="rId31"/>
  </p:sldIdLst>
  <p:sldSz cx="9144000" cy="6858000" type="screen4x3"/>
  <p:notesSz cx="6797675" cy="985678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6877"/>
    <a:srgbClr val="BC204B"/>
    <a:srgbClr val="0091DA"/>
    <a:srgbClr val="C6007E"/>
    <a:srgbClr val="00338D"/>
    <a:srgbClr val="470A68"/>
    <a:srgbClr val="43B02A"/>
    <a:srgbClr val="00A3A1"/>
    <a:srgbClr val="F6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6"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11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CFD7A519-979C-4C69-BBA3-7EAE20AC72EE}" type="datetimeFigureOut">
              <a:rPr lang="en-US" smtClean="0"/>
              <a:t>12/6/2022</a:t>
            </a:fld>
            <a:endParaRPr lang="en-US"/>
          </a:p>
        </p:txBody>
      </p:sp>
      <p:sp>
        <p:nvSpPr>
          <p:cNvPr id="4" name="Footer Placeholder 3"/>
          <p:cNvSpPr>
            <a:spLocks noGrp="1"/>
          </p:cNvSpPr>
          <p:nvPr>
            <p:ph type="ftr" sz="quarter" idx="2"/>
          </p:nvPr>
        </p:nvSpPr>
        <p:spPr>
          <a:xfrm>
            <a:off x="0" y="9363075"/>
            <a:ext cx="2946400"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63075"/>
            <a:ext cx="2946400" cy="493713"/>
          </a:xfrm>
          <a:prstGeom prst="rect">
            <a:avLst/>
          </a:prstGeom>
        </p:spPr>
        <p:txBody>
          <a:bodyPr vert="horz" lIns="91440" tIns="45720" rIns="91440" bIns="45720" rtlCol="0" anchor="b"/>
          <a:lstStyle>
            <a:lvl1pPr algn="r">
              <a:defRPr sz="1200"/>
            </a:lvl1pPr>
          </a:lstStyle>
          <a:p>
            <a:fld id="{6FA824E5-DFAB-44B9-8FEF-0558F11C06C8}" type="slidenum">
              <a:rPr lang="en-US" smtClean="0"/>
              <a:t>‹#›</a:t>
            </a:fld>
            <a:endParaRPr lang="en-US"/>
          </a:p>
        </p:txBody>
      </p:sp>
    </p:spTree>
    <p:extLst>
      <p:ext uri="{BB962C8B-B14F-4D97-AF65-F5344CB8AC3E}">
        <p14:creationId xmlns:p14="http://schemas.microsoft.com/office/powerpoint/2010/main" val="91793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4551"/>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4551"/>
          </a:xfrm>
          <a:prstGeom prst="rect">
            <a:avLst/>
          </a:prstGeom>
        </p:spPr>
        <p:txBody>
          <a:bodyPr vert="horz" lIns="91440" tIns="45720" rIns="91440" bIns="45720" rtlCol="1"/>
          <a:lstStyle>
            <a:lvl1pPr algn="l">
              <a:defRPr sz="1200"/>
            </a:lvl1pPr>
          </a:lstStyle>
          <a:p>
            <a:fld id="{7DD5F55D-9DBE-4436-A567-B0D452215293}" type="datetimeFigureOut">
              <a:rPr lang="he-IL" smtClean="0"/>
              <a:t>י"ב/כסלו/תשפ"ג</a:t>
            </a:fld>
            <a:endParaRPr lang="he-IL"/>
          </a:p>
        </p:txBody>
      </p:sp>
      <p:sp>
        <p:nvSpPr>
          <p:cNvPr id="4" name="מציין מיקום של תמונת שקופית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43579"/>
            <a:ext cx="5438140" cy="388111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2016" y="9362238"/>
            <a:ext cx="2945659" cy="49455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74" y="9362238"/>
            <a:ext cx="2945659" cy="494550"/>
          </a:xfrm>
          <a:prstGeom prst="rect">
            <a:avLst/>
          </a:prstGeom>
        </p:spPr>
        <p:txBody>
          <a:bodyPr vert="horz" lIns="91440" tIns="45720" rIns="91440" bIns="45720" rtlCol="1" anchor="b"/>
          <a:lstStyle>
            <a:lvl1pPr algn="l">
              <a:defRPr sz="1200"/>
            </a:lvl1pPr>
          </a:lstStyle>
          <a:p>
            <a:fld id="{FA00A9AC-138B-4D0F-9F58-C8186A587AA4}" type="slidenum">
              <a:rPr lang="he-IL" smtClean="0"/>
              <a:t>‹#›</a:t>
            </a:fld>
            <a:endParaRPr lang="he-IL"/>
          </a:p>
        </p:txBody>
      </p:sp>
    </p:spTree>
    <p:extLst>
      <p:ext uri="{BB962C8B-B14F-4D97-AF65-F5344CB8AC3E}">
        <p14:creationId xmlns:p14="http://schemas.microsoft.com/office/powerpoint/2010/main" val="4195571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81100" y="1231900"/>
            <a:ext cx="4435475" cy="3327400"/>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he-IL"/>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E423A33B-9C8A-42C0-B9C3-74A10033509E}" type="slidenum">
              <a:rPr lang="en-US" altLang="he-IL" sz="1200" smtClean="0">
                <a:latin typeface="Arial" panose="020B0604020202020204" pitchFamily="34" charset="0"/>
              </a:rPr>
              <a:pPr/>
              <a:t>1</a:t>
            </a:fld>
            <a:endParaRPr lang="en-US" altLang="he-IL" sz="1200">
              <a:latin typeface="Arial" panose="020B0604020202020204" pitchFamily="34" charset="0"/>
            </a:endParaRPr>
          </a:p>
        </p:txBody>
      </p:sp>
    </p:spTree>
    <p:extLst>
      <p:ext uri="{BB962C8B-B14F-4D97-AF65-F5344CB8AC3E}">
        <p14:creationId xmlns:p14="http://schemas.microsoft.com/office/powerpoint/2010/main" val="15665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a:extLst>
              <a:ext uri="{FF2B5EF4-FFF2-40B4-BE49-F238E27FC236}">
                <a16:creationId xmlns:a16="http://schemas.microsoft.com/office/drawing/2014/main" id="{A9D2E916-1BF0-4EBF-B5FC-BDA3BBEAF665}"/>
              </a:ext>
            </a:extLst>
          </p:cNvPr>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703EE9D5-DA7C-45C6-BE3A-680CC0567B99}" type="slidenum">
              <a:rPr lang="he-IL" altLang="he-IL">
                <a:latin typeface="Calibri" panose="020F0502020204030204" pitchFamily="34" charset="0"/>
              </a:rPr>
              <a:pPr algn="l" eaLnBrk="1" hangingPunct="1">
                <a:spcBef>
                  <a:spcPct val="0"/>
                </a:spcBef>
              </a:pPr>
              <a:t>19</a:t>
            </a:fld>
            <a:endParaRPr lang="en-US" altLang="he-IL">
              <a:latin typeface="Calibri" panose="020F0502020204030204" pitchFamily="34" charset="0"/>
            </a:endParaRPr>
          </a:p>
        </p:txBody>
      </p:sp>
      <p:sp>
        <p:nvSpPr>
          <p:cNvPr id="259075" name="Rectangle 2">
            <a:extLst>
              <a:ext uri="{FF2B5EF4-FFF2-40B4-BE49-F238E27FC236}">
                <a16:creationId xmlns:a16="http://schemas.microsoft.com/office/drawing/2014/main" id="{98F82DF9-3095-4581-AF62-3B75565F7FD8}"/>
              </a:ext>
            </a:extLst>
          </p:cNvPr>
          <p:cNvSpPr>
            <a:spLocks noGrp="1" noRot="1" noChangeAspect="1" noChangeArrowheads="1" noTextEdit="1"/>
          </p:cNvSpPr>
          <p:nvPr>
            <p:ph type="sldImg"/>
          </p:nvPr>
        </p:nvSpPr>
        <p:spPr>
          <a:ln/>
        </p:spPr>
      </p:sp>
      <p:sp>
        <p:nvSpPr>
          <p:cNvPr id="259076" name="Rectangle 3">
            <a:extLst>
              <a:ext uri="{FF2B5EF4-FFF2-40B4-BE49-F238E27FC236}">
                <a16:creationId xmlns:a16="http://schemas.microsoft.com/office/drawing/2014/main" id="{3BDF5113-F3D5-4A6A-A8A3-7658AC453B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81100" y="1231900"/>
            <a:ext cx="4435475" cy="3327400"/>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he-IL"/>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E423A33B-9C8A-42C0-B9C3-74A10033509E}" type="slidenum">
              <a:rPr lang="en-US" altLang="he-IL" sz="1200" smtClean="0">
                <a:latin typeface="Arial" panose="020B0604020202020204" pitchFamily="34" charset="0"/>
              </a:rPr>
              <a:pPr/>
              <a:t>30</a:t>
            </a:fld>
            <a:endParaRPr lang="en-US" altLang="he-IL" sz="1200">
              <a:latin typeface="Arial" panose="020B0604020202020204" pitchFamily="34" charset="0"/>
            </a:endParaRPr>
          </a:p>
        </p:txBody>
      </p:sp>
    </p:spTree>
    <p:extLst>
      <p:ext uri="{BB962C8B-B14F-4D97-AF65-F5344CB8AC3E}">
        <p14:creationId xmlns:p14="http://schemas.microsoft.com/office/powerpoint/2010/main" val="203626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375324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8787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254056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136115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336162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306712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131110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147074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343365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381337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4A8819-D45B-404C-B5CA-B15A04F81EC2}" type="datetimeFigureOut">
              <a:rPr lang="he-IL" smtClean="0"/>
              <a:t>י"ב/כסלו/תשפ"ג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70DCDE6-9906-4A20-BE45-CADB66139B01}" type="slidenum">
              <a:rPr lang="he-IL" smtClean="0"/>
              <a:t>‹#›</a:t>
            </a:fld>
            <a:endParaRPr lang="he-IL"/>
          </a:p>
        </p:txBody>
      </p:sp>
    </p:spTree>
    <p:extLst>
      <p:ext uri="{BB962C8B-B14F-4D97-AF65-F5344CB8AC3E}">
        <p14:creationId xmlns:p14="http://schemas.microsoft.com/office/powerpoint/2010/main" val="65246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10243" y="5338084"/>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4A8819-D45B-404C-B5CA-B15A04F81EC2}" type="datetimeFigureOut">
              <a:rPr lang="he-IL" smtClean="0"/>
              <a:t>י"ב/כסלו/תשפ"ג</a:t>
            </a:fld>
            <a:endParaRPr lang="he-IL"/>
          </a:p>
        </p:txBody>
      </p:sp>
      <p:sp>
        <p:nvSpPr>
          <p:cNvPr id="5" name="Footer Placeholder 4"/>
          <p:cNvSpPr>
            <a:spLocks noGrp="1"/>
          </p:cNvSpPr>
          <p:nvPr>
            <p:ph type="ftr" sz="quarter" idx="3"/>
          </p:nvPr>
        </p:nvSpPr>
        <p:spPr>
          <a:xfrm>
            <a:off x="2196193" y="531948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6351814" y="562050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0DCDE6-9906-4A20-BE45-CADB66139B01}" type="slidenum">
              <a:rPr lang="he-IL" smtClean="0"/>
              <a:t>‹#›</a:t>
            </a:fld>
            <a:endParaRPr lang="he-IL"/>
          </a:p>
        </p:txBody>
      </p:sp>
      <p:sp>
        <p:nvSpPr>
          <p:cNvPr id="7" name="Rectangle 6"/>
          <p:cNvSpPr/>
          <p:nvPr userDrawn="1"/>
        </p:nvSpPr>
        <p:spPr>
          <a:xfrm>
            <a:off x="-1053193" y="6510015"/>
            <a:ext cx="8833757" cy="215444"/>
          </a:xfrm>
          <a:prstGeom prst="rect">
            <a:avLst/>
          </a:prstGeom>
        </p:spPr>
        <p:txBody>
          <a:bodyPr wrap="square">
            <a:spAutoFit/>
          </a:bodyPr>
          <a:lstStyle/>
          <a:p>
            <a:pPr algn="r" rtl="1" eaLnBrk="1" hangingPunct="1">
              <a:spcBef>
                <a:spcPct val="50000"/>
              </a:spcBef>
              <a:defRPr/>
            </a:pPr>
            <a:r>
              <a:rPr lang="en-US" sz="800" dirty="0">
                <a:solidFill>
                  <a:schemeClr val="tx2"/>
                </a:solidFill>
                <a:latin typeface="Arial" charset="0"/>
                <a:cs typeface="Arial" charset="0"/>
              </a:rPr>
              <a:t> © </a:t>
            </a:r>
            <a:r>
              <a:rPr lang="he-IL" sz="800" dirty="0">
                <a:solidFill>
                  <a:schemeClr val="tx2"/>
                </a:solidFill>
                <a:latin typeface="Arial" charset="0"/>
                <a:cs typeface="Arial" charset="0"/>
              </a:rPr>
              <a:t>2017</a:t>
            </a:r>
            <a:r>
              <a:rPr lang="he-IL" sz="800" baseline="0" dirty="0">
                <a:solidFill>
                  <a:schemeClr val="tx2"/>
                </a:solidFill>
                <a:latin typeface="Arial" charset="0"/>
                <a:cs typeface="Arial" charset="0"/>
              </a:rPr>
              <a:t> </a:t>
            </a:r>
            <a:r>
              <a:rPr lang="he-IL" sz="800" dirty="0">
                <a:solidFill>
                  <a:schemeClr val="tx2"/>
                </a:solidFill>
                <a:latin typeface="Arial" charset="0"/>
                <a:cs typeface="Arial" charset="0"/>
              </a:rPr>
              <a:t>סומך </a:t>
            </a:r>
            <a:r>
              <a:rPr lang="he-IL" sz="800" dirty="0" err="1">
                <a:solidFill>
                  <a:schemeClr val="tx2"/>
                </a:solidFill>
                <a:latin typeface="Arial" charset="0"/>
                <a:cs typeface="Arial" charset="0"/>
              </a:rPr>
              <a:t>חייקין</a:t>
            </a:r>
            <a:r>
              <a:rPr lang="he-IL" sz="800" dirty="0">
                <a:solidFill>
                  <a:schemeClr val="tx2"/>
                </a:solidFill>
                <a:latin typeface="Arial" charset="0"/>
                <a:cs typeface="Arial" charset="0"/>
              </a:rPr>
              <a:t>, שותפות ישראלית וחברה ברשת של פירמות עצמאיות המסונפות ל-</a:t>
            </a:r>
            <a:r>
              <a:rPr lang="en-US" sz="800" dirty="0">
                <a:solidFill>
                  <a:schemeClr val="tx2"/>
                </a:solidFill>
                <a:latin typeface="Arial" charset="0"/>
                <a:cs typeface="Arial" charset="0"/>
              </a:rPr>
              <a:t>, (“KPMG International”) KPMG International Cooperative  </a:t>
            </a:r>
            <a:r>
              <a:rPr lang="he-IL" sz="800" dirty="0">
                <a:solidFill>
                  <a:schemeClr val="tx2"/>
                </a:solidFill>
                <a:latin typeface="Arial" charset="0"/>
                <a:cs typeface="Arial" charset="0"/>
              </a:rPr>
              <a:t>ישות שוויצרית. כל הזכויות שמורות.</a:t>
            </a:r>
            <a:endParaRPr lang="en-GB" sz="800" dirty="0">
              <a:solidFill>
                <a:schemeClr val="tx2"/>
              </a:solidFill>
              <a:latin typeface="Arial" charset="0"/>
              <a:cs typeface="Arial" charset="0"/>
            </a:endParaRPr>
          </a:p>
        </p:txBody>
      </p:sp>
      <p:pic>
        <p:nvPicPr>
          <p:cNvPr id="8" name="Picture 7" descr="KPMG_NoCP_PMS287_US_283_6779.eps"/>
          <p:cNvPicPr>
            <a:picLocks noChangeAspect="1"/>
          </p:cNvPicPr>
          <p:nvPr userDrawn="1"/>
        </p:nvPicPr>
        <p:blipFill rotWithShape="1">
          <a:blip r:embed="rId13" cstate="print">
            <a:extLst>
              <a:ext uri="{28A0092B-C50C-407E-A947-70E740481C1C}">
                <a14:useLocalDpi xmlns:a14="http://schemas.microsoft.com/office/drawing/2010/main" val="0"/>
              </a:ext>
            </a:extLst>
          </a:blip>
          <a:srcRect l="7057" t="24107" r="10265" b="24107"/>
          <a:stretch/>
        </p:blipFill>
        <p:spPr>
          <a:xfrm>
            <a:off x="7780564" y="6447635"/>
            <a:ext cx="600570" cy="277824"/>
          </a:xfrm>
          <a:prstGeom prst="rect">
            <a:avLst/>
          </a:prstGeom>
        </p:spPr>
      </p:pic>
    </p:spTree>
    <p:extLst>
      <p:ext uri="{BB962C8B-B14F-4D97-AF65-F5344CB8AC3E}">
        <p14:creationId xmlns:p14="http://schemas.microsoft.com/office/powerpoint/2010/main" val="369757501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58227" t="635" r="5562" b="-635"/>
          <a:stretch/>
        </p:blipFill>
        <p:spPr>
          <a:xfrm>
            <a:off x="-2" y="-32605"/>
            <a:ext cx="5021941" cy="6934147"/>
          </a:xfrm>
          <a:prstGeom prst="rect">
            <a:avLst/>
          </a:prstGeom>
        </p:spPr>
      </p:pic>
      <p:sp>
        <p:nvSpPr>
          <p:cNvPr id="9" name="Title 1"/>
          <p:cNvSpPr txBox="1">
            <a:spLocks/>
          </p:cNvSpPr>
          <p:nvPr/>
        </p:nvSpPr>
        <p:spPr>
          <a:xfrm>
            <a:off x="7420076" y="5968853"/>
            <a:ext cx="1474142" cy="550702"/>
          </a:xfrm>
          <a:prstGeom prst="rect">
            <a:avLst/>
          </a:prstGeom>
        </p:spPr>
        <p:txBody>
          <a:bodyPr lIns="84406" tIns="42203" rIns="84406" bIns="42203" rtlCol="1" anchor="ctr">
            <a:normAutofit/>
          </a:bodyPr>
          <a:lstStyle/>
          <a:p>
            <a:pPr defTabSz="844083">
              <a:defRPr/>
            </a:pPr>
            <a:r>
              <a:rPr lang="he-IL" sz="2000" b="1" dirty="0">
                <a:solidFill>
                  <a:srgbClr val="00338D"/>
                </a:solidFill>
                <a:latin typeface="Almoni DL AAA" panose="020B0500000000020004" pitchFamily="34" charset="-79"/>
                <a:cs typeface="Almoni DL AAA" panose="020B0500000000020004" pitchFamily="34" charset="-79"/>
              </a:rPr>
              <a:t>דצמבר 22</a:t>
            </a:r>
          </a:p>
        </p:txBody>
      </p:sp>
      <p:sp>
        <p:nvSpPr>
          <p:cNvPr id="12" name="Subtitle 2"/>
          <p:cNvSpPr txBox="1">
            <a:spLocks/>
          </p:cNvSpPr>
          <p:nvPr/>
        </p:nvSpPr>
        <p:spPr>
          <a:xfrm>
            <a:off x="668340" y="2303465"/>
            <a:ext cx="7350125" cy="2320925"/>
          </a:xfrm>
          <a:prstGeom prst="rect">
            <a:avLst/>
          </a:prstGeom>
        </p:spPr>
        <p:txBody>
          <a:bodyPr lIns="84406" tIns="42203" rIns="84406" bIns="42203" rtlCol="1" anchor="ctr"/>
          <a:lstStyle/>
          <a:p>
            <a:pPr defTabSz="0">
              <a:lnSpc>
                <a:spcPts val="4616"/>
              </a:lnSpc>
              <a:tabLst>
                <a:tab pos="0" algn="l"/>
              </a:tabLst>
              <a:defRPr/>
            </a:pPr>
            <a:endParaRPr lang="he-IL" sz="3692" dirty="0">
              <a:solidFill>
                <a:schemeClr val="bg1"/>
              </a:solidFill>
              <a:latin typeface="Arial" panose="020B0604020202020204" pitchFamily="34" charset="0"/>
            </a:endParaRPr>
          </a:p>
        </p:txBody>
      </p:sp>
      <p:sp>
        <p:nvSpPr>
          <p:cNvPr id="4" name="Rectangle 3"/>
          <p:cNvSpPr/>
          <p:nvPr/>
        </p:nvSpPr>
        <p:spPr>
          <a:xfrm>
            <a:off x="4577011" y="1395524"/>
            <a:ext cx="4559807" cy="1077218"/>
          </a:xfrm>
          <a:prstGeom prst="rect">
            <a:avLst/>
          </a:prstGeom>
        </p:spPr>
        <p:txBody>
          <a:bodyPr wrap="square">
            <a:spAutoFit/>
          </a:bodyPr>
          <a:lstStyle/>
          <a:p>
            <a:pPr marL="211021">
              <a:defRPr/>
            </a:pPr>
            <a:r>
              <a:rPr lang="he-IL" sz="3200" b="1" u="sng" dirty="0">
                <a:solidFill>
                  <a:srgbClr val="0000FF"/>
                </a:solidFill>
                <a:latin typeface="Almoni DL AAA" panose="020B0500000000020004" pitchFamily="34" charset="-79"/>
                <a:cs typeface="Almoni DL AAA" panose="020B0500000000020004" pitchFamily="34" charset="-79"/>
              </a:rPr>
              <a:t>היבטי מע"מ בהשכרת דירות וחברות החזקה</a:t>
            </a:r>
            <a:endParaRPr lang="en-US" b="1" dirty="0">
              <a:solidFill>
                <a:srgbClr val="00338D"/>
              </a:solidFill>
              <a:latin typeface="Almoni DL AAA" panose="020B0500000000020004" pitchFamily="34" charset="-79"/>
              <a:cs typeface="Almoni DL AAA" panose="020B0500000000020004" pitchFamily="34" charset="-79"/>
            </a:endParaRPr>
          </a:p>
        </p:txBody>
      </p:sp>
      <p:sp>
        <p:nvSpPr>
          <p:cNvPr id="5" name="Rectangle 4"/>
          <p:cNvSpPr/>
          <p:nvPr/>
        </p:nvSpPr>
        <p:spPr>
          <a:xfrm>
            <a:off x="4876800" y="6357257"/>
            <a:ext cx="4267200" cy="500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4588" y="190004"/>
            <a:ext cx="1472230" cy="1087545"/>
          </a:xfrm>
          <a:prstGeom prst="rect">
            <a:avLst/>
          </a:prstGeom>
        </p:spPr>
      </p:pic>
      <p:sp>
        <p:nvSpPr>
          <p:cNvPr id="10" name="Rectangle 9"/>
          <p:cNvSpPr/>
          <p:nvPr/>
        </p:nvSpPr>
        <p:spPr>
          <a:xfrm>
            <a:off x="4564818" y="3371934"/>
            <a:ext cx="4572000" cy="2400657"/>
          </a:xfrm>
          <a:prstGeom prst="rect">
            <a:avLst/>
          </a:prstGeom>
        </p:spPr>
        <p:txBody>
          <a:bodyPr>
            <a:spAutoFit/>
          </a:bodyPr>
          <a:lstStyle/>
          <a:p>
            <a:pPr marL="211021">
              <a:defRPr/>
            </a:pPr>
            <a:r>
              <a:rPr lang="he-IL" sz="2400" b="1" u="sng" dirty="0">
                <a:solidFill>
                  <a:srgbClr val="0000FF"/>
                </a:solidFill>
                <a:latin typeface="Almoni DL AAA" panose="020B0500000000020004" pitchFamily="34" charset="-79"/>
                <a:cs typeface="Almoni DL AAA" panose="020B0500000000020004" pitchFamily="34" charset="-79"/>
              </a:rPr>
              <a:t>גל גרינברג, רו"ח (משפטן)</a:t>
            </a:r>
          </a:p>
          <a:p>
            <a:pPr marL="211021">
              <a:defRPr/>
            </a:pPr>
            <a:r>
              <a:rPr lang="he-IL" sz="2400" b="1" dirty="0">
                <a:solidFill>
                  <a:srgbClr val="00338D"/>
                </a:solidFill>
                <a:latin typeface="Almoni DL AAA" panose="020B0500000000020004" pitchFamily="34" charset="-79"/>
                <a:cs typeface="Almoni DL AAA" panose="020B0500000000020004" pitchFamily="34" charset="-79"/>
              </a:rPr>
              <a:t>שותף - ראש תחום מיסים עקיפים</a:t>
            </a:r>
          </a:p>
          <a:p>
            <a:pPr marL="211021">
              <a:defRPr/>
            </a:pPr>
            <a:r>
              <a:rPr lang="en-US" sz="2400" b="1" dirty="0">
                <a:solidFill>
                  <a:srgbClr val="00338D"/>
                </a:solidFill>
                <a:latin typeface="Almoni DL AAA" panose="020B0500000000020004" pitchFamily="34" charset="-79"/>
                <a:cs typeface="Almoni DL AAA" panose="020B0500000000020004" pitchFamily="34" charset="-79"/>
              </a:rPr>
              <a:t>KPMG</a:t>
            </a:r>
            <a:r>
              <a:rPr lang="he-IL" sz="2400" b="1" dirty="0">
                <a:solidFill>
                  <a:srgbClr val="00338D"/>
                </a:solidFill>
                <a:latin typeface="Almoni DL AAA" panose="020B0500000000020004" pitchFamily="34" charset="-79"/>
                <a:cs typeface="Almoni DL AAA" panose="020B0500000000020004" pitchFamily="34" charset="-79"/>
              </a:rPr>
              <a:t> סומך חייקין </a:t>
            </a:r>
          </a:p>
          <a:p>
            <a:pPr marL="211021">
              <a:defRPr/>
            </a:pPr>
            <a:endParaRPr lang="he-IL" sz="2400" b="1" dirty="0">
              <a:solidFill>
                <a:srgbClr val="00338D"/>
              </a:solidFill>
              <a:latin typeface="Almoni DL AAA" panose="020B0500000000020004" pitchFamily="34" charset="-79"/>
              <a:cs typeface="Almoni DL AAA" panose="020B0500000000020004" pitchFamily="34" charset="-79"/>
            </a:endParaRPr>
          </a:p>
          <a:p>
            <a:pPr marL="211021">
              <a:defRPr/>
            </a:pPr>
            <a:r>
              <a:rPr lang="he-IL" b="1" dirty="0">
                <a:solidFill>
                  <a:srgbClr val="00338D"/>
                </a:solidFill>
                <a:latin typeface="Almoni DL AAA" panose="020B0500000000020004" pitchFamily="34" charset="-79"/>
                <a:cs typeface="Almoni DL AAA" panose="020B0500000000020004" pitchFamily="34" charset="-79"/>
              </a:rPr>
              <a:t>לשעבר מנהל המחלקה המקצועית של מע"מ בהנהלת רשות המיסים</a:t>
            </a:r>
          </a:p>
          <a:p>
            <a:pPr marL="211021">
              <a:defRPr/>
            </a:pPr>
            <a:endParaRPr lang="he-IL" sz="1400" b="1" u="sng" dirty="0">
              <a:solidFill>
                <a:srgbClr val="0000FF"/>
              </a:solidFill>
              <a:latin typeface="Almoni DL AAA" pitchFamily="34" charset="-79"/>
              <a:cs typeface="Almoni DL AAA" panose="020B0500000000020004" pitchFamily="34" charset="-79"/>
            </a:endParaRPr>
          </a:p>
        </p:txBody>
      </p:sp>
    </p:spTree>
    <p:extLst>
      <p:ext uri="{BB962C8B-B14F-4D97-AF65-F5344CB8AC3E}">
        <p14:creationId xmlns:p14="http://schemas.microsoft.com/office/powerpoint/2010/main" val="204019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A21975-7075-4D6B-80DB-37F17962B23D}"/>
              </a:ext>
            </a:extLst>
          </p:cNvPr>
          <p:cNvSpPr>
            <a:spLocks noGrp="1"/>
          </p:cNvSpPr>
          <p:nvPr>
            <p:ph type="title"/>
          </p:nvPr>
        </p:nvSpPr>
        <p:spPr/>
        <p:txBody>
          <a:bodyPr>
            <a:normAutofit/>
          </a:bodyPr>
          <a:lstStyle/>
          <a:p>
            <a:pPr algn="ctr"/>
            <a:r>
              <a:rPr lang="he-IL" sz="2800" b="1" u="sng" dirty="0">
                <a:solidFill>
                  <a:srgbClr val="FF0000"/>
                </a:solidFill>
              </a:rPr>
              <a:t>מסר חשוב למייצגים- החבות במע"מ של קבלה בירושה של נכס מסחרי או דירת מגורים ומכירתם</a:t>
            </a:r>
          </a:p>
        </p:txBody>
      </p:sp>
      <p:sp>
        <p:nvSpPr>
          <p:cNvPr id="3" name="מציין מיקום תוכן 2">
            <a:extLst>
              <a:ext uri="{FF2B5EF4-FFF2-40B4-BE49-F238E27FC236}">
                <a16:creationId xmlns:a16="http://schemas.microsoft.com/office/drawing/2014/main" id="{7AF4EBF6-BB9F-4E12-80B7-4E9A20717937}"/>
              </a:ext>
            </a:extLst>
          </p:cNvPr>
          <p:cNvSpPr>
            <a:spLocks noGrp="1"/>
          </p:cNvSpPr>
          <p:nvPr>
            <p:ph idx="1"/>
          </p:nvPr>
        </p:nvSpPr>
        <p:spPr/>
        <p:txBody>
          <a:bodyPr>
            <a:normAutofit/>
          </a:bodyPr>
          <a:lstStyle/>
          <a:p>
            <a:pPr algn="r" rtl="1"/>
            <a:r>
              <a:rPr lang="he-IL" sz="2400" b="1" dirty="0"/>
              <a:t>במקרים רבים אדם פרטי יורש נכס מסחרי שהיה חלק מעסקו של המוריש (חנות, חניון, מחסן, מגרש וכו') או דירת מגורים.</a:t>
            </a:r>
          </a:p>
          <a:p>
            <a:pPr algn="r" rtl="1"/>
            <a:r>
              <a:rPr lang="he-IL" sz="2400" b="1" dirty="0"/>
              <a:t>לא פעם אותו נכס מושכר לאחרים במועד ההורשה וממשיך להיות מושכר.</a:t>
            </a:r>
          </a:p>
          <a:p>
            <a:pPr algn="r" rtl="1"/>
            <a:r>
              <a:rPr lang="he-IL" sz="2400" b="1" dirty="0"/>
              <a:t>אם זה נכס מסחרי, בד"כ המוריש ניכה מס תשומות בגין רכישת הנכס.</a:t>
            </a:r>
          </a:p>
          <a:p>
            <a:pPr algn="r" rtl="1"/>
            <a:r>
              <a:rPr lang="he-IL" sz="2400" b="1" dirty="0"/>
              <a:t>בד"כ אין במע"מ "כניסה לנעלי" המוריש או גורם אחר.</a:t>
            </a:r>
          </a:p>
          <a:p>
            <a:pPr algn="r" rtl="1"/>
            <a:r>
              <a:rPr lang="he-IL" sz="2400" b="1" dirty="0"/>
              <a:t>נכון לחוק מע"מ כנוסחו כיום, ההורשה אינה בגדר "מכר" או עסקה החייבת במע"מ.  </a:t>
            </a:r>
          </a:p>
        </p:txBody>
      </p:sp>
    </p:spTree>
    <p:extLst>
      <p:ext uri="{BB962C8B-B14F-4D97-AF65-F5344CB8AC3E}">
        <p14:creationId xmlns:p14="http://schemas.microsoft.com/office/powerpoint/2010/main" val="290641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5DB3B43B-17EC-4E6F-AF5D-4A24986EFD5E}"/>
              </a:ext>
            </a:extLst>
          </p:cNvPr>
          <p:cNvSpPr>
            <a:spLocks noGrp="1"/>
          </p:cNvSpPr>
          <p:nvPr>
            <p:ph idx="1"/>
          </p:nvPr>
        </p:nvSpPr>
        <p:spPr>
          <a:xfrm>
            <a:off x="628650" y="798286"/>
            <a:ext cx="7886700" cy="5378677"/>
          </a:xfrm>
        </p:spPr>
        <p:txBody>
          <a:bodyPr/>
          <a:lstStyle/>
          <a:p>
            <a:pPr algn="r" rtl="1"/>
            <a:r>
              <a:rPr lang="he-IL" sz="2800" b="1" dirty="0"/>
              <a:t>מייצגים רבים חושבים שקיימת חובה על היורש לפתוח תיק עוסק במע"מ אם הנכס מסחרי.</a:t>
            </a:r>
          </a:p>
          <a:p>
            <a:pPr algn="r" rtl="1"/>
            <a:r>
              <a:rPr lang="he-IL" sz="2800" b="1" dirty="0"/>
              <a:t>לא פעם הם פותחים תיקים במע"מ גם אם ירשו דירות מגורים שמושכרות לגוף משפטי.</a:t>
            </a:r>
          </a:p>
          <a:p>
            <a:pPr algn="r" rtl="1"/>
            <a:r>
              <a:rPr lang="he-IL" sz="2800" b="1" dirty="0"/>
              <a:t>פתיחת התיק יכולה לגרור חבות במע"מ בעת מכירת הנכס בעתיד ע"י היורש.</a:t>
            </a:r>
          </a:p>
          <a:p>
            <a:pPr algn="r" rtl="1"/>
            <a:r>
              <a:rPr lang="he-IL" sz="2800" b="1" dirty="0"/>
              <a:t>בד"כ, על פי חוק מע"מ, היורש רשאי להחזיק בנכס מסחרי/פרטי, להשכיר אותו ובהמשך למכור אותו ללא חבות במע"מ (אלא אם יש לו כמות גבוהה של נכסים שנמכרו). </a:t>
            </a:r>
          </a:p>
          <a:p>
            <a:endParaRPr lang="he-IL" dirty="0"/>
          </a:p>
        </p:txBody>
      </p:sp>
    </p:spTree>
    <p:extLst>
      <p:ext uri="{BB962C8B-B14F-4D97-AF65-F5344CB8AC3E}">
        <p14:creationId xmlns:p14="http://schemas.microsoft.com/office/powerpoint/2010/main" val="353667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a:extLst>
              <a:ext uri="{FF2B5EF4-FFF2-40B4-BE49-F238E27FC236}">
                <a16:creationId xmlns:a16="http://schemas.microsoft.com/office/drawing/2014/main" id="{46725BA4-D0FB-4E82-BE67-E431170879D1}"/>
              </a:ext>
            </a:extLst>
          </p:cNvPr>
          <p:cNvSpPr>
            <a:spLocks noGrp="1"/>
          </p:cNvSpPr>
          <p:nvPr>
            <p:ph type="title"/>
          </p:nvPr>
        </p:nvSpPr>
        <p:spPr>
          <a:xfrm>
            <a:off x="415925" y="346075"/>
            <a:ext cx="8229600" cy="347663"/>
          </a:xfrm>
        </p:spPr>
        <p:txBody>
          <a:bodyPr>
            <a:normAutofit fontScale="90000"/>
          </a:bodyPr>
          <a:lstStyle/>
          <a:p>
            <a:pPr algn="ctr">
              <a:defRPr/>
            </a:pPr>
            <a:endParaRPr lang="he-IL" sz="6000" u="sng" dirty="0">
              <a:solidFill>
                <a:srgbClr val="FF0000"/>
              </a:solidFill>
            </a:endParaRPr>
          </a:p>
        </p:txBody>
      </p:sp>
      <p:sp>
        <p:nvSpPr>
          <p:cNvPr id="261123" name="מציין מיקום תוכן 2">
            <a:extLst>
              <a:ext uri="{FF2B5EF4-FFF2-40B4-BE49-F238E27FC236}">
                <a16:creationId xmlns:a16="http://schemas.microsoft.com/office/drawing/2014/main" id="{350BD454-A7D2-4E43-9761-CB901B33AEB5}"/>
              </a:ext>
            </a:extLst>
          </p:cNvPr>
          <p:cNvSpPr>
            <a:spLocks noGrp="1"/>
          </p:cNvSpPr>
          <p:nvPr>
            <p:ph idx="1"/>
          </p:nvPr>
        </p:nvSpPr>
        <p:spPr>
          <a:xfrm>
            <a:off x="381000" y="790575"/>
            <a:ext cx="8229600" cy="4389438"/>
          </a:xfrm>
        </p:spPr>
        <p:txBody>
          <a:bodyPr>
            <a:normAutofit lnSpcReduction="10000"/>
          </a:bodyPr>
          <a:lstStyle/>
          <a:p>
            <a:pPr algn="r" rtl="1"/>
            <a:r>
              <a:rPr lang="he-IL" altLang="he-IL" sz="2400" b="1" dirty="0"/>
              <a:t>בין היתר, פס"ד </a:t>
            </a:r>
            <a:r>
              <a:rPr lang="he-IL" altLang="he-IL" sz="2400" b="1" dirty="0" err="1"/>
              <a:t>נבוק</a:t>
            </a:r>
            <a:r>
              <a:rPr lang="he-IL" altLang="he-IL" sz="2400" b="1" dirty="0"/>
              <a:t> אליהו עוזר למי שפתח בטעות תיק עוסק כדי להשכיר נכס מסחרי אחד או שניים, במסגרת השכרה פאסיבית, ובשלב מאוחר יותר מעוניין למכור את הנכס ללא חבות במע"מ, גם אם הוא הוציא בגינו במהלך השנים חשבוניות מס בגין ההשכרה ושילם מס עסקאות.</a:t>
            </a:r>
            <a:br>
              <a:rPr lang="en-US" altLang="he-IL" sz="2400" b="1" dirty="0"/>
            </a:br>
            <a:br>
              <a:rPr lang="en-US" altLang="he-IL" sz="2400" b="1" dirty="0"/>
            </a:br>
            <a:r>
              <a:rPr lang="he-IL" altLang="he-IL" sz="2400" b="1" dirty="0"/>
              <a:t>בתנאי שלא ניכה מס תשומות בגין רכישתו.</a:t>
            </a:r>
            <a:br>
              <a:rPr lang="en-US" altLang="he-IL" sz="2400" b="1" dirty="0"/>
            </a:br>
            <a:endParaRPr lang="he-IL" altLang="he-IL" sz="2400" b="1" dirty="0"/>
          </a:p>
          <a:p>
            <a:pPr algn="r" rtl="1"/>
            <a:r>
              <a:rPr lang="he-IL" altLang="he-IL" sz="2400" b="1" dirty="0"/>
              <a:t>התופעה נפוצה במיוחד אצל יורשים שאין להם פעילות בעלת אופי מסחרי ועסק בתחום הנדל"ן והם ירשו מספר מועט של נכסים מסחריים או דירות והמייצג מנחה אותם (בטעות לדעתי) להירשם במע"מ כעוסק במקום המוריש ואח"כ הם משלמים מע"מ ביתר בעת מכירת הנכס אם הם לא מכירים את האפשרויות על פי החוק.</a:t>
            </a:r>
          </a:p>
          <a:p>
            <a:pPr algn="r" rtl="1"/>
            <a:endParaRPr lang="he-IL" altLang="he-IL" sz="2200" b="1" dirty="0"/>
          </a:p>
        </p:txBody>
      </p:sp>
      <p:sp>
        <p:nvSpPr>
          <p:cNvPr id="261124" name="מציין מיקום של מספר שקופית 3">
            <a:extLst>
              <a:ext uri="{FF2B5EF4-FFF2-40B4-BE49-F238E27FC236}">
                <a16:creationId xmlns:a16="http://schemas.microsoft.com/office/drawing/2014/main" id="{F38BF330-DD56-4E70-96C7-12D9093BED3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20DF576D-95E4-4DEC-B365-D21EC69445AD}" type="slidenum">
              <a:rPr lang="he-IL" altLang="he-IL" sz="1200" smtClean="0">
                <a:solidFill>
                  <a:srgbClr val="565E72"/>
                </a:solidFill>
              </a:rPr>
              <a:pPr/>
              <a:t>12</a:t>
            </a:fld>
            <a:endParaRPr lang="en-US" altLang="he-IL" sz="1200">
              <a:solidFill>
                <a:srgbClr val="565E72"/>
              </a:solidFill>
            </a:endParaRPr>
          </a:p>
        </p:txBody>
      </p:sp>
    </p:spTree>
    <p:extLst>
      <p:ext uri="{BB962C8B-B14F-4D97-AF65-F5344CB8AC3E}">
        <p14:creationId xmlns:p14="http://schemas.microsoft.com/office/powerpoint/2010/main" val="156131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D75CD10-2AE6-40A6-85DB-724B74C7A94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B4D9CE3-2953-4BDA-BDC8-6BB206E791A0}"/>
              </a:ext>
            </a:extLst>
          </p:cNvPr>
          <p:cNvSpPr>
            <a:spLocks noGrp="1"/>
          </p:cNvSpPr>
          <p:nvPr>
            <p:ph idx="1"/>
          </p:nvPr>
        </p:nvSpPr>
        <p:spPr/>
        <p:txBody>
          <a:bodyPr/>
          <a:lstStyle/>
          <a:p>
            <a:pPr algn="r" rtl="1"/>
            <a:r>
              <a:rPr lang="he-IL" altLang="he-IL" sz="2800" b="1" dirty="0"/>
              <a:t>לפי הפרשנות המקובלת גם אם המוריש ניכה מס תשומות בגין רכישת הנכסים, במקרים רבים מכירת הנכסים בידי היורש לא תהיה חייבת במע"מ (במיוחד אם יש ליורש נכס מסחרי בודד) ולא כדאי לו לפתוח תיק עוסק ברשויות מע"מ. </a:t>
            </a:r>
          </a:p>
          <a:p>
            <a:pPr algn="r" rtl="1"/>
            <a:endParaRPr lang="he-IL" altLang="he-IL" sz="2800" b="1" dirty="0"/>
          </a:p>
          <a:p>
            <a:pPr algn="r" rtl="1"/>
            <a:r>
              <a:rPr lang="he-IL" altLang="he-IL" sz="2800" b="1" dirty="0"/>
              <a:t>אם השוכר עוסק, עליו להוציא חשבוניות עצמיות לפי תקנה 6ב' לתקנות בגין השכרת הנכסים ואין סיבה שהיורש יוציא חשבוניות מס בגין ההשכרה.</a:t>
            </a:r>
          </a:p>
          <a:p>
            <a:endParaRPr lang="he-IL" dirty="0"/>
          </a:p>
        </p:txBody>
      </p:sp>
    </p:spTree>
    <p:extLst>
      <p:ext uri="{BB962C8B-B14F-4D97-AF65-F5344CB8AC3E}">
        <p14:creationId xmlns:p14="http://schemas.microsoft.com/office/powerpoint/2010/main" val="290463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כותרת 1"/>
          <p:cNvSpPr>
            <a:spLocks noGrp="1"/>
          </p:cNvSpPr>
          <p:nvPr>
            <p:ph type="title"/>
          </p:nvPr>
        </p:nvSpPr>
        <p:spPr>
          <a:xfrm>
            <a:off x="554038" y="0"/>
            <a:ext cx="8229600" cy="1143000"/>
          </a:xfrm>
        </p:spPr>
        <p:txBody>
          <a:bodyPr/>
          <a:lstStyle/>
          <a:p>
            <a:pPr algn="ctr"/>
            <a:r>
              <a:rPr lang="en-US" altLang="he-IL" sz="3200" b="1" u="sng" dirty="0">
                <a:solidFill>
                  <a:srgbClr val="FF0000"/>
                </a:solidFill>
              </a:rPr>
              <a:t>AIRB&amp;B</a:t>
            </a:r>
            <a:r>
              <a:rPr lang="he-IL" altLang="he-IL" b="1" u="sng" dirty="0">
                <a:solidFill>
                  <a:srgbClr val="FF0000"/>
                </a:solidFill>
              </a:rPr>
              <a:t>דירות שמושכרות לטווח קצר במסגרת </a:t>
            </a:r>
          </a:p>
        </p:txBody>
      </p:sp>
      <p:sp>
        <p:nvSpPr>
          <p:cNvPr id="24579" name="מציין מיקום תוכן 2"/>
          <p:cNvSpPr>
            <a:spLocks noGrp="1"/>
          </p:cNvSpPr>
          <p:nvPr>
            <p:ph idx="1"/>
          </p:nvPr>
        </p:nvSpPr>
        <p:spPr>
          <a:xfrm>
            <a:off x="457200" y="981075"/>
            <a:ext cx="8229600" cy="5343525"/>
          </a:xfrm>
        </p:spPr>
        <p:txBody>
          <a:bodyPr/>
          <a:lstStyle/>
          <a:p>
            <a:pPr algn="r" rtl="1"/>
            <a:r>
              <a:rPr lang="he-IL" altLang="he-IL" b="1" dirty="0"/>
              <a:t>תופעה רחבה בת"א, בירושלים, באילת ובערים נוספות.</a:t>
            </a:r>
          </a:p>
          <a:p>
            <a:pPr marL="0" indent="0" algn="r" rtl="1">
              <a:buNone/>
            </a:pPr>
            <a:endParaRPr lang="he-IL" altLang="he-IL" b="1" dirty="0"/>
          </a:p>
          <a:p>
            <a:pPr algn="r" rtl="1"/>
            <a:r>
              <a:rPr lang="he-IL" altLang="he-IL" b="1" dirty="0"/>
              <a:t>מעניקה יתרונות רבים לבעלי הדירות, לתיירים, לבעלי עסקים סמוכים ומגדילה משמעותית את היצע החדרים בישראל שבה יש רגולציה כבדה על בניית בתי מלון חדשים.</a:t>
            </a:r>
          </a:p>
          <a:p>
            <a:pPr marL="0" indent="0" algn="r" rtl="1">
              <a:buNone/>
            </a:pPr>
            <a:endParaRPr lang="he-IL" altLang="he-IL" b="1" dirty="0"/>
          </a:p>
          <a:p>
            <a:pPr algn="r" rtl="1"/>
            <a:r>
              <a:rPr lang="he-IL" altLang="he-IL" b="1" dirty="0"/>
              <a:t>בגלל המצב הביטחוני לא תמיד כדאי לבנות בתי מלון בכל מקום.</a:t>
            </a:r>
          </a:p>
          <a:p>
            <a:pPr marL="0" indent="0" algn="r" rtl="1">
              <a:buNone/>
            </a:pPr>
            <a:endParaRPr lang="he-IL" altLang="he-IL" b="1" dirty="0"/>
          </a:p>
          <a:p>
            <a:pPr algn="r" rtl="1"/>
            <a:r>
              <a:rPr lang="he-IL" altLang="he-IL" b="1" dirty="0"/>
              <a:t>תופעה בעלת השפעות קשות על תחומים רבים- למשל: שכנים, שוכרי דירות לטווח ארוך (צמצום האפשרות למצוא דירה).</a:t>
            </a:r>
          </a:p>
          <a:p>
            <a:pPr marL="0" indent="0" algn="r" rtl="1">
              <a:buNone/>
            </a:pPr>
            <a:endParaRPr lang="he-IL" altLang="he-IL" b="1" dirty="0"/>
          </a:p>
          <a:p>
            <a:pPr algn="r" rtl="1"/>
            <a:r>
              <a:rPr lang="he-IL" altLang="he-IL" b="1" dirty="0"/>
              <a:t>משרד התיירות רוצה לעודד את התופעה ובתי המלון והעיריות רוצים לצמצם.</a:t>
            </a:r>
          </a:p>
        </p:txBody>
      </p:sp>
      <p:sp>
        <p:nvSpPr>
          <p:cNvPr id="24580" name="מציין מיקום של מספר שקופית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46AAA26-B512-4A22-A093-9085B890AD24}" type="slidenum">
              <a:rPr lang="he-IL" altLang="he-IL" sz="1200" smtClean="0">
                <a:solidFill>
                  <a:srgbClr val="565E72"/>
                </a:solidFill>
              </a:rPr>
              <a:pPr/>
              <a:t>14</a:t>
            </a:fld>
            <a:endParaRPr lang="en-US" altLang="he-IL" sz="1200">
              <a:solidFill>
                <a:srgbClr val="565E72"/>
              </a:solidFill>
            </a:endParaRPr>
          </a:p>
        </p:txBody>
      </p:sp>
    </p:spTree>
    <p:extLst>
      <p:ext uri="{BB962C8B-B14F-4D97-AF65-F5344CB8AC3E}">
        <p14:creationId xmlns:p14="http://schemas.microsoft.com/office/powerpoint/2010/main" val="408114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28650" y="685800"/>
            <a:ext cx="7886700" cy="5491163"/>
          </a:xfrm>
        </p:spPr>
        <p:txBody>
          <a:bodyPr/>
          <a:lstStyle/>
          <a:p>
            <a:pPr marL="0" indent="0" algn="r" rtl="1">
              <a:buNone/>
            </a:pPr>
            <a:r>
              <a:rPr lang="he-IL" b="1" u="sng" dirty="0"/>
              <a:t>ברשויות מע"מ התלבטו האם לראות </a:t>
            </a:r>
            <a:r>
              <a:rPr lang="he-IL" b="1" u="sng" dirty="0" err="1"/>
              <a:t>בהשכרות</a:t>
            </a:r>
            <a:r>
              <a:rPr lang="he-IL" b="1" u="sng" dirty="0"/>
              <a:t> הנ"ל:</a:t>
            </a:r>
            <a:br>
              <a:rPr lang="en-US" b="1" u="sng" dirty="0"/>
            </a:br>
            <a:endParaRPr lang="he-IL" b="1" u="sng" dirty="0"/>
          </a:p>
          <a:p>
            <a:pPr marL="457200" indent="-457200" algn="r" rtl="1">
              <a:buFont typeface="+mj-lt"/>
              <a:buAutoNum type="arabicPeriod"/>
            </a:pPr>
            <a:r>
              <a:rPr lang="he-IL" b="1" u="sng" dirty="0"/>
              <a:t>השכרה של מקרקעין- </a:t>
            </a:r>
            <a:r>
              <a:rPr lang="he-IL" b="1" dirty="0"/>
              <a:t>ואז אי אפשר לרשום את המשכירים כעוסק פטור- כי מי שעוסק במקרקעין לא יכול להיות עוסק פטור.</a:t>
            </a:r>
          </a:p>
          <a:p>
            <a:pPr marL="457200" indent="-457200" algn="r" rtl="1">
              <a:buFont typeface="+mj-lt"/>
              <a:buAutoNum type="arabicPeriod"/>
            </a:pPr>
            <a:r>
              <a:rPr lang="he-IL" b="1" u="sng" dirty="0"/>
              <a:t>או לראות בהשכרת הדירות כפעילות של מתן שירותי אירוח (כמו בתי מלון "רגילים").</a:t>
            </a:r>
          </a:p>
          <a:p>
            <a:pPr marL="0" indent="0" algn="r" rtl="1">
              <a:buNone/>
            </a:pPr>
            <a:endParaRPr lang="he-IL" b="1" u="sng" dirty="0"/>
          </a:p>
          <a:p>
            <a:pPr marL="0" indent="0" algn="r" rtl="1">
              <a:buNone/>
            </a:pPr>
            <a:r>
              <a:rPr lang="he-IL" b="1" dirty="0"/>
              <a:t>הם הגיעו למסקנה שהמשכירים יסווגו כנותני שירותי אירוח ולא כמשכירי מקרקעין ואז אפשר לרשום אותם כעוסקים פטורים.</a:t>
            </a:r>
            <a:endParaRPr lang="en-US" b="1" dirty="0"/>
          </a:p>
          <a:p>
            <a:pPr algn="r" rtl="1"/>
            <a:endParaRPr lang="he-IL" dirty="0"/>
          </a:p>
        </p:txBody>
      </p:sp>
    </p:spTree>
    <p:extLst>
      <p:ext uri="{BB962C8B-B14F-4D97-AF65-F5344CB8AC3E}">
        <p14:creationId xmlns:p14="http://schemas.microsoft.com/office/powerpoint/2010/main" val="4171668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כותרת 1"/>
          <p:cNvSpPr>
            <a:spLocks noGrp="1"/>
          </p:cNvSpPr>
          <p:nvPr>
            <p:ph type="title"/>
          </p:nvPr>
        </p:nvSpPr>
        <p:spPr>
          <a:xfrm>
            <a:off x="406400" y="-315913"/>
            <a:ext cx="8229600" cy="1143001"/>
          </a:xfrm>
        </p:spPr>
        <p:txBody>
          <a:bodyPr/>
          <a:lstStyle/>
          <a:p>
            <a:pPr algn="ctr"/>
            <a:r>
              <a:rPr lang="he-IL" altLang="he-IL" sz="3200" b="1" u="sng" dirty="0">
                <a:solidFill>
                  <a:srgbClr val="FF0000"/>
                </a:solidFill>
              </a:rPr>
              <a:t>הנחיה פנימית של מע"מ- אפריל 2018</a:t>
            </a:r>
          </a:p>
        </p:txBody>
      </p:sp>
      <p:sp>
        <p:nvSpPr>
          <p:cNvPr id="25603" name="מציין מיקום תוכן 2"/>
          <p:cNvSpPr>
            <a:spLocks noGrp="1"/>
          </p:cNvSpPr>
          <p:nvPr>
            <p:ph idx="1"/>
          </p:nvPr>
        </p:nvSpPr>
        <p:spPr>
          <a:xfrm>
            <a:off x="476250" y="1864406"/>
            <a:ext cx="8229600" cy="4389437"/>
          </a:xfrm>
        </p:spPr>
        <p:txBody>
          <a:bodyPr>
            <a:normAutofit/>
          </a:bodyPr>
          <a:lstStyle/>
          <a:p>
            <a:pPr algn="r" rtl="1"/>
            <a:r>
              <a:rPr lang="he-IL" altLang="he-IL" sz="1800" b="1" dirty="0"/>
              <a:t>מי שמשכיר דירת מגורים לטווח קצר מקיים פעילות עיסקית והדבר מחייב רישומו כעוסק.</a:t>
            </a:r>
          </a:p>
          <a:p>
            <a:pPr algn="r" rtl="1"/>
            <a:r>
              <a:rPr lang="he-IL" altLang="he-IL" sz="1800" b="1" dirty="0"/>
              <a:t>על המשכיר להירשם כעוסק פטור או מורשה בהתאם למחזור עסקאותיו. </a:t>
            </a:r>
          </a:p>
          <a:p>
            <a:pPr algn="r" rtl="1"/>
            <a:r>
              <a:rPr lang="he-IL" altLang="he-IL" sz="1800" b="1" u="sng" dirty="0"/>
              <a:t>השכרת מגורים לטווח קצר אינה השכרה של נכס למגורים אלא היא מתן שירותי אירוח- אין פטור ממס לפי 31 (1) לחוק.</a:t>
            </a:r>
          </a:p>
          <a:p>
            <a:pPr algn="r" rtl="1"/>
            <a:r>
              <a:rPr lang="he-IL" altLang="he-IL" sz="1800" b="1" dirty="0"/>
              <a:t>יש כוונה של רשויות מע"מ לתקן את תקנה 15 לתקנות מע"מ, כך שברכישת דירת מגורים לשם השכרה לטווח קצר לא יותר בניכוי מס התשומות בעת הרכישה הדירה.</a:t>
            </a:r>
          </a:p>
          <a:p>
            <a:pPr algn="r" rtl="1"/>
            <a:r>
              <a:rPr lang="he-IL" altLang="he-IL" sz="1800" b="1" u="sng" dirty="0"/>
              <a:t>בשלב ביניים עד לסיום הליך חקיקה: </a:t>
            </a:r>
            <a:r>
              <a:rPr lang="he-IL" altLang="he-IL" sz="1800" b="1" dirty="0"/>
              <a:t>מפעילי צימרים ומשכירי דירות לזמן קצר יירשמו כעוסק פטור. מי שיעבור את מחזור העסקאות של "עוסק פטור"- ישונה סיווגם ל"עוסק מורשה".</a:t>
            </a:r>
          </a:p>
          <a:p>
            <a:pPr algn="r" rtl="1"/>
            <a:r>
              <a:rPr lang="he-IL" altLang="he-IL" sz="1800" b="1" dirty="0"/>
              <a:t>מגבשים מספר קריטריונים שאם העוסק יעמוד בהם- יותר לו ניכוי מס התשומות בגין רכישת הדירה- רישיון עסק מהעירייה, תשלום ארונה עסקית וכו'.</a:t>
            </a:r>
          </a:p>
        </p:txBody>
      </p:sp>
      <p:sp>
        <p:nvSpPr>
          <p:cNvPr id="25604" name="מציין מיקום של מספר שקופית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9AAA4B54-C088-4382-BF74-1CE8B4EA5EE7}" type="slidenum">
              <a:rPr lang="he-IL" altLang="he-IL" sz="1200" smtClean="0">
                <a:solidFill>
                  <a:srgbClr val="565E72"/>
                </a:solidFill>
              </a:rPr>
              <a:pPr/>
              <a:t>16</a:t>
            </a:fld>
            <a:endParaRPr lang="en-US" altLang="he-IL" sz="1200">
              <a:solidFill>
                <a:srgbClr val="565E72"/>
              </a:solidFill>
            </a:endParaRPr>
          </a:p>
        </p:txBody>
      </p:sp>
      <p:sp>
        <p:nvSpPr>
          <p:cNvPr id="2" name="אליפסה 1"/>
          <p:cNvSpPr/>
          <p:nvPr/>
        </p:nvSpPr>
        <p:spPr>
          <a:xfrm>
            <a:off x="612321" y="650804"/>
            <a:ext cx="2302329" cy="7126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rgbClr val="FF0000"/>
                </a:solidFill>
              </a:rPr>
              <a:t>תאונת מס משמעותית</a:t>
            </a:r>
          </a:p>
        </p:txBody>
      </p:sp>
      <p:sp>
        <p:nvSpPr>
          <p:cNvPr id="4" name="חץ מעוקל ימינה 3"/>
          <p:cNvSpPr/>
          <p:nvPr/>
        </p:nvSpPr>
        <p:spPr>
          <a:xfrm>
            <a:off x="406400" y="1314450"/>
            <a:ext cx="442686" cy="247377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extLst>
      <p:ext uri="{BB962C8B-B14F-4D97-AF65-F5344CB8AC3E}">
        <p14:creationId xmlns:p14="http://schemas.microsoft.com/office/powerpoint/2010/main" val="4119163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49086" y="473528"/>
            <a:ext cx="7886700" cy="5654449"/>
          </a:xfrm>
        </p:spPr>
        <p:txBody>
          <a:bodyPr>
            <a:normAutofit fontScale="92500" lnSpcReduction="10000"/>
          </a:bodyPr>
          <a:lstStyle/>
          <a:p>
            <a:pPr algn="r" rtl="1"/>
            <a:r>
              <a:rPr lang="he-IL" b="1" u="sng" dirty="0"/>
              <a:t>נכון להיום כאשר משכיר מבקש להירשם כעוסק- </a:t>
            </a:r>
            <a:r>
              <a:rPr lang="he-IL" b="1" dirty="0"/>
              <a:t>רושמים אותו כעוסק פטור,  גם אם היקף עסקאותיו הצפוי הוא מעל הסכום הקובע של עוסק פטור. </a:t>
            </a:r>
          </a:p>
          <a:p>
            <a:pPr algn="r" rtl="1"/>
            <a:endParaRPr lang="he-IL" b="1" dirty="0"/>
          </a:p>
          <a:p>
            <a:pPr algn="r" rtl="1"/>
            <a:r>
              <a:rPr lang="he-IL" b="1" dirty="0"/>
              <a:t>במידה שהיקף עסקאותיו בתום השנה הראשונה או בהמשך יעלה מעל הסכום הקבוע לעוסק פטור- הוא יסווג כעוסק מורשה.</a:t>
            </a:r>
            <a:endParaRPr lang="en-US" b="1" dirty="0"/>
          </a:p>
          <a:p>
            <a:pPr algn="r" rtl="1"/>
            <a:endParaRPr lang="he-IL" b="1" dirty="0"/>
          </a:p>
          <a:p>
            <a:pPr algn="r" rtl="1"/>
            <a:r>
              <a:rPr lang="he-IL" b="1" u="sng" dirty="0"/>
              <a:t>כאשר הוא יסווג כעוסק מורשה – </a:t>
            </a:r>
          </a:p>
          <a:p>
            <a:pPr algn="r" rtl="1"/>
            <a:r>
              <a:rPr lang="he-IL" b="1" dirty="0"/>
              <a:t>הוא רשאי לנכות מס תשומות בגין שיפוצים, החזקה והוצאות שוטפות.</a:t>
            </a:r>
          </a:p>
          <a:p>
            <a:pPr algn="r" rtl="1"/>
            <a:r>
              <a:rPr lang="he-IL" b="1" u="sng" dirty="0"/>
              <a:t>ניכוי מס תשומות בגין רכישת הדירה – </a:t>
            </a:r>
            <a:r>
              <a:rPr lang="he-IL" b="1" dirty="0"/>
              <a:t>נכון להיום, רשויות מע"מ כנראה יאשרו לנכות את מס התשומות רק בכפוף לאישור מהעירייה שהדירה רשומה כנכס עסקי מלונאי ולא פרטי + רישיון עסק בתוקף ועמידה בתנאים נוספים וכו'. </a:t>
            </a:r>
          </a:p>
          <a:p>
            <a:pPr marL="0" indent="0" algn="r" rtl="1">
              <a:buNone/>
            </a:pPr>
            <a:endParaRPr lang="he-IL" b="1" dirty="0"/>
          </a:p>
          <a:p>
            <a:pPr algn="r" rtl="1"/>
            <a:r>
              <a:rPr lang="he-IL" b="1" u="sng" dirty="0"/>
              <a:t>שאלה חשובה- מה יהיה במכירת הדירה- </a:t>
            </a:r>
            <a:r>
              <a:rPr lang="he-IL" b="1" dirty="0"/>
              <a:t>ככל שלא נוכה מס התשומות האם יחול  סעיף 5(ב) לחוק מע"מ (לשלם מע"מ על ההפרש בין מחיר הרכישה למחיר המכירה) ולא על המחיר המלא של הדירה?</a:t>
            </a:r>
          </a:p>
          <a:p>
            <a:pPr algn="r" rtl="1"/>
            <a:endParaRPr lang="he-IL" b="1" dirty="0"/>
          </a:p>
          <a:p>
            <a:pPr algn="r" rtl="1"/>
            <a:r>
              <a:rPr lang="he-IL" b="1" u="sng" dirty="0"/>
              <a:t>מתן שירותי אירוחי לתיירים- </a:t>
            </a:r>
            <a:r>
              <a:rPr lang="he-IL" b="1" dirty="0"/>
              <a:t>עסקה שחייבת במע"מ בשיעור אפס אך צריך לוודא שיש להם אשרת תייר ואין להם אזרחות ישראלית + תיעוד פרטי הדרכון, כתובת, שם וכד'.</a:t>
            </a:r>
            <a:endParaRPr lang="en-US" b="1" dirty="0"/>
          </a:p>
          <a:p>
            <a:pPr algn="r" rtl="1"/>
            <a:endParaRPr lang="en-US" dirty="0"/>
          </a:p>
          <a:p>
            <a:pPr algn="r" rtl="1"/>
            <a:endParaRPr lang="en-US" dirty="0"/>
          </a:p>
          <a:p>
            <a:endParaRPr lang="he-IL" dirty="0"/>
          </a:p>
        </p:txBody>
      </p:sp>
      <p:sp>
        <p:nvSpPr>
          <p:cNvPr id="4" name="מלבן 3"/>
          <p:cNvSpPr/>
          <p:nvPr/>
        </p:nvSpPr>
        <p:spPr>
          <a:xfrm>
            <a:off x="0" y="4024993"/>
            <a:ext cx="996043" cy="89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rgbClr val="FF0000"/>
                </a:solidFill>
              </a:rPr>
              <a:t>מתוכנן תיקון חקיקה</a:t>
            </a:r>
          </a:p>
        </p:txBody>
      </p:sp>
    </p:spTree>
    <p:extLst>
      <p:ext uri="{BB962C8B-B14F-4D97-AF65-F5344CB8AC3E}">
        <p14:creationId xmlns:p14="http://schemas.microsoft.com/office/powerpoint/2010/main" val="243135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28650" y="530679"/>
            <a:ext cx="7886700" cy="5646284"/>
          </a:xfrm>
        </p:spPr>
        <p:txBody>
          <a:bodyPr>
            <a:normAutofit/>
          </a:bodyPr>
          <a:lstStyle/>
          <a:p>
            <a:pPr algn="r" rtl="1"/>
            <a:r>
              <a:rPr lang="he-IL" b="1" u="sng" dirty="0"/>
              <a:t>אם אדם פרטי מעמיד את הדירה לעוסק אחר לצורך הפעלת הדירה במסגרת </a:t>
            </a:r>
            <a:r>
              <a:rPr lang="en-US" altLang="he-IL" b="1" u="sng" dirty="0"/>
              <a:t>AIRB&amp;B</a:t>
            </a:r>
            <a:r>
              <a:rPr lang="he-IL" altLang="he-IL" b="1" u="sng" dirty="0"/>
              <a:t> והאדם הפרטי פאסיבי- </a:t>
            </a:r>
            <a:r>
              <a:rPr lang="he-IL" b="1" u="sng" dirty="0"/>
              <a:t> </a:t>
            </a:r>
            <a:br>
              <a:rPr lang="en-US" b="1" u="sng" dirty="0"/>
            </a:br>
            <a:br>
              <a:rPr lang="en-US" b="1" u="sng" dirty="0"/>
            </a:br>
            <a:r>
              <a:rPr lang="he-IL" b="1" u="sng" dirty="0"/>
              <a:t>בהעמדת הדירה- </a:t>
            </a:r>
            <a:r>
              <a:rPr lang="he-IL" b="1" dirty="0"/>
              <a:t>יש עסקת אקראי במקרקעין והחייב במס הוא העוסק שמפעיל את הדירה בפועל. ידווח באמצעות חשבונית עצמית וינכה מס תשומות.</a:t>
            </a:r>
          </a:p>
          <a:p>
            <a:pPr algn="r" rtl="1"/>
            <a:endParaRPr lang="he-IL" b="1" dirty="0"/>
          </a:p>
          <a:p>
            <a:pPr algn="r" rtl="1"/>
            <a:r>
              <a:rPr lang="he-IL" b="1" u="sng" dirty="0"/>
              <a:t>העוסק השוכר-</a:t>
            </a:r>
            <a:r>
              <a:rPr lang="he-IL" b="1" dirty="0"/>
              <a:t> ידווח על עסקאות ההשכרה ולא האדם הפרטי.</a:t>
            </a:r>
          </a:p>
        </p:txBody>
      </p:sp>
    </p:spTree>
    <p:extLst>
      <p:ext uri="{BB962C8B-B14F-4D97-AF65-F5344CB8AC3E}">
        <p14:creationId xmlns:p14="http://schemas.microsoft.com/office/powerpoint/2010/main" val="2475503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C5B88183-ED00-418B-B49B-A8677FA5795B}"/>
              </a:ext>
            </a:extLst>
          </p:cNvPr>
          <p:cNvSpPr>
            <a:spLocks noGrp="1"/>
          </p:cNvSpPr>
          <p:nvPr>
            <p:ph type="subTitle" sz="quarter" idx="4294967295"/>
          </p:nvPr>
        </p:nvSpPr>
        <p:spPr>
          <a:xfrm>
            <a:off x="0" y="2133600"/>
            <a:ext cx="6400800" cy="3505200"/>
          </a:xfrm>
        </p:spPr>
        <p:txBody>
          <a:bodyPr/>
          <a:lstStyle/>
          <a:p>
            <a:pPr marL="0" indent="0" algn="ctr" eaLnBrk="1" hangingPunct="1">
              <a:buFontTx/>
              <a:buNone/>
            </a:pPr>
            <a:endParaRPr lang="he-IL" altLang="he-IL" b="1" u="sng"/>
          </a:p>
          <a:p>
            <a:pPr marL="0" indent="0" algn="ctr" eaLnBrk="1" hangingPunct="1">
              <a:buFontTx/>
              <a:buNone/>
            </a:pPr>
            <a:endParaRPr lang="en-US" altLang="he-IL" sz="4000" b="1" u="sng">
              <a:solidFill>
                <a:schemeClr val="hlink"/>
              </a:solidFill>
            </a:endParaRPr>
          </a:p>
        </p:txBody>
      </p:sp>
      <p:sp>
        <p:nvSpPr>
          <p:cNvPr id="4" name="Rectangle 6">
            <a:extLst>
              <a:ext uri="{FF2B5EF4-FFF2-40B4-BE49-F238E27FC236}">
                <a16:creationId xmlns:a16="http://schemas.microsoft.com/office/drawing/2014/main" id="{A838F03E-0211-4281-A90D-64039DB80C2C}"/>
              </a:ext>
            </a:extLst>
          </p:cNvPr>
          <p:cNvSpPr txBox="1">
            <a:spLocks noGrp="1" noChangeArrowheads="1"/>
          </p:cNvSpPr>
          <p:nvPr/>
        </p:nvSpPr>
        <p:spPr bwMode="auto">
          <a:xfrm>
            <a:off x="6553200" y="6245225"/>
            <a:ext cx="2133600" cy="476250"/>
          </a:xfrm>
          <a:prstGeom prst="rect">
            <a:avLst/>
          </a:prstGeom>
          <a:noFill/>
          <a:ln>
            <a:miter lim="800000"/>
            <a:headEnd/>
            <a:tailEnd/>
          </a:ln>
        </p:spPr>
        <p:txBody>
          <a:bodyPr anchor="b"/>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600200" indent="-22860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2057400" indent="-22860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5146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9718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4290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8862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rtl="0" eaLnBrk="1" hangingPunct="1">
              <a:spcBef>
                <a:spcPct val="0"/>
              </a:spcBef>
              <a:buClrTx/>
              <a:buSzTx/>
              <a:buFontTx/>
              <a:buNone/>
              <a:defRPr/>
            </a:pPr>
            <a:fld id="{7C127370-E823-44D7-B730-E702D9C3A0DD}" type="slidenum">
              <a:rPr lang="he-IL" altLang="he-IL" sz="1600" b="1" smtClean="0">
                <a:effectLst>
                  <a:outerShdw blurRad="38100" dist="38100" dir="2700000" algn="tl">
                    <a:srgbClr val="C0C0C0"/>
                  </a:outerShdw>
                </a:effectLst>
                <a:latin typeface="Arial" panose="020B0604020202020204" pitchFamily="34" charset="0"/>
                <a:cs typeface="Arial" panose="020B0604020202020204" pitchFamily="34" charset="0"/>
              </a:rPr>
              <a:pPr rtl="0" eaLnBrk="1" hangingPunct="1">
                <a:spcBef>
                  <a:spcPct val="0"/>
                </a:spcBef>
                <a:buClrTx/>
                <a:buSzTx/>
                <a:buFontTx/>
                <a:buNone/>
                <a:defRPr/>
              </a:pPr>
              <a:t>19</a:t>
            </a:fld>
            <a:endParaRPr lang="en-US" altLang="he-IL" sz="1600" b="1">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099" name="WordArt 3">
            <a:extLst>
              <a:ext uri="{FF2B5EF4-FFF2-40B4-BE49-F238E27FC236}">
                <a16:creationId xmlns:a16="http://schemas.microsoft.com/office/drawing/2014/main" id="{CFD3604D-342F-407C-B2B9-A62159A2BDEE}"/>
              </a:ext>
            </a:extLst>
          </p:cNvPr>
          <p:cNvSpPr>
            <a:spLocks noChangeArrowheads="1" noChangeShapeType="1" noTextEdit="1"/>
          </p:cNvSpPr>
          <p:nvPr/>
        </p:nvSpPr>
        <p:spPr bwMode="auto">
          <a:xfrm>
            <a:off x="1169965" y="3800465"/>
            <a:ext cx="7127874" cy="790575"/>
          </a:xfrm>
          <a:prstGeom prst="rect">
            <a:avLst/>
          </a:prstGeom>
        </p:spPr>
        <p:txBody>
          <a:bodyPr spcFirstLastPara="1" wrap="none" fromWordArt="1">
            <a:prstTxWarp prst="textArchUp">
              <a:avLst>
                <a:gd name="adj" fmla="val 10800004"/>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eaLnBrk="1" fontAlgn="auto" hangingPunct="1">
              <a:spcBef>
                <a:spcPts val="0"/>
              </a:spcBef>
              <a:spcAft>
                <a:spcPts val="0"/>
              </a:spcAft>
              <a:defRPr/>
            </a:pPr>
            <a:r>
              <a:rPr lang="he-IL" sz="4400" b="1" kern="10" spc="50" dirty="0">
                <a:ln w="11430"/>
                <a:effectLst>
                  <a:outerShdw blurRad="76200" dist="50800" dir="5400000" algn="tl" rotWithShape="0">
                    <a:srgbClr val="000000">
                      <a:alpha val="65000"/>
                    </a:srgbClr>
                  </a:outerShdw>
                </a:effectLst>
                <a:latin typeface="Arial"/>
                <a:cs typeface="Arial"/>
              </a:rPr>
              <a:t>סיווג חברות החזקה במע"מ</a:t>
            </a:r>
          </a:p>
          <a:p>
            <a:pPr algn="ctr" rtl="1" eaLnBrk="1" fontAlgn="auto" hangingPunct="1">
              <a:spcBef>
                <a:spcPts val="0"/>
              </a:spcBef>
              <a:spcAft>
                <a:spcPts val="0"/>
              </a:spcAft>
              <a:defRPr/>
            </a:pPr>
            <a:endParaRPr lang="he-IL" sz="4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Arial"/>
            </a:endParaRPr>
          </a:p>
          <a:p>
            <a:pPr algn="ctr" rtl="1" eaLnBrk="1" fontAlgn="auto" hangingPunct="1">
              <a:spcBef>
                <a:spcPts val="0"/>
              </a:spcBef>
              <a:spcAft>
                <a:spcPts val="0"/>
              </a:spcAft>
              <a:defRPr/>
            </a:pPr>
            <a:r>
              <a:rPr lang="he-IL" sz="4400" b="1" kern="10" spc="50" dirty="0">
                <a:ln w="11430"/>
                <a:effectLst>
                  <a:outerShdw blurRad="76200" dist="50800" dir="5400000" algn="tl" rotWithShape="0">
                    <a:srgbClr val="000000">
                      <a:alpha val="65000"/>
                    </a:srgbClr>
                  </a:outerShdw>
                </a:effectLst>
                <a:latin typeface="Arial"/>
                <a:cs typeface="+mn-cs"/>
              </a:rPr>
              <a:t>וניכוי מס תשומות </a:t>
            </a:r>
            <a:endParaRPr lang="he-IL" sz="4400" b="1" kern="10" spc="50" dirty="0">
              <a:ln w="11430"/>
              <a:effectLst>
                <a:outerShdw blurRad="76200" dist="50800" dir="5400000" algn="tl" rotWithShape="0">
                  <a:srgbClr val="000000">
                    <a:alpha val="65000"/>
                  </a:srgbClr>
                </a:outerShdw>
              </a:effectLst>
              <a:latin typeface="Arial"/>
              <a:cs typeface="Arial"/>
            </a:endParaRPr>
          </a:p>
        </p:txBody>
      </p:sp>
      <p:sp>
        <p:nvSpPr>
          <p:cNvPr id="2" name="מציין מיקום של כותרת תחתונה 1">
            <a:extLst>
              <a:ext uri="{FF2B5EF4-FFF2-40B4-BE49-F238E27FC236}">
                <a16:creationId xmlns:a16="http://schemas.microsoft.com/office/drawing/2014/main" id="{722059B6-550B-421E-B80A-4BE363AF0FCE}"/>
              </a:ext>
            </a:extLst>
          </p:cNvPr>
          <p:cNvSpPr>
            <a:spLocks noGrp="1"/>
          </p:cNvSpPr>
          <p:nvPr>
            <p:ph type="ftr" sz="quarter" idx="11"/>
          </p:nvPr>
        </p:nvSpPr>
        <p:spPr/>
        <p:txBody>
          <a:bodyPr/>
          <a:lstStyle/>
          <a:p>
            <a:pPr>
              <a:defRPr/>
            </a:pPr>
            <a:endParaRPr lang="en-US" altLang="he-I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כותרת 5"/>
          <p:cNvSpPr>
            <a:spLocks noGrp="1"/>
          </p:cNvSpPr>
          <p:nvPr>
            <p:ph type="title"/>
          </p:nvPr>
        </p:nvSpPr>
        <p:spPr>
          <a:xfrm>
            <a:off x="546100" y="-119971"/>
            <a:ext cx="8002588" cy="1371601"/>
          </a:xfrm>
        </p:spPr>
        <p:txBody>
          <a:bodyPr/>
          <a:lstStyle/>
          <a:p>
            <a:pPr algn="ctr" eaLnBrk="1" hangingPunct="1"/>
            <a:r>
              <a:rPr lang="he-IL" altLang="he-IL" sz="2800" b="1" u="sng" dirty="0">
                <a:solidFill>
                  <a:srgbClr val="FF0000"/>
                </a:solidFill>
              </a:rPr>
              <a:t>סעיף 31- "אלה עסקאות הפטורות ממס":</a:t>
            </a:r>
            <a:br>
              <a:rPr lang="he-IL" altLang="he-IL" sz="2800" b="1" u="sng" dirty="0">
                <a:solidFill>
                  <a:srgbClr val="FF0000"/>
                </a:solidFill>
              </a:rPr>
            </a:br>
            <a:endParaRPr lang="he-IL" altLang="he-IL" sz="2800" dirty="0">
              <a:solidFill>
                <a:srgbClr val="FF0000"/>
              </a:solidFill>
            </a:endParaRPr>
          </a:p>
        </p:txBody>
      </p:sp>
      <p:sp>
        <p:nvSpPr>
          <p:cNvPr id="269315" name="מציין מיקום תוכן 6"/>
          <p:cNvSpPr>
            <a:spLocks noGrp="1"/>
          </p:cNvSpPr>
          <p:nvPr>
            <p:ph idx="1"/>
          </p:nvPr>
        </p:nvSpPr>
        <p:spPr>
          <a:xfrm>
            <a:off x="817563" y="908050"/>
            <a:ext cx="7869237" cy="4465638"/>
          </a:xfrm>
        </p:spPr>
        <p:txBody>
          <a:bodyPr>
            <a:normAutofit fontScale="92500" lnSpcReduction="20000"/>
          </a:bodyPr>
          <a:lstStyle/>
          <a:p>
            <a:pPr algn="r" rtl="1">
              <a:lnSpc>
                <a:spcPct val="80000"/>
              </a:lnSpc>
              <a:defRPr/>
            </a:pPr>
            <a:r>
              <a:rPr lang="he-IL" altLang="he-IL" sz="2800" b="1" u="sng" dirty="0"/>
              <a:t>סעיף 31 (1) -</a:t>
            </a:r>
            <a:r>
              <a:rPr lang="he-IL" altLang="he-IL" sz="2800" b="1" dirty="0"/>
              <a:t>"השכרה למגורים לתקופה שאינה עולה</a:t>
            </a:r>
          </a:p>
          <a:p>
            <a:pPr marL="0" indent="0" algn="r" rtl="1">
              <a:lnSpc>
                <a:spcPct val="80000"/>
              </a:lnSpc>
              <a:buNone/>
              <a:defRPr/>
            </a:pPr>
            <a:r>
              <a:rPr lang="he-IL" altLang="he-IL" sz="2800" b="1" dirty="0"/>
              <a:t>על  25 שנים, למעט השכרה לשם אירוח בבית מלון".</a:t>
            </a:r>
            <a:br>
              <a:rPr lang="en-US" altLang="he-IL" sz="2800" b="1" dirty="0"/>
            </a:br>
            <a:endParaRPr lang="en-US" altLang="he-IL" sz="2800" b="1" dirty="0"/>
          </a:p>
          <a:p>
            <a:pPr marL="457200" indent="-457200" algn="r" rtl="1" eaLnBrk="1" hangingPunct="1">
              <a:lnSpc>
                <a:spcPct val="80000"/>
              </a:lnSpc>
              <a:buFont typeface="Arial" pitchFamily="34" charset="0"/>
              <a:buChar char="•"/>
              <a:defRPr/>
            </a:pPr>
            <a:endParaRPr lang="he-IL" altLang="he-IL" sz="2800" b="1" u="sng" dirty="0"/>
          </a:p>
          <a:p>
            <a:pPr algn="r" rtl="1">
              <a:lnSpc>
                <a:spcPct val="80000"/>
              </a:lnSpc>
              <a:defRPr/>
            </a:pPr>
            <a:r>
              <a:rPr lang="he-IL" altLang="he-IL" sz="2800" b="1" u="sng" dirty="0"/>
              <a:t>המטרה –</a:t>
            </a:r>
            <a:r>
              <a:rPr lang="he-IL" altLang="he-IL" sz="2800" b="1" dirty="0"/>
              <a:t> לעודד יזמים לבנות דירות המיועדות להשכרה </a:t>
            </a:r>
          </a:p>
          <a:p>
            <a:pPr marL="0" indent="0" algn="r" rtl="1">
              <a:lnSpc>
                <a:spcPct val="80000"/>
              </a:lnSpc>
              <a:buNone/>
              <a:defRPr/>
            </a:pPr>
            <a:r>
              <a:rPr lang="he-IL" altLang="he-IL" sz="2800" b="1" dirty="0"/>
              <a:t>למגורים ולהוזיל את עלויות ההשכרה לשוכרים.</a:t>
            </a:r>
            <a:br>
              <a:rPr lang="en-US" altLang="he-IL" sz="2800" b="1" dirty="0"/>
            </a:br>
            <a:endParaRPr lang="he-IL" altLang="he-IL" sz="2800" b="1" dirty="0"/>
          </a:p>
          <a:p>
            <a:pPr algn="r" rtl="1">
              <a:lnSpc>
                <a:spcPct val="80000"/>
              </a:lnSpc>
              <a:defRPr/>
            </a:pPr>
            <a:r>
              <a:rPr lang="he-IL" altLang="he-IL" sz="2800" b="1" u="sng" dirty="0"/>
              <a:t>אם הדירה מושכרת בפטור ממס- </a:t>
            </a:r>
            <a:r>
              <a:rPr lang="he-IL" altLang="he-IL" sz="2800" b="1" dirty="0"/>
              <a:t>לא ניתן לנכות מס </a:t>
            </a:r>
          </a:p>
          <a:p>
            <a:pPr marL="0" indent="0" algn="r" rtl="1">
              <a:lnSpc>
                <a:spcPct val="80000"/>
              </a:lnSpc>
              <a:buNone/>
              <a:defRPr/>
            </a:pPr>
            <a:r>
              <a:rPr lang="he-IL" altLang="he-IL" sz="2800" b="1" dirty="0"/>
              <a:t>תשומות על הרכישה או האחזקה.</a:t>
            </a:r>
            <a:br>
              <a:rPr lang="en-US" altLang="he-IL" sz="2800" b="1" dirty="0"/>
            </a:br>
            <a:endParaRPr lang="he-IL" altLang="he-IL" sz="2800" b="1" dirty="0"/>
          </a:p>
          <a:p>
            <a:pPr marL="457200" indent="-457200" algn="r" rtl="1" eaLnBrk="1" hangingPunct="1">
              <a:lnSpc>
                <a:spcPct val="80000"/>
              </a:lnSpc>
              <a:buFont typeface="Arial" pitchFamily="34" charset="0"/>
              <a:buChar char="•"/>
              <a:defRPr/>
            </a:pPr>
            <a:endParaRPr lang="he-IL" altLang="he-IL" sz="2800" b="1" dirty="0"/>
          </a:p>
          <a:p>
            <a:pPr algn="r" rtl="1">
              <a:lnSpc>
                <a:spcPct val="80000"/>
              </a:lnSpc>
              <a:defRPr/>
            </a:pPr>
            <a:r>
              <a:rPr lang="he-IL" altLang="he-IL" sz="2800" b="1" u="sng" dirty="0"/>
              <a:t>לפי עמדת רשויות מע"מ</a:t>
            </a:r>
            <a:r>
              <a:rPr lang="en-US" altLang="he-IL" sz="2800" b="1" u="sng" dirty="0"/>
              <a:t>-</a:t>
            </a:r>
            <a:r>
              <a:rPr lang="he-IL" altLang="he-IL" sz="2800" b="1" u="sng" dirty="0"/>
              <a:t> </a:t>
            </a:r>
            <a:r>
              <a:rPr lang="he-IL" altLang="he-IL" sz="2800" b="1" dirty="0"/>
              <a:t>קיימת חובה להשכיר ישירות </a:t>
            </a:r>
          </a:p>
          <a:p>
            <a:pPr marL="0" indent="0" algn="r" rtl="1">
              <a:lnSpc>
                <a:spcPct val="80000"/>
              </a:lnSpc>
              <a:buNone/>
              <a:defRPr/>
            </a:pPr>
            <a:r>
              <a:rPr lang="he-IL" altLang="he-IL" sz="2800" b="1" dirty="0"/>
              <a:t>לאדם הפרטי כדי ליהנות מהפטור ולא לגוף משפטי (גם אם בנכס נעשה שימוש בפועל למגורים).</a:t>
            </a:r>
          </a:p>
          <a:p>
            <a:pPr algn="r" rtl="1" eaLnBrk="1" hangingPunct="1">
              <a:defRPr/>
            </a:pPr>
            <a:endParaRPr lang="he-IL" altLang="he-IL" sz="2400" dirty="0"/>
          </a:p>
        </p:txBody>
      </p:sp>
      <p:sp>
        <p:nvSpPr>
          <p:cNvPr id="5" name="מציין מיקום של מספר שקופית 4"/>
          <p:cNvSpPr txBox="1">
            <a:spLocks noGrp="1"/>
          </p:cNvSpPr>
          <p:nvPr/>
        </p:nvSpPr>
        <p:spPr bwMode="auto">
          <a:xfrm>
            <a:off x="6553200" y="6245225"/>
            <a:ext cx="2133600" cy="476250"/>
          </a:xfrm>
          <a:prstGeom prst="rect">
            <a:avLst/>
          </a:prstGeom>
          <a:noFill/>
          <a:ln>
            <a:miter lim="800000"/>
            <a:headEnd/>
            <a:tailEnd/>
          </a:ln>
        </p:spPr>
        <p:txBody>
          <a:bodyPr anchor="b"/>
          <a:lstStyle>
            <a:lvl1pPr eaLnBrk="0" hangingPunct="0">
              <a:defRPr sz="1600">
                <a:solidFill>
                  <a:schemeClr val="tx1"/>
                </a:solidFill>
                <a:latin typeface="Tahoma" panose="020B0604030504040204" pitchFamily="34" charset="0"/>
                <a:cs typeface="Arial" panose="020B0604020202020204" pitchFamily="34" charset="0"/>
              </a:defRPr>
            </a:lvl1pPr>
            <a:lvl2pPr marL="742950" indent="-285750" eaLnBrk="0" hangingPunct="0">
              <a:defRPr sz="1600">
                <a:solidFill>
                  <a:schemeClr val="tx1"/>
                </a:solidFill>
                <a:latin typeface="Tahoma" panose="020B0604030504040204" pitchFamily="34" charset="0"/>
                <a:cs typeface="Arial" panose="020B0604020202020204" pitchFamily="34" charset="0"/>
              </a:defRPr>
            </a:lvl2pPr>
            <a:lvl3pPr marL="1143000" indent="-228600" eaLnBrk="0" hangingPunct="0">
              <a:defRPr sz="1600">
                <a:solidFill>
                  <a:schemeClr val="tx1"/>
                </a:solidFill>
                <a:latin typeface="Tahoma" panose="020B0604030504040204" pitchFamily="34" charset="0"/>
                <a:cs typeface="Arial" panose="020B0604020202020204" pitchFamily="34" charset="0"/>
              </a:defRPr>
            </a:lvl3pPr>
            <a:lvl4pPr marL="1600200" indent="-228600" eaLnBrk="0" hangingPunct="0">
              <a:defRPr sz="1600">
                <a:solidFill>
                  <a:schemeClr val="tx1"/>
                </a:solidFill>
                <a:latin typeface="Tahoma" panose="020B0604030504040204" pitchFamily="34" charset="0"/>
                <a:cs typeface="Arial" panose="020B0604020202020204" pitchFamily="34" charset="0"/>
              </a:defRPr>
            </a:lvl4pPr>
            <a:lvl5pPr marL="2057400" indent="-228600" eaLnBrk="0" hangingPunct="0">
              <a:defRPr sz="16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pPr algn="r" eaLnBrk="1" hangingPunct="1">
              <a:defRPr/>
            </a:pPr>
            <a:fld id="{DF2B032F-88F9-4077-8787-45AB924C6E27}" type="slidenum">
              <a:rPr lang="he-IL" altLang="he-IL" b="1" smtClean="0">
                <a:effectLst>
                  <a:outerShdw blurRad="38100" dist="38100" dir="2700000" algn="tl">
                    <a:srgbClr val="C0C0C0"/>
                  </a:outerShdw>
                </a:effectLst>
                <a:latin typeface="Arial" panose="020B0604020202020204" pitchFamily="34" charset="0"/>
              </a:rPr>
              <a:pPr algn="r" eaLnBrk="1" hangingPunct="1">
                <a:defRPr/>
              </a:pPr>
              <a:t>2</a:t>
            </a:fld>
            <a:endParaRPr lang="en-US" altLang="he-IL" b="1">
              <a:effectLst>
                <a:outerShdw blurRad="38100" dist="38100" dir="2700000" algn="tl">
                  <a:srgbClr val="C0C0C0"/>
                </a:outerShdw>
              </a:effectLst>
              <a:latin typeface="Arial" panose="020B0604020202020204" pitchFamily="34" charset="0"/>
            </a:endParaRPr>
          </a:p>
        </p:txBody>
      </p:sp>
      <p:sp>
        <p:nvSpPr>
          <p:cNvPr id="354309" name="מציין מיקום של מספר שקופית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600200" indent="-22860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2057400" indent="-22860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5146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9718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4290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8862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2A68ADAE-6B9C-4728-832C-804758B2C06E}" type="slidenum">
              <a:rPr lang="he-IL" altLang="he-IL" sz="1200" smtClean="0">
                <a:solidFill>
                  <a:srgbClr val="565E72"/>
                </a:solidFill>
                <a:latin typeface="Tahoma" panose="020B0604030504040204" pitchFamily="34" charset="0"/>
                <a:cs typeface="Arial" panose="020B0604020202020204" pitchFamily="34" charset="0"/>
              </a:rPr>
              <a:pPr>
                <a:spcBef>
                  <a:spcPct val="0"/>
                </a:spcBef>
                <a:buClrTx/>
                <a:buSzTx/>
                <a:buFontTx/>
                <a:buNone/>
              </a:pPr>
              <a:t>2</a:t>
            </a:fld>
            <a:endParaRPr lang="en-US" altLang="he-IL" sz="1200">
              <a:solidFill>
                <a:srgbClr val="565E72"/>
              </a:solidFill>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580843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216AC282-9F79-4405-9688-7F3627366F5D}"/>
              </a:ext>
            </a:extLst>
          </p:cNvPr>
          <p:cNvSpPr/>
          <p:nvPr/>
        </p:nvSpPr>
        <p:spPr>
          <a:xfrm>
            <a:off x="2520457" y="1370544"/>
            <a:ext cx="4506507" cy="856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חברת האם</a:t>
            </a:r>
          </a:p>
        </p:txBody>
      </p:sp>
      <p:sp>
        <p:nvSpPr>
          <p:cNvPr id="3" name="חץ: למטה 2">
            <a:extLst>
              <a:ext uri="{FF2B5EF4-FFF2-40B4-BE49-F238E27FC236}">
                <a16:creationId xmlns:a16="http://schemas.microsoft.com/office/drawing/2014/main" id="{B52B2351-C504-4DBB-A854-2114EDB5B88F}"/>
              </a:ext>
            </a:extLst>
          </p:cNvPr>
          <p:cNvSpPr/>
          <p:nvPr/>
        </p:nvSpPr>
        <p:spPr>
          <a:xfrm rot="2042137">
            <a:off x="2141756" y="2290980"/>
            <a:ext cx="532496" cy="991519"/>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חץ: למטה 3">
            <a:extLst>
              <a:ext uri="{FF2B5EF4-FFF2-40B4-BE49-F238E27FC236}">
                <a16:creationId xmlns:a16="http://schemas.microsoft.com/office/drawing/2014/main" id="{96DC0A25-B2DE-4FCE-962C-8400A0C9970B}"/>
              </a:ext>
            </a:extLst>
          </p:cNvPr>
          <p:cNvSpPr/>
          <p:nvPr/>
        </p:nvSpPr>
        <p:spPr>
          <a:xfrm>
            <a:off x="3707779" y="2412090"/>
            <a:ext cx="532496" cy="7874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טה 4">
            <a:extLst>
              <a:ext uri="{FF2B5EF4-FFF2-40B4-BE49-F238E27FC236}">
                <a16:creationId xmlns:a16="http://schemas.microsoft.com/office/drawing/2014/main" id="{BBF6F8A4-7E98-498B-9D1E-B0DB82315724}"/>
              </a:ext>
            </a:extLst>
          </p:cNvPr>
          <p:cNvSpPr/>
          <p:nvPr/>
        </p:nvSpPr>
        <p:spPr>
          <a:xfrm>
            <a:off x="5619940" y="2412090"/>
            <a:ext cx="532496" cy="7874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חץ: למטה 5">
            <a:extLst>
              <a:ext uri="{FF2B5EF4-FFF2-40B4-BE49-F238E27FC236}">
                <a16:creationId xmlns:a16="http://schemas.microsoft.com/office/drawing/2014/main" id="{702BCE7A-C2BB-42E8-B011-7235620BBFD8}"/>
              </a:ext>
            </a:extLst>
          </p:cNvPr>
          <p:cNvSpPr/>
          <p:nvPr/>
        </p:nvSpPr>
        <p:spPr>
          <a:xfrm rot="20249395">
            <a:off x="7229238" y="2309677"/>
            <a:ext cx="532496" cy="7874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פינות מעוגלות 6">
            <a:extLst>
              <a:ext uri="{FF2B5EF4-FFF2-40B4-BE49-F238E27FC236}">
                <a16:creationId xmlns:a16="http://schemas.microsoft.com/office/drawing/2014/main" id="{AC070F97-865C-4FAD-BA42-A3DB3505D603}"/>
              </a:ext>
            </a:extLst>
          </p:cNvPr>
          <p:cNvSpPr/>
          <p:nvPr/>
        </p:nvSpPr>
        <p:spPr>
          <a:xfrm>
            <a:off x="1135422" y="3384694"/>
            <a:ext cx="1553028" cy="856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חברה ד'</a:t>
            </a:r>
          </a:p>
        </p:txBody>
      </p:sp>
      <p:sp>
        <p:nvSpPr>
          <p:cNvPr id="8" name="מלבן: פינות מעוגלות 7">
            <a:extLst>
              <a:ext uri="{FF2B5EF4-FFF2-40B4-BE49-F238E27FC236}">
                <a16:creationId xmlns:a16="http://schemas.microsoft.com/office/drawing/2014/main" id="{2ADE3700-D9D7-45A4-B325-8564968DEA47}"/>
              </a:ext>
            </a:extLst>
          </p:cNvPr>
          <p:cNvSpPr/>
          <p:nvPr/>
        </p:nvSpPr>
        <p:spPr>
          <a:xfrm>
            <a:off x="3111433" y="3392715"/>
            <a:ext cx="1553028" cy="856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חברה ג'</a:t>
            </a:r>
          </a:p>
        </p:txBody>
      </p:sp>
      <p:sp>
        <p:nvSpPr>
          <p:cNvPr id="9" name="מלבן: פינות מעוגלות 8">
            <a:extLst>
              <a:ext uri="{FF2B5EF4-FFF2-40B4-BE49-F238E27FC236}">
                <a16:creationId xmlns:a16="http://schemas.microsoft.com/office/drawing/2014/main" id="{2311FAB4-17BF-4132-A833-B12F07E5CB8C}"/>
              </a:ext>
            </a:extLst>
          </p:cNvPr>
          <p:cNvSpPr/>
          <p:nvPr/>
        </p:nvSpPr>
        <p:spPr>
          <a:xfrm>
            <a:off x="5109674" y="3389087"/>
            <a:ext cx="1553028" cy="856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חברה ב'</a:t>
            </a:r>
          </a:p>
        </p:txBody>
      </p:sp>
      <p:sp>
        <p:nvSpPr>
          <p:cNvPr id="10" name="מלבן: פינות מעוגלות 9">
            <a:extLst>
              <a:ext uri="{FF2B5EF4-FFF2-40B4-BE49-F238E27FC236}">
                <a16:creationId xmlns:a16="http://schemas.microsoft.com/office/drawing/2014/main" id="{0F6938E3-3D1F-49C1-B5AC-DD13AC242CF2}"/>
              </a:ext>
            </a:extLst>
          </p:cNvPr>
          <p:cNvSpPr/>
          <p:nvPr/>
        </p:nvSpPr>
        <p:spPr>
          <a:xfrm>
            <a:off x="7115661" y="3386890"/>
            <a:ext cx="1553028" cy="856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חברה א'</a:t>
            </a:r>
          </a:p>
        </p:txBody>
      </p:sp>
    </p:spTree>
    <p:extLst>
      <p:ext uri="{BB962C8B-B14F-4D97-AF65-F5344CB8AC3E}">
        <p14:creationId xmlns:p14="http://schemas.microsoft.com/office/powerpoint/2010/main" val="1445459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12CF763-ECF4-4032-9734-08087B87A108}"/>
              </a:ext>
            </a:extLst>
          </p:cNvPr>
          <p:cNvSpPr>
            <a:spLocks noGrp="1"/>
          </p:cNvSpPr>
          <p:nvPr>
            <p:ph type="title"/>
          </p:nvPr>
        </p:nvSpPr>
        <p:spPr>
          <a:xfrm>
            <a:off x="669925" y="257175"/>
            <a:ext cx="7596188" cy="652463"/>
          </a:xfrm>
        </p:spPr>
        <p:txBody>
          <a:bodyPr>
            <a:normAutofit/>
          </a:bodyPr>
          <a:lstStyle/>
          <a:p>
            <a:pPr algn="ctr">
              <a:defRPr/>
            </a:pPr>
            <a:r>
              <a:rPr lang="he-IL" sz="2954" b="1" u="sng" dirty="0">
                <a:solidFill>
                  <a:srgbClr val="FF0000"/>
                </a:solidFill>
              </a:rPr>
              <a:t>המאפיינים הנפוצים של חברות ההחזקה</a:t>
            </a:r>
            <a:endParaRPr lang="he-IL" sz="2954" dirty="0">
              <a:solidFill>
                <a:srgbClr val="FF0000"/>
              </a:solidFill>
            </a:endParaRPr>
          </a:p>
        </p:txBody>
      </p:sp>
      <p:sp>
        <p:nvSpPr>
          <p:cNvPr id="3" name="מציין מיקום תוכן 2">
            <a:extLst>
              <a:ext uri="{FF2B5EF4-FFF2-40B4-BE49-F238E27FC236}">
                <a16:creationId xmlns:a16="http://schemas.microsoft.com/office/drawing/2014/main" id="{869CFFC9-0680-442B-85B8-EBF459BCBEB0}"/>
              </a:ext>
            </a:extLst>
          </p:cNvPr>
          <p:cNvSpPr>
            <a:spLocks noGrp="1"/>
          </p:cNvSpPr>
          <p:nvPr>
            <p:ph idx="1"/>
          </p:nvPr>
        </p:nvSpPr>
        <p:spPr>
          <a:xfrm>
            <a:off x="982663" y="1187450"/>
            <a:ext cx="7264400" cy="4568825"/>
          </a:xfrm>
        </p:spPr>
        <p:txBody>
          <a:bodyPr>
            <a:normAutofit fontScale="25000" lnSpcReduction="20000"/>
          </a:bodyPr>
          <a:lstStyle/>
          <a:p>
            <a:pPr marL="422041" indent="-422041" algn="r" rtl="1">
              <a:buFont typeface="+mj-lt"/>
              <a:buAutoNum type="arabicPeriod"/>
              <a:defRPr/>
            </a:pPr>
            <a:r>
              <a:rPr lang="he-IL" sz="6646" b="1" dirty="0"/>
              <a:t>זאת חברה שמחזיקה חברות אחרות ופעילותה מכוונת בעיקר להפקת הכנסות ממכירת מניות שלהן (אקזיט) ודיבידנדים.</a:t>
            </a:r>
            <a:br>
              <a:rPr lang="en-US" sz="6646" b="1" dirty="0"/>
            </a:br>
            <a:endParaRPr lang="he-IL" sz="6646" b="1" dirty="0"/>
          </a:p>
          <a:p>
            <a:pPr marL="422041" indent="-422041" algn="r" rtl="1">
              <a:buFont typeface="+mj-lt"/>
              <a:buAutoNum type="arabicPeriod"/>
              <a:defRPr/>
            </a:pPr>
            <a:r>
              <a:rPr lang="he-IL" sz="6646" b="1" dirty="0"/>
              <a:t>חלק מחברות ההחזקה מעניקות לחברות המוחזקות שירותי ניהול ומימון.</a:t>
            </a:r>
            <a:br>
              <a:rPr lang="en-US" sz="6646" b="1" dirty="0"/>
            </a:br>
            <a:endParaRPr lang="he-IL" sz="6646" b="1" dirty="0"/>
          </a:p>
          <a:p>
            <a:pPr marL="422041" indent="-422041" algn="r" rtl="1">
              <a:buFont typeface="+mj-lt"/>
              <a:buAutoNum type="arabicPeriod"/>
              <a:defRPr/>
            </a:pPr>
            <a:r>
              <a:rPr lang="he-IL" sz="6646" b="1" dirty="0"/>
              <a:t>לא פעם דמי הניהול נמוכים יחסית ביחס לסכומי ההשקעות, לסיכון ולסכומי ההכנסות מדיבידנדים </a:t>
            </a:r>
            <a:r>
              <a:rPr lang="he-IL" sz="6646" b="1" dirty="0" err="1"/>
              <a:t>ואקזיטים</a:t>
            </a:r>
            <a:r>
              <a:rPr lang="he-IL" sz="6646" b="1" dirty="0"/>
              <a:t>.</a:t>
            </a:r>
            <a:br>
              <a:rPr lang="en-US" sz="6646" b="1" dirty="0"/>
            </a:br>
            <a:endParaRPr lang="he-IL" sz="6646" b="1" dirty="0"/>
          </a:p>
          <a:p>
            <a:pPr marL="422041" indent="-422041" algn="r" rtl="1">
              <a:buFont typeface="+mj-lt"/>
              <a:buAutoNum type="arabicPeriod"/>
              <a:defRPr/>
            </a:pPr>
            <a:r>
              <a:rPr lang="he-IL" sz="6646" b="1" dirty="0"/>
              <a:t>לעיתים לחברות מוחזקות יש מערכי ניהול עצמאיים והן לא זקוקות לניהול יומיומי של חברת ההחזקות.</a:t>
            </a:r>
            <a:br>
              <a:rPr lang="en-US" sz="6646" b="1" dirty="0"/>
            </a:br>
            <a:endParaRPr lang="en-US" sz="6646" b="1" dirty="0"/>
          </a:p>
          <a:p>
            <a:pPr marL="422041" indent="-422041" algn="r" rtl="1">
              <a:buFont typeface="+mj-lt"/>
              <a:buAutoNum type="arabicPeriod"/>
              <a:defRPr/>
            </a:pPr>
            <a:r>
              <a:rPr lang="he-IL" sz="6646" b="1" dirty="0"/>
              <a:t>בד"כ לפעילות יש אופי פאסיבי יחסית- פיקוח ושימור ההשקעות וקביעה אסטרטגית של הפעילות.</a:t>
            </a:r>
            <a:br>
              <a:rPr lang="en-US" sz="6646" b="1" dirty="0"/>
            </a:br>
            <a:br>
              <a:rPr lang="en-US" sz="6646" b="1" dirty="0"/>
            </a:br>
            <a:r>
              <a:rPr lang="he-IL" sz="6646" b="1" dirty="0"/>
              <a:t>לא מדובר בניהול שוטף אלא בניהול "אסטרטגי" שמטרתו להשביח את שווי החברה (לעמדת רשויות מע"מ-להגדיל עסקאות שאינן חייבות במס). </a:t>
            </a:r>
            <a:br>
              <a:rPr lang="en-US" sz="6646" b="1" dirty="0"/>
            </a:br>
            <a:endParaRPr lang="en-US" sz="6646" b="1" dirty="0"/>
          </a:p>
          <a:p>
            <a:pPr marL="422041" indent="-422041" algn="r" rtl="1">
              <a:buFont typeface="+mj-lt"/>
              <a:buAutoNum type="arabicPeriod"/>
              <a:defRPr/>
            </a:pPr>
            <a:r>
              <a:rPr lang="he-IL" sz="6646" b="1" dirty="0"/>
              <a:t>החברות מעידות על עצמן בביאורים שהן כאלה ורק כשיש ביקורת במע"מ הן טוענות שמדובר בחברה שמעניקה שירותי ניהול והלוואות. </a:t>
            </a:r>
            <a:br>
              <a:rPr lang="en-US" sz="6646" b="1" dirty="0"/>
            </a:br>
            <a:br>
              <a:rPr lang="en-US" sz="6646" b="1" dirty="0"/>
            </a:br>
            <a:r>
              <a:rPr lang="he-IL" sz="6646" b="1" dirty="0">
                <a:solidFill>
                  <a:srgbClr val="BC204B"/>
                </a:solidFill>
              </a:rPr>
              <a:t>כדאי להתאים את הכתוב בדוחות לעמדות שננקטות לצורך מס....</a:t>
            </a:r>
          </a:p>
          <a:p>
            <a:pPr marL="0" indent="0">
              <a:buFont typeface="Wingdings 2" panose="05020102010507070707" pitchFamily="18" charset="2"/>
              <a:buNone/>
              <a:defRPr/>
            </a:pPr>
            <a:br>
              <a:rPr lang="en-US" sz="2215" b="1" dirty="0"/>
            </a:br>
            <a:endParaRPr lang="he-IL" sz="2215" b="1" dirty="0"/>
          </a:p>
        </p:txBody>
      </p:sp>
      <p:sp>
        <p:nvSpPr>
          <p:cNvPr id="260100" name="מציין מיקום של מספר שקופית 4">
            <a:extLst>
              <a:ext uri="{FF2B5EF4-FFF2-40B4-BE49-F238E27FC236}">
                <a16:creationId xmlns:a16="http://schemas.microsoft.com/office/drawing/2014/main" id="{301A9D59-79D6-4B20-A220-B009BCC2C2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73FDFB3B-5A6D-4779-ADD9-CB3AEA0FB764}" type="slidenum">
              <a:rPr lang="he-IL" altLang="he-IL" sz="1200" smtClean="0">
                <a:latin typeface="Tahoma" panose="020B0604030504040204" pitchFamily="34" charset="0"/>
                <a:cs typeface="Arial" panose="020B0604020202020204" pitchFamily="34" charset="0"/>
              </a:rPr>
              <a:pPr>
                <a:spcBef>
                  <a:spcPct val="0"/>
                </a:spcBef>
                <a:buClrTx/>
                <a:buSzTx/>
                <a:buFontTx/>
                <a:buNone/>
              </a:pPr>
              <a:t>21</a:t>
            </a:fld>
            <a:endParaRPr lang="he-IL" altLang="he-IL" sz="1200">
              <a:latin typeface="Tahoma" panose="020B060403050404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319311-03A1-4DB0-A41A-234980631505}"/>
              </a:ext>
            </a:extLst>
          </p:cNvPr>
          <p:cNvSpPr>
            <a:spLocks noGrp="1"/>
          </p:cNvSpPr>
          <p:nvPr>
            <p:ph type="title"/>
          </p:nvPr>
        </p:nvSpPr>
        <p:spPr>
          <a:xfrm>
            <a:off x="773113" y="533400"/>
            <a:ext cx="7597775" cy="654050"/>
          </a:xfrm>
        </p:spPr>
        <p:txBody>
          <a:bodyPr/>
          <a:lstStyle/>
          <a:p>
            <a:pPr>
              <a:defRPr/>
            </a:pPr>
            <a:endParaRPr lang="he-IL" sz="2954" dirty="0"/>
          </a:p>
        </p:txBody>
      </p:sp>
      <p:sp>
        <p:nvSpPr>
          <p:cNvPr id="3" name="מציין מיקום תוכן 2">
            <a:extLst>
              <a:ext uri="{FF2B5EF4-FFF2-40B4-BE49-F238E27FC236}">
                <a16:creationId xmlns:a16="http://schemas.microsoft.com/office/drawing/2014/main" id="{A8B69696-F38A-42A8-919C-46D6E33558B8}"/>
              </a:ext>
            </a:extLst>
          </p:cNvPr>
          <p:cNvSpPr>
            <a:spLocks noGrp="1"/>
          </p:cNvSpPr>
          <p:nvPr>
            <p:ph idx="1"/>
          </p:nvPr>
        </p:nvSpPr>
        <p:spPr>
          <a:xfrm>
            <a:off x="982663" y="1303338"/>
            <a:ext cx="7264400" cy="4452937"/>
          </a:xfrm>
        </p:spPr>
        <p:txBody>
          <a:bodyPr>
            <a:normAutofit/>
          </a:bodyPr>
          <a:lstStyle/>
          <a:p>
            <a:pPr algn="r" rtl="1">
              <a:defRPr/>
            </a:pPr>
            <a:r>
              <a:rPr lang="he-IL" sz="2215" b="1" dirty="0"/>
              <a:t>בד"כ, מי שהקים את חברת ההחזקות לא מקצה את הסכומים המהותיים לרכישת המניות רק במטרה לקבל דמי ניהול או ריביות אלא בעיקר לצרכי אקזיט ודיבידנד.</a:t>
            </a:r>
          </a:p>
          <a:p>
            <a:pPr algn="r" rtl="1">
              <a:defRPr/>
            </a:pPr>
            <a:endParaRPr lang="he-IL" sz="2215" b="1" dirty="0"/>
          </a:p>
          <a:p>
            <a:pPr algn="r" rtl="1">
              <a:defRPr/>
            </a:pPr>
            <a:r>
              <a:rPr lang="he-IL" sz="2215" b="1" dirty="0"/>
              <a:t>במציאות יש עוד הרבה סוגי חברות שמחזיקות חברות אחרות ובשנים האחרונות גם להן עושים שומות ולדעתי שלא בצדק.</a:t>
            </a:r>
            <a:endParaRPr lang="he-IL" sz="2585" dirty="0"/>
          </a:p>
          <a:p>
            <a:pPr marL="0" indent="0">
              <a:buFont typeface="Wingdings 2" panose="05020102010507070707" pitchFamily="18" charset="2"/>
              <a:buNone/>
              <a:defRPr/>
            </a:pPr>
            <a:br>
              <a:rPr lang="en-US" sz="2215" b="1" dirty="0"/>
            </a:br>
            <a:endParaRPr lang="he-IL" sz="2215" b="1" dirty="0"/>
          </a:p>
        </p:txBody>
      </p:sp>
      <p:sp>
        <p:nvSpPr>
          <p:cNvPr id="261124" name="מציין מיקום של מספר שקופית 4">
            <a:extLst>
              <a:ext uri="{FF2B5EF4-FFF2-40B4-BE49-F238E27FC236}">
                <a16:creationId xmlns:a16="http://schemas.microsoft.com/office/drawing/2014/main" id="{E6D4996F-4EAF-4C56-B994-C651246E51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6F986C37-7A8A-42BB-9EC9-77D97030E9F2}" type="slidenum">
              <a:rPr lang="he-IL" altLang="he-IL" sz="1200" smtClean="0">
                <a:latin typeface="Tahoma" panose="020B0604030504040204" pitchFamily="34" charset="0"/>
                <a:cs typeface="Arial" panose="020B0604020202020204" pitchFamily="34" charset="0"/>
              </a:rPr>
              <a:pPr>
                <a:spcBef>
                  <a:spcPct val="0"/>
                </a:spcBef>
                <a:buClrTx/>
                <a:buSzTx/>
                <a:buFontTx/>
                <a:buNone/>
              </a:pPr>
              <a:t>22</a:t>
            </a:fld>
            <a:endParaRPr lang="he-IL" altLang="he-IL" sz="1200">
              <a:latin typeface="Tahoma" panose="020B060403050404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8FEFCF-481F-40FE-8AAD-75EEE8642920}"/>
              </a:ext>
            </a:extLst>
          </p:cNvPr>
          <p:cNvSpPr>
            <a:spLocks noGrp="1"/>
          </p:cNvSpPr>
          <p:nvPr>
            <p:ph type="title"/>
          </p:nvPr>
        </p:nvSpPr>
        <p:spPr>
          <a:xfrm>
            <a:off x="773113" y="533400"/>
            <a:ext cx="7597775" cy="587375"/>
          </a:xfrm>
        </p:spPr>
        <p:txBody>
          <a:bodyPr/>
          <a:lstStyle/>
          <a:p>
            <a:pPr>
              <a:defRPr/>
            </a:pPr>
            <a:endParaRPr lang="he-IL" sz="2954" dirty="0"/>
          </a:p>
        </p:txBody>
      </p:sp>
      <p:sp>
        <p:nvSpPr>
          <p:cNvPr id="3" name="מציין מיקום תוכן 2">
            <a:extLst>
              <a:ext uri="{FF2B5EF4-FFF2-40B4-BE49-F238E27FC236}">
                <a16:creationId xmlns:a16="http://schemas.microsoft.com/office/drawing/2014/main" id="{8FE95380-CE80-4CC7-95A8-7665FDE09E4E}"/>
              </a:ext>
            </a:extLst>
          </p:cNvPr>
          <p:cNvSpPr>
            <a:spLocks noGrp="1"/>
          </p:cNvSpPr>
          <p:nvPr>
            <p:ph idx="1"/>
          </p:nvPr>
        </p:nvSpPr>
        <p:spPr>
          <a:xfrm>
            <a:off x="982663" y="685800"/>
            <a:ext cx="7264400" cy="5070475"/>
          </a:xfrm>
        </p:spPr>
        <p:txBody>
          <a:bodyPr>
            <a:normAutofit/>
          </a:bodyPr>
          <a:lstStyle/>
          <a:p>
            <a:pPr marL="0" indent="0" algn="ctr" rtl="1">
              <a:buFont typeface="Wingdings 2" panose="05020102010507070707" pitchFamily="18" charset="2"/>
              <a:buNone/>
              <a:defRPr/>
            </a:pPr>
            <a:r>
              <a:rPr lang="he-IL" sz="2585" b="1" u="sng" dirty="0">
                <a:solidFill>
                  <a:srgbClr val="FF3399"/>
                </a:solidFill>
              </a:rPr>
              <a:t>הסיווג של חברת החזקות  שלא מעניקה שירותים למוחזקות</a:t>
            </a:r>
          </a:p>
          <a:p>
            <a:pPr marL="0" indent="0" algn="r" rtl="1">
              <a:buFont typeface="Wingdings 2" panose="05020102010507070707" pitchFamily="18" charset="2"/>
              <a:buNone/>
              <a:defRPr/>
            </a:pPr>
            <a:endParaRPr lang="he-IL" sz="2585" b="1" u="sng" dirty="0">
              <a:solidFill>
                <a:srgbClr val="FF3399"/>
              </a:solidFill>
            </a:endParaRPr>
          </a:p>
          <a:p>
            <a:pPr algn="r" rtl="1">
              <a:defRPr/>
            </a:pPr>
            <a:r>
              <a:rPr lang="he-IL" b="1" dirty="0"/>
              <a:t>חברה שכל פעילותה הוא רק החזקה של מניות ואינה מעניקה שירותים לחברות המוחזקות, לא תיחשב כ"חייב במס" לצרכי החוק </a:t>
            </a:r>
            <a:r>
              <a:rPr lang="he-IL" b="1" u="sng" dirty="0"/>
              <a:t>ולכן לא אמורה להירשם במע"מ כעוסק או כמוסד כספי.</a:t>
            </a:r>
            <a:br>
              <a:rPr lang="en-US" b="1" dirty="0">
                <a:solidFill>
                  <a:srgbClr val="00FFFF"/>
                </a:solidFill>
              </a:rPr>
            </a:br>
            <a:endParaRPr lang="he-IL" b="1" dirty="0">
              <a:solidFill>
                <a:srgbClr val="00FFFF"/>
              </a:solidFill>
            </a:endParaRPr>
          </a:p>
          <a:p>
            <a:pPr algn="r" rtl="1">
              <a:defRPr/>
            </a:pPr>
            <a:r>
              <a:rPr lang="he-IL" b="1" dirty="0"/>
              <a:t>ראו בנושא זה – ע"ש 2178/96 + 2120/97 אגרי </a:t>
            </a:r>
            <a:r>
              <a:rPr lang="he-IL" b="1" dirty="0" err="1"/>
              <a:t>אינווסט</a:t>
            </a:r>
            <a:r>
              <a:rPr lang="he-IL" b="1" dirty="0"/>
              <a:t>.</a:t>
            </a:r>
          </a:p>
          <a:p>
            <a:pPr algn="r" rtl="1">
              <a:defRPr/>
            </a:pPr>
            <a:endParaRPr lang="he-IL" sz="2585" b="1" u="sng" dirty="0"/>
          </a:p>
        </p:txBody>
      </p:sp>
      <p:sp>
        <p:nvSpPr>
          <p:cNvPr id="264196" name="מציין מיקום של מספר שקופית 4">
            <a:extLst>
              <a:ext uri="{FF2B5EF4-FFF2-40B4-BE49-F238E27FC236}">
                <a16:creationId xmlns:a16="http://schemas.microsoft.com/office/drawing/2014/main" id="{FF49E6C3-EB79-4C2D-9438-D3606956F3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7886ACD4-C718-4D97-93E4-89FDA6C023E3}" type="slidenum">
              <a:rPr lang="he-IL" altLang="he-IL" sz="1200" smtClean="0">
                <a:latin typeface="Tahoma" panose="020B0604030504040204" pitchFamily="34" charset="0"/>
                <a:cs typeface="Arial" panose="020B0604020202020204" pitchFamily="34" charset="0"/>
              </a:rPr>
              <a:pPr>
                <a:spcBef>
                  <a:spcPct val="0"/>
                </a:spcBef>
                <a:buClrTx/>
                <a:buSzTx/>
                <a:buFontTx/>
                <a:buNone/>
              </a:pPr>
              <a:t>23</a:t>
            </a:fld>
            <a:endParaRPr lang="he-IL" altLang="he-IL" sz="1200">
              <a:latin typeface="Tahoma" panose="020B060403050404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493D85-B775-4D25-8CE2-BE54DB7E4358}"/>
              </a:ext>
            </a:extLst>
          </p:cNvPr>
          <p:cNvSpPr>
            <a:spLocks noGrp="1"/>
          </p:cNvSpPr>
          <p:nvPr>
            <p:ph type="title"/>
          </p:nvPr>
        </p:nvSpPr>
        <p:spPr>
          <a:xfrm>
            <a:off x="773113" y="533400"/>
            <a:ext cx="7597775" cy="587375"/>
          </a:xfrm>
        </p:spPr>
        <p:txBody>
          <a:bodyPr/>
          <a:lstStyle/>
          <a:p>
            <a:pPr>
              <a:defRPr/>
            </a:pPr>
            <a:endParaRPr lang="he-IL" sz="2585" dirty="0"/>
          </a:p>
        </p:txBody>
      </p:sp>
      <p:sp>
        <p:nvSpPr>
          <p:cNvPr id="3" name="מציין מיקום תוכן 2">
            <a:extLst>
              <a:ext uri="{FF2B5EF4-FFF2-40B4-BE49-F238E27FC236}">
                <a16:creationId xmlns:a16="http://schemas.microsoft.com/office/drawing/2014/main" id="{94A0D538-0854-4A11-870B-34B9366430EE}"/>
              </a:ext>
            </a:extLst>
          </p:cNvPr>
          <p:cNvSpPr>
            <a:spLocks noGrp="1"/>
          </p:cNvSpPr>
          <p:nvPr>
            <p:ph idx="1"/>
          </p:nvPr>
        </p:nvSpPr>
        <p:spPr>
          <a:xfrm>
            <a:off x="982663" y="615950"/>
            <a:ext cx="7264400" cy="5140325"/>
          </a:xfrm>
        </p:spPr>
        <p:txBody>
          <a:bodyPr>
            <a:normAutofit/>
          </a:bodyPr>
          <a:lstStyle/>
          <a:p>
            <a:pPr marL="0" indent="0" algn="ctr" rtl="1">
              <a:buFont typeface="Wingdings 2" panose="05020102010507070707" pitchFamily="18" charset="2"/>
              <a:buNone/>
              <a:defRPr/>
            </a:pPr>
            <a:r>
              <a:rPr lang="he-IL" sz="2585" b="1" u="sng" dirty="0">
                <a:solidFill>
                  <a:srgbClr val="FF0000"/>
                </a:solidFill>
              </a:rPr>
              <a:t>הסיווג של חברת החזקות שגם מעניקה שירותי ניהול לחברות המוחזקות ואין לה תדירות גבוהה של מכירת מניות של החברות מוחזקות </a:t>
            </a:r>
            <a:r>
              <a:rPr lang="he-IL" sz="2585" b="1" dirty="0">
                <a:solidFill>
                  <a:srgbClr val="FF0000"/>
                </a:solidFill>
              </a:rPr>
              <a:t> </a:t>
            </a:r>
            <a:endParaRPr lang="en-US" sz="2585" dirty="0">
              <a:solidFill>
                <a:srgbClr val="FF0000"/>
              </a:solidFill>
            </a:endParaRPr>
          </a:p>
          <a:p>
            <a:pPr marL="0" indent="0" algn="ctr" rtl="1">
              <a:buFont typeface="Wingdings 2" panose="05020102010507070707" pitchFamily="18" charset="2"/>
              <a:buNone/>
              <a:defRPr/>
            </a:pPr>
            <a:endParaRPr lang="he-IL" sz="2585" b="1" dirty="0"/>
          </a:p>
          <a:p>
            <a:pPr algn="r" rtl="1">
              <a:defRPr/>
            </a:pPr>
            <a:r>
              <a:rPr lang="he-IL" sz="2585" b="1" dirty="0"/>
              <a:t>החברה תסווג במע"מ כעוסק מורשה. </a:t>
            </a:r>
            <a:br>
              <a:rPr lang="en-US" sz="2585" b="1" dirty="0"/>
            </a:br>
            <a:endParaRPr lang="he-IL" sz="2585" b="1" dirty="0"/>
          </a:p>
          <a:p>
            <a:pPr algn="r" rtl="1">
              <a:defRPr/>
            </a:pPr>
            <a:r>
              <a:rPr lang="he-IL" sz="2585" b="1" dirty="0"/>
              <a:t>כדאי ששירותי הניהול שמעניקה החברה למוחזקות יהיו שירותי ניהול </a:t>
            </a:r>
            <a:r>
              <a:rPr lang="he-IL" sz="2585" b="1" u="sng" dirty="0"/>
              <a:t>אקטיביים ומשמעותיים</a:t>
            </a:r>
            <a:r>
              <a:rPr lang="he-IL" sz="2585" b="1" dirty="0"/>
              <a:t> (ולא יהיה מדובר במשיכת רווחים שהוצגו כדמי ניהול), אשר בגינם משולמים לחברה בפועל דמי ניהול וישנם הסכמי ניהול ותיעוד הולם לניהול. </a:t>
            </a:r>
          </a:p>
        </p:txBody>
      </p:sp>
      <p:sp>
        <p:nvSpPr>
          <p:cNvPr id="267268" name="מציין מיקום של מספר שקופית 4">
            <a:extLst>
              <a:ext uri="{FF2B5EF4-FFF2-40B4-BE49-F238E27FC236}">
                <a16:creationId xmlns:a16="http://schemas.microsoft.com/office/drawing/2014/main" id="{3F2ED2A9-E392-4893-A054-5D5EEB6BCC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4FDAE19D-ED84-48AE-AD6C-5D92435E7E05}" type="slidenum">
              <a:rPr lang="he-IL" altLang="he-IL" sz="1200" smtClean="0">
                <a:latin typeface="Tahoma" panose="020B0604030504040204" pitchFamily="34" charset="0"/>
                <a:cs typeface="Arial" panose="020B0604020202020204" pitchFamily="34" charset="0"/>
              </a:rPr>
              <a:pPr>
                <a:spcBef>
                  <a:spcPct val="0"/>
                </a:spcBef>
                <a:buClrTx/>
                <a:buSzTx/>
                <a:buFontTx/>
                <a:buNone/>
              </a:pPr>
              <a:t>24</a:t>
            </a:fld>
            <a:endParaRPr lang="he-IL" altLang="he-IL" sz="1200">
              <a:latin typeface="Tahoma" panose="020B0604030504040204" pitchFamily="34" charset="0"/>
              <a:cs typeface="Arial" panose="020B0604020202020204" pitchFamily="34" charset="0"/>
            </a:endParaRPr>
          </a:p>
        </p:txBody>
      </p:sp>
      <p:sp>
        <p:nvSpPr>
          <p:cNvPr id="4" name="מלבן 3">
            <a:extLst>
              <a:ext uri="{FF2B5EF4-FFF2-40B4-BE49-F238E27FC236}">
                <a16:creationId xmlns:a16="http://schemas.microsoft.com/office/drawing/2014/main" id="{952F8E85-51CB-4F80-99C3-2E39EF9A5FB5}"/>
              </a:ext>
            </a:extLst>
          </p:cNvPr>
          <p:cNvSpPr/>
          <p:nvPr/>
        </p:nvSpPr>
        <p:spPr>
          <a:xfrm>
            <a:off x="211138" y="1741487"/>
            <a:ext cx="2039937" cy="89265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b="1" dirty="0">
                <a:solidFill>
                  <a:schemeClr val="tx1"/>
                </a:solidFill>
              </a:rPr>
              <a:t>זה המצב הנפוץ כיום בחברת החזקות</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D0F0D6-F4D0-474E-A2A5-43872CF71B80}"/>
              </a:ext>
            </a:extLst>
          </p:cNvPr>
          <p:cNvSpPr>
            <a:spLocks noGrp="1"/>
          </p:cNvSpPr>
          <p:nvPr>
            <p:ph type="title"/>
          </p:nvPr>
        </p:nvSpPr>
        <p:spPr>
          <a:xfrm>
            <a:off x="677863" y="615950"/>
            <a:ext cx="7597775" cy="652463"/>
          </a:xfrm>
        </p:spPr>
        <p:txBody>
          <a:bodyPr>
            <a:noAutofit/>
          </a:bodyPr>
          <a:lstStyle/>
          <a:p>
            <a:pPr algn="ctr">
              <a:defRPr/>
            </a:pPr>
            <a:r>
              <a:rPr lang="he-IL" sz="2954" b="1" u="sng" dirty="0">
                <a:solidFill>
                  <a:srgbClr val="FF0000"/>
                </a:solidFill>
              </a:rPr>
              <a:t>הסיווג של חברת החזקות שיש לה תדירות גבוהה של מכירת מניות של החברות מוחזקות </a:t>
            </a:r>
            <a:endParaRPr lang="he-IL" sz="2954" dirty="0"/>
          </a:p>
        </p:txBody>
      </p:sp>
      <p:sp>
        <p:nvSpPr>
          <p:cNvPr id="3" name="מציין מיקום תוכן 2">
            <a:extLst>
              <a:ext uri="{FF2B5EF4-FFF2-40B4-BE49-F238E27FC236}">
                <a16:creationId xmlns:a16="http://schemas.microsoft.com/office/drawing/2014/main" id="{1CC3AA7B-9817-44D2-B867-4E0707C62764}"/>
              </a:ext>
            </a:extLst>
          </p:cNvPr>
          <p:cNvSpPr>
            <a:spLocks noGrp="1"/>
          </p:cNvSpPr>
          <p:nvPr>
            <p:ph idx="1"/>
          </p:nvPr>
        </p:nvSpPr>
        <p:spPr>
          <a:xfrm>
            <a:off x="1011238" y="1811338"/>
            <a:ext cx="7264400" cy="3746500"/>
          </a:xfrm>
        </p:spPr>
        <p:txBody>
          <a:bodyPr>
            <a:normAutofit fontScale="85000" lnSpcReduction="20000"/>
          </a:bodyPr>
          <a:lstStyle/>
          <a:p>
            <a:pPr algn="r" rtl="1">
              <a:defRPr/>
            </a:pPr>
            <a:r>
              <a:rPr lang="he-IL" sz="2585" b="1" dirty="0"/>
              <a:t>במידה ולפעילות מכירת המניות יש מאפיינים של </a:t>
            </a:r>
            <a:r>
              <a:rPr lang="he-IL" sz="2585" b="1" u="sng" dirty="0"/>
              <a:t>עסק</a:t>
            </a:r>
            <a:r>
              <a:rPr lang="he-IL" sz="2585" b="1" dirty="0"/>
              <a:t> על פי המבחנים המקובלים (היקף כספי, תדירות, מימון, מומחיות וכיו"ב), לפי עמדת רשויות מע"מ החברה תסווג </a:t>
            </a:r>
            <a:r>
              <a:rPr lang="he-IL" sz="2585" b="1" u="sng" dirty="0"/>
              <a:t>כמוסד כספי.</a:t>
            </a:r>
            <a:br>
              <a:rPr lang="en-US" sz="2585" b="1" u="sng" dirty="0">
                <a:solidFill>
                  <a:srgbClr val="99FF99"/>
                </a:solidFill>
              </a:rPr>
            </a:br>
            <a:endParaRPr lang="he-IL" sz="2585" b="1" u="sng" dirty="0">
              <a:solidFill>
                <a:srgbClr val="99FF99"/>
              </a:solidFill>
            </a:endParaRPr>
          </a:p>
          <a:p>
            <a:pPr algn="r" rtl="1">
              <a:defRPr/>
            </a:pPr>
            <a:r>
              <a:rPr lang="he-IL" sz="2215" b="1" u="sng" dirty="0"/>
              <a:t>הבסיס החוקי - החלופה השלישית לצו מס ערך מוסף (קביעת מוסד כספי), התשל"ז-1977 :</a:t>
            </a:r>
            <a:r>
              <a:rPr lang="he-IL" sz="2215" b="1" dirty="0"/>
              <a:t> "מי שעסקו במכירת מטבע חוץ או ניירות ערך או מסמכים סחירים אחרים, ולעניין זה יראו כמי שעסקו במכירת ניירות ערך או מסמכים סחירים אחרים, אף אם הוא רוכש אותם לצורך קבלת פירעונם או פדיונם".</a:t>
            </a:r>
          </a:p>
          <a:p>
            <a:pPr algn="r" rtl="1">
              <a:defRPr/>
            </a:pPr>
            <a:endParaRPr lang="he-IL" sz="2215" b="1" dirty="0">
              <a:solidFill>
                <a:srgbClr val="99FF99"/>
              </a:solidFill>
            </a:endParaRPr>
          </a:p>
          <a:p>
            <a:pPr algn="r" rtl="1">
              <a:defRPr/>
            </a:pPr>
            <a:r>
              <a:rPr lang="he-IL" sz="2215" b="1" dirty="0">
                <a:solidFill>
                  <a:srgbClr val="BC204B"/>
                </a:solidFill>
              </a:rPr>
              <a:t>בפס"ד ע"מ 54320-04-18 </a:t>
            </a:r>
            <a:r>
              <a:rPr lang="he-IL" sz="2215" b="1" dirty="0" err="1">
                <a:solidFill>
                  <a:srgbClr val="BC204B"/>
                </a:solidFill>
              </a:rPr>
              <a:t>י.ג.מ</a:t>
            </a:r>
            <a:r>
              <a:rPr lang="he-IL" sz="2215" b="1" dirty="0">
                <a:solidFill>
                  <a:srgbClr val="BC204B"/>
                </a:solidFill>
              </a:rPr>
              <a:t> השקעות- נקבע שפעילות </a:t>
            </a:r>
            <a:r>
              <a:rPr lang="he-IL" sz="2215" b="1" dirty="0" err="1">
                <a:solidFill>
                  <a:srgbClr val="BC204B"/>
                </a:solidFill>
              </a:rPr>
              <a:t>נוסטרו</a:t>
            </a:r>
            <a:r>
              <a:rPr lang="he-IL" sz="2215" b="1" dirty="0">
                <a:solidFill>
                  <a:srgbClr val="BC204B"/>
                </a:solidFill>
              </a:rPr>
              <a:t> לא תסווג כלל לצרכי מע"מ. </a:t>
            </a:r>
          </a:p>
          <a:p>
            <a:pPr algn="r" rtl="1">
              <a:defRPr/>
            </a:pPr>
            <a:endParaRPr lang="he-IL" sz="2215" b="1" dirty="0">
              <a:solidFill>
                <a:srgbClr val="BC204B"/>
              </a:solidFill>
            </a:endParaRPr>
          </a:p>
          <a:p>
            <a:pPr algn="r" rtl="1">
              <a:defRPr/>
            </a:pPr>
            <a:r>
              <a:rPr lang="he-IL" sz="2215" b="1" dirty="0">
                <a:solidFill>
                  <a:srgbClr val="BC204B"/>
                </a:solidFill>
              </a:rPr>
              <a:t>מתוכנן תיקון חקיקה? </a:t>
            </a:r>
            <a:endParaRPr lang="he-IL" dirty="0">
              <a:solidFill>
                <a:srgbClr val="BC204B"/>
              </a:solidFill>
            </a:endParaRPr>
          </a:p>
        </p:txBody>
      </p:sp>
      <p:sp>
        <p:nvSpPr>
          <p:cNvPr id="268292" name="מציין מיקום של מספר שקופית 4">
            <a:extLst>
              <a:ext uri="{FF2B5EF4-FFF2-40B4-BE49-F238E27FC236}">
                <a16:creationId xmlns:a16="http://schemas.microsoft.com/office/drawing/2014/main" id="{1B6FEFD0-0063-406F-ABEB-6197292A9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8874925D-8511-4BA4-84C3-2F3CAB0F487C}" type="slidenum">
              <a:rPr lang="he-IL" altLang="he-IL" sz="1200" smtClean="0">
                <a:latin typeface="Tahoma" panose="020B0604030504040204" pitchFamily="34" charset="0"/>
                <a:cs typeface="Arial" panose="020B0604020202020204" pitchFamily="34" charset="0"/>
              </a:rPr>
              <a:pPr>
                <a:spcBef>
                  <a:spcPct val="0"/>
                </a:spcBef>
                <a:buClrTx/>
                <a:buSzTx/>
                <a:buFontTx/>
                <a:buNone/>
              </a:pPr>
              <a:t>25</a:t>
            </a:fld>
            <a:endParaRPr lang="he-IL" altLang="he-IL" sz="1200">
              <a:latin typeface="Tahoma" panose="020B060403050404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91B6390-5B2D-4D39-8760-EA6D1CDE669E}"/>
              </a:ext>
            </a:extLst>
          </p:cNvPr>
          <p:cNvSpPr>
            <a:spLocks noGrp="1"/>
          </p:cNvSpPr>
          <p:nvPr>
            <p:ph type="title"/>
          </p:nvPr>
        </p:nvSpPr>
        <p:spPr>
          <a:xfrm>
            <a:off x="773113" y="533400"/>
            <a:ext cx="7597775" cy="719138"/>
          </a:xfrm>
        </p:spPr>
        <p:txBody>
          <a:bodyPr/>
          <a:lstStyle/>
          <a:p>
            <a:pPr algn="ctr">
              <a:defRPr/>
            </a:pPr>
            <a:r>
              <a:rPr lang="he-IL" sz="3323" b="1" u="sng" dirty="0">
                <a:solidFill>
                  <a:srgbClr val="FF0000"/>
                </a:solidFill>
              </a:rPr>
              <a:t>ניכוי מס תשומות בחברת החזקות</a:t>
            </a:r>
            <a:endParaRPr lang="he-IL" sz="3323" dirty="0">
              <a:solidFill>
                <a:srgbClr val="FF0000"/>
              </a:solidFill>
            </a:endParaRPr>
          </a:p>
        </p:txBody>
      </p:sp>
      <p:sp>
        <p:nvSpPr>
          <p:cNvPr id="3" name="מציין מיקום תוכן 2">
            <a:extLst>
              <a:ext uri="{FF2B5EF4-FFF2-40B4-BE49-F238E27FC236}">
                <a16:creationId xmlns:a16="http://schemas.microsoft.com/office/drawing/2014/main" id="{7448050A-AC57-4B4C-9DC4-4F06EBE49229}"/>
              </a:ext>
            </a:extLst>
          </p:cNvPr>
          <p:cNvSpPr>
            <a:spLocks noGrp="1"/>
          </p:cNvSpPr>
          <p:nvPr>
            <p:ph idx="1"/>
          </p:nvPr>
        </p:nvSpPr>
        <p:spPr>
          <a:xfrm>
            <a:off x="982663" y="1582738"/>
            <a:ext cx="7264400" cy="4173537"/>
          </a:xfrm>
        </p:spPr>
        <p:txBody>
          <a:bodyPr>
            <a:normAutofit fontScale="92500" lnSpcReduction="10000"/>
          </a:bodyPr>
          <a:lstStyle/>
          <a:p>
            <a:pPr algn="r" rtl="1" eaLnBrk="1" hangingPunct="1">
              <a:lnSpc>
                <a:spcPct val="90000"/>
              </a:lnSpc>
              <a:defRPr/>
            </a:pPr>
            <a:r>
              <a:rPr lang="he-IL" b="1" u="sng" dirty="0"/>
              <a:t>סעיף 41 לחוק מע"מ</a:t>
            </a:r>
            <a:r>
              <a:rPr lang="he-IL" b="1" dirty="0"/>
              <a:t>-   "אין לנכות מס על תשומות אלא אם הן לשימוש בעסקה החייבת במס".</a:t>
            </a:r>
            <a:br>
              <a:rPr lang="en-US" b="1" dirty="0"/>
            </a:br>
            <a:endParaRPr lang="he-IL" b="1" dirty="0"/>
          </a:p>
          <a:p>
            <a:pPr algn="r" rtl="1" eaLnBrk="1" hangingPunct="1">
              <a:lnSpc>
                <a:spcPct val="90000"/>
              </a:lnSpc>
              <a:defRPr/>
            </a:pPr>
            <a:r>
              <a:rPr lang="he-IL" b="1" dirty="0"/>
              <a:t>הסעיף קובע את עקרון ההקבלה.</a:t>
            </a:r>
            <a:br>
              <a:rPr lang="en-US" b="1" dirty="0"/>
            </a:br>
            <a:endParaRPr lang="he-IL" b="1" dirty="0"/>
          </a:p>
          <a:p>
            <a:pPr algn="r" rtl="1" eaLnBrk="1" hangingPunct="1">
              <a:lnSpc>
                <a:spcPct val="90000"/>
              </a:lnSpc>
              <a:defRPr/>
            </a:pPr>
            <a:r>
              <a:rPr lang="he-IL" b="1" u="sng" dirty="0"/>
              <a:t>תקנה 18 לתקנות מע"מ – </a:t>
            </a:r>
            <a:r>
              <a:rPr lang="he-IL" b="1" dirty="0"/>
              <a:t>עוסקת בניכוי מס תשומות בגין הוצאות מעורבות. </a:t>
            </a:r>
            <a:br>
              <a:rPr lang="en-US" b="1" dirty="0"/>
            </a:br>
            <a:endParaRPr lang="he-IL" b="1" dirty="0"/>
          </a:p>
          <a:p>
            <a:pPr algn="r" rtl="1">
              <a:defRPr/>
            </a:pPr>
            <a:r>
              <a:rPr lang="he-IL" b="1" dirty="0"/>
              <a:t>מניות של חברות (שאינן בגדר איגוד מקרקעין) אינן בבחינת "נכס" כהגדרתו בחוק, ולכן מכירתן אינה "עסקה" החייבת במע"מ.  </a:t>
            </a:r>
            <a:br>
              <a:rPr lang="en-US" b="1" dirty="0"/>
            </a:br>
            <a:endParaRPr lang="he-IL" b="1" dirty="0"/>
          </a:p>
          <a:p>
            <a:pPr algn="r" rtl="1">
              <a:defRPr/>
            </a:pPr>
            <a:r>
              <a:rPr lang="he-IL" b="1" dirty="0"/>
              <a:t>התמורה הנובעת מהחזקתן של  ניירות ערך (כגון: דיבידנדים) אינה חייבת במע"מ.</a:t>
            </a:r>
          </a:p>
          <a:p>
            <a:pPr marL="0" indent="0" algn="r" rtl="1" eaLnBrk="1" hangingPunct="1">
              <a:lnSpc>
                <a:spcPct val="90000"/>
              </a:lnSpc>
              <a:buFont typeface="Wingdings 2" panose="05020102010507070707" pitchFamily="18" charset="2"/>
              <a:buNone/>
              <a:defRPr/>
            </a:pPr>
            <a:br>
              <a:rPr lang="en-US" b="1" dirty="0">
                <a:solidFill>
                  <a:srgbClr val="FF0000"/>
                </a:solidFill>
              </a:rPr>
            </a:br>
            <a:endParaRPr lang="he-IL" dirty="0"/>
          </a:p>
        </p:txBody>
      </p:sp>
      <p:sp>
        <p:nvSpPr>
          <p:cNvPr id="269316" name="מציין מיקום של מספר שקופית 4">
            <a:extLst>
              <a:ext uri="{FF2B5EF4-FFF2-40B4-BE49-F238E27FC236}">
                <a16:creationId xmlns:a16="http://schemas.microsoft.com/office/drawing/2014/main" id="{5F905BB8-D683-41DA-83E5-AA13ADD4203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685800" indent="-263525"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054100" indent="-2095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476375" indent="-2095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898650" indent="-2095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3558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8130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2702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727450" indent="-2095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F357497E-F09E-445A-9C1B-B382BB5012F1}" type="slidenum">
              <a:rPr lang="he-IL" altLang="he-IL" sz="1200" smtClean="0">
                <a:latin typeface="Tahoma" panose="020B0604030504040204" pitchFamily="34" charset="0"/>
                <a:cs typeface="Arial" panose="020B0604020202020204" pitchFamily="34" charset="0"/>
              </a:rPr>
              <a:pPr>
                <a:spcBef>
                  <a:spcPct val="0"/>
                </a:spcBef>
                <a:buClrTx/>
                <a:buSzTx/>
                <a:buFontTx/>
                <a:buNone/>
              </a:pPr>
              <a:t>26</a:t>
            </a:fld>
            <a:endParaRPr lang="he-IL" altLang="he-IL" sz="1200">
              <a:latin typeface="Tahoma" panose="020B060403050404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3261EFE-EA01-4A07-B2A0-F8B7721085F5}"/>
              </a:ext>
            </a:extLst>
          </p:cNvPr>
          <p:cNvSpPr/>
          <p:nvPr/>
        </p:nvSpPr>
        <p:spPr>
          <a:xfrm>
            <a:off x="1060450" y="1484313"/>
            <a:ext cx="7040563" cy="4984750"/>
          </a:xfrm>
          <a:prstGeom prst="rect">
            <a:avLst/>
          </a:prstGeom>
          <a:solidFill>
            <a:srgbClr val="43B02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Title 1">
            <a:extLst>
              <a:ext uri="{FF2B5EF4-FFF2-40B4-BE49-F238E27FC236}">
                <a16:creationId xmlns:a16="http://schemas.microsoft.com/office/drawing/2014/main" id="{DE8ECDAA-E0B3-4223-A79A-95A9D37FB34F}"/>
              </a:ext>
            </a:extLst>
          </p:cNvPr>
          <p:cNvSpPr txBox="1">
            <a:spLocks/>
          </p:cNvSpPr>
          <p:nvPr/>
        </p:nvSpPr>
        <p:spPr>
          <a:xfrm>
            <a:off x="6343650" y="2538413"/>
            <a:ext cx="1028700" cy="457200"/>
          </a:xfrm>
          <a:prstGeom prst="rect">
            <a:avLst/>
          </a:prstGeom>
        </p:spPr>
        <p:txBody>
          <a:bodyPr lIns="68580" tIns="34290" rIns="68580" bIns="34290" rtlCol="1" anchor="ctr">
            <a:normAutofit/>
          </a:bodyPr>
          <a:lstStyle/>
          <a:p>
            <a:pPr rtl="1">
              <a:defRPr/>
            </a:pPr>
            <a:endParaRPr lang="he-IL" sz="1650" dirty="0">
              <a:solidFill>
                <a:schemeClr val="bg1"/>
              </a:solidFill>
              <a:latin typeface="Almoni DL AAA" pitchFamily="34" charset="-79"/>
              <a:cs typeface="Almoni DL AAA" pitchFamily="34" charset="-79"/>
            </a:endParaRPr>
          </a:p>
        </p:txBody>
      </p:sp>
      <p:pic>
        <p:nvPicPr>
          <p:cNvPr id="272388" name="תמונה 1">
            <a:extLst>
              <a:ext uri="{FF2B5EF4-FFF2-40B4-BE49-F238E27FC236}">
                <a16:creationId xmlns:a16="http://schemas.microsoft.com/office/drawing/2014/main" id="{320FE6D2-8BC3-4345-BCB4-40C3D30DCA98}"/>
              </a:ext>
            </a:extLst>
          </p:cNvPr>
          <p:cNvPicPr>
            <a:picLocks noChangeAspect="1"/>
          </p:cNvPicPr>
          <p:nvPr/>
        </p:nvPicPr>
        <p:blipFill>
          <a:blip r:embed="rId2">
            <a:extLst>
              <a:ext uri="{28A0092B-C50C-407E-A947-70E740481C1C}">
                <a14:useLocalDpi xmlns:a14="http://schemas.microsoft.com/office/drawing/2010/main" val="0"/>
              </a:ext>
            </a:extLst>
          </a:blip>
          <a:srcRect l="21500" t="21175" r="21001" b="7556"/>
          <a:stretch>
            <a:fillRect/>
          </a:stretch>
        </p:blipFill>
        <p:spPr bwMode="auto">
          <a:xfrm>
            <a:off x="1358900" y="1773238"/>
            <a:ext cx="6738938" cy="460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כותרת 1">
            <a:extLst>
              <a:ext uri="{FF2B5EF4-FFF2-40B4-BE49-F238E27FC236}">
                <a16:creationId xmlns:a16="http://schemas.microsoft.com/office/drawing/2014/main" id="{7CC2019A-F1B4-4F28-93E0-B5103505B374}"/>
              </a:ext>
            </a:extLst>
          </p:cNvPr>
          <p:cNvSpPr txBox="1">
            <a:spLocks/>
          </p:cNvSpPr>
          <p:nvPr/>
        </p:nvSpPr>
        <p:spPr>
          <a:xfrm>
            <a:off x="1106488" y="436563"/>
            <a:ext cx="6543675" cy="531812"/>
          </a:xfrm>
          <a:prstGeom prst="rect">
            <a:avLst/>
          </a:prstGeom>
        </p:spPr>
        <p:txBody>
          <a:bodyPr lIns="68580" tIns="34290" rIns="68580" bIns="34290" rtlCol="1" anchor="ctr"/>
          <a:lstStyle>
            <a:lvl1pPr algn="ctr" defTabSz="914400" rtl="1" eaLnBrk="1" latinLnBrk="0" hangingPunct="1">
              <a:spcBef>
                <a:spcPct val="0"/>
              </a:spcBef>
              <a:buNone/>
              <a:defRPr sz="4400" kern="1200">
                <a:solidFill>
                  <a:schemeClr val="tx1"/>
                </a:solidFill>
                <a:latin typeface="+mj-lt"/>
                <a:ea typeface="+mj-ea"/>
                <a:cs typeface="+mj-cs"/>
              </a:defRPr>
            </a:lvl1pPr>
          </a:lstStyle>
          <a:p>
            <a:pPr>
              <a:defRPr/>
            </a:pPr>
            <a:r>
              <a:rPr lang="he-IL" sz="2100" b="1" dirty="0">
                <a:solidFill>
                  <a:srgbClr val="00338D"/>
                </a:solidFill>
                <a:cs typeface="+mn-cs"/>
              </a:rPr>
              <a:t>עמדה חייבת בדיווח מס' 01/2016 – ניכוי מס תשומות בחברת החזקות</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AD70075-089A-442C-BA36-B5C332FD25A0}"/>
              </a:ext>
            </a:extLst>
          </p:cNvPr>
          <p:cNvSpPr>
            <a:spLocks noGrp="1"/>
          </p:cNvSpPr>
          <p:nvPr>
            <p:ph idx="1"/>
          </p:nvPr>
        </p:nvSpPr>
        <p:spPr>
          <a:xfrm>
            <a:off x="971550" y="620713"/>
            <a:ext cx="7126288" cy="5189537"/>
          </a:xfrm>
        </p:spPr>
        <p:txBody>
          <a:bodyPr>
            <a:noAutofit/>
          </a:bodyPr>
          <a:lstStyle/>
          <a:p>
            <a:pPr marL="0" indent="0" algn="r" rtl="1">
              <a:buFont typeface="Wingdings 2" panose="05020102010507070707" pitchFamily="18" charset="2"/>
              <a:buNone/>
              <a:defRPr/>
            </a:pPr>
            <a:r>
              <a:rPr lang="he-IL" sz="2000" b="1" u="sng" dirty="0">
                <a:solidFill>
                  <a:srgbClr val="00338D"/>
                </a:solidFill>
              </a:rPr>
              <a:t>דוגמאות להוצאות כלליות (ניתן לנכות עד 25% לפי עמדת רשויות מע"מ)</a:t>
            </a:r>
            <a:endParaRPr lang="he-IL" sz="2800" b="1" u="sng" dirty="0">
              <a:solidFill>
                <a:srgbClr val="00338D"/>
              </a:solidFill>
            </a:endParaRPr>
          </a:p>
          <a:p>
            <a:pPr marL="342900" indent="-342900" algn="r" rtl="1">
              <a:buFont typeface="+mj-lt"/>
              <a:buAutoNum type="arabicPeriod"/>
              <a:defRPr/>
            </a:pPr>
            <a:r>
              <a:rPr lang="he-IL" sz="2000" b="1" dirty="0">
                <a:solidFill>
                  <a:srgbClr val="00338D"/>
                </a:solidFill>
              </a:rPr>
              <a:t>שכ"ד של משרדי האם.</a:t>
            </a:r>
          </a:p>
          <a:p>
            <a:pPr marL="342900" indent="-342900" algn="r" rtl="1">
              <a:buFont typeface="+mj-lt"/>
              <a:buAutoNum type="arabicPeriod"/>
              <a:defRPr/>
            </a:pPr>
            <a:r>
              <a:rPr lang="he-IL" sz="2000" b="1" dirty="0">
                <a:solidFill>
                  <a:srgbClr val="00338D"/>
                </a:solidFill>
              </a:rPr>
              <a:t>יועצים עבור הפעילות של חברת האם.</a:t>
            </a:r>
          </a:p>
          <a:p>
            <a:pPr marL="342900" indent="-342900" algn="r" rtl="1">
              <a:buFont typeface="+mj-lt"/>
              <a:buAutoNum type="arabicPeriod"/>
              <a:defRPr/>
            </a:pPr>
            <a:r>
              <a:rPr lang="he-IL" sz="2000" b="1" dirty="0">
                <a:solidFill>
                  <a:srgbClr val="00338D"/>
                </a:solidFill>
              </a:rPr>
              <a:t>רו"ח. </a:t>
            </a:r>
          </a:p>
          <a:p>
            <a:pPr marL="342900" indent="-342900" algn="r" rtl="1">
              <a:buFont typeface="+mj-lt"/>
              <a:buAutoNum type="arabicPeriod"/>
              <a:defRPr/>
            </a:pPr>
            <a:r>
              <a:rPr lang="he-IL" sz="2000" b="1" dirty="0">
                <a:solidFill>
                  <a:srgbClr val="00338D"/>
                </a:solidFill>
              </a:rPr>
              <a:t>שכר שניתן תמורת חשבוניות לבכירים בחברת האם.</a:t>
            </a:r>
          </a:p>
          <a:p>
            <a:pPr marL="342900" indent="-342900" algn="r" rtl="1">
              <a:buFont typeface="+mj-lt"/>
              <a:buAutoNum type="arabicPeriod"/>
              <a:defRPr/>
            </a:pPr>
            <a:r>
              <a:rPr lang="he-IL" sz="2000" b="1" dirty="0">
                <a:solidFill>
                  <a:srgbClr val="00338D"/>
                </a:solidFill>
              </a:rPr>
              <a:t>הנהלה וכלליות.</a:t>
            </a:r>
          </a:p>
          <a:p>
            <a:pPr algn="r" rtl="1">
              <a:defRPr/>
            </a:pPr>
            <a:endParaRPr lang="he-IL" sz="2800" b="1" u="sng" dirty="0">
              <a:solidFill>
                <a:srgbClr val="00338D"/>
              </a:solidFill>
            </a:endParaRPr>
          </a:p>
          <a:p>
            <a:pPr marL="0" indent="0" algn="r" rtl="1">
              <a:buFont typeface="Wingdings 2" panose="05020102010507070707" pitchFamily="18" charset="2"/>
              <a:buNone/>
              <a:defRPr/>
            </a:pPr>
            <a:r>
              <a:rPr lang="he-IL" sz="2000" b="1" u="sng" dirty="0">
                <a:solidFill>
                  <a:srgbClr val="00338D"/>
                </a:solidFill>
              </a:rPr>
              <a:t>דוגמאות להוצאות ישירות (ניתן לנכות עד 67% לפי עמדת רשויות מע"מ)</a:t>
            </a:r>
          </a:p>
          <a:p>
            <a:pPr marL="342900" indent="-342900" algn="r" rtl="1">
              <a:buFont typeface="+mj-lt"/>
              <a:buAutoNum type="arabicPeriod"/>
              <a:defRPr/>
            </a:pPr>
            <a:r>
              <a:rPr lang="he-IL" sz="2000" b="1" dirty="0">
                <a:solidFill>
                  <a:srgbClr val="00338D"/>
                </a:solidFill>
              </a:rPr>
              <a:t>גיוס הון במטרה לתת הלוואות למוחזקות.</a:t>
            </a:r>
          </a:p>
          <a:p>
            <a:pPr marL="342900" indent="-342900" algn="r" rtl="1">
              <a:buFont typeface="+mj-lt"/>
              <a:buAutoNum type="arabicPeriod"/>
              <a:defRPr/>
            </a:pPr>
            <a:r>
              <a:rPr lang="he-IL" sz="2000" b="1" dirty="0">
                <a:solidFill>
                  <a:srgbClr val="00338D"/>
                </a:solidFill>
              </a:rPr>
              <a:t>ייעוץ שהוזמן עבור הפעילות השוטפת של המוחזקות.</a:t>
            </a:r>
          </a:p>
        </p:txBody>
      </p:sp>
      <p:sp>
        <p:nvSpPr>
          <p:cNvPr id="278531" name="מציין מיקום של מספר שקופית 4">
            <a:extLst>
              <a:ext uri="{FF2B5EF4-FFF2-40B4-BE49-F238E27FC236}">
                <a16:creationId xmlns:a16="http://schemas.microsoft.com/office/drawing/2014/main" id="{11862D84-F383-48A7-9134-238C3C35C7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557213" indent="-214313"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857250" indent="-17145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200150" indent="-17145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1543050" indent="-17145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000250" indent="-1714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457450" indent="-1714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2914650" indent="-1714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371850" indent="-17145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66723E3D-7E9D-408C-93D5-BE822DE079FB}" type="slidenum">
              <a:rPr lang="he-IL" altLang="he-IL" sz="1200" smtClean="0">
                <a:latin typeface="Tahoma" panose="020B0604030504040204" pitchFamily="34" charset="0"/>
                <a:cs typeface="Arial" panose="020B0604020202020204" pitchFamily="34" charset="0"/>
              </a:rPr>
              <a:pPr>
                <a:spcBef>
                  <a:spcPct val="0"/>
                </a:spcBef>
                <a:buClrTx/>
                <a:buSzTx/>
                <a:buFontTx/>
                <a:buNone/>
              </a:pPr>
              <a:t>28</a:t>
            </a:fld>
            <a:endParaRPr lang="he-IL" altLang="he-IL" sz="1200">
              <a:latin typeface="Tahoma" panose="020B0604030504040204" pitchFamily="34" charset="0"/>
              <a:cs typeface="Arial" panose="020B0604020202020204" pitchFamily="34" charset="0"/>
            </a:endParaRPr>
          </a:p>
        </p:txBody>
      </p:sp>
      <p:pic>
        <p:nvPicPr>
          <p:cNvPr id="278532" name="Picture 9" descr="logo_KPMG.png">
            <a:extLst>
              <a:ext uri="{FF2B5EF4-FFF2-40B4-BE49-F238E27FC236}">
                <a16:creationId xmlns:a16="http://schemas.microsoft.com/office/drawing/2014/main" id="{706D8F8D-D328-4D9E-B8CF-D7238FCF3C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96113" y="5668963"/>
            <a:ext cx="4826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533" name="Picture 12" descr="logo_KPMG.png">
            <a:extLst>
              <a:ext uri="{FF2B5EF4-FFF2-40B4-BE49-F238E27FC236}">
                <a16:creationId xmlns:a16="http://schemas.microsoft.com/office/drawing/2014/main" id="{0D5A259A-A055-4291-9757-ADC9CCCEE6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6825" y="5700713"/>
            <a:ext cx="481013"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6BE7F1-0A20-45C1-B32C-E97649673673}"/>
              </a:ext>
            </a:extLst>
          </p:cNvPr>
          <p:cNvSpPr>
            <a:spLocks noGrp="1"/>
          </p:cNvSpPr>
          <p:nvPr>
            <p:ph type="title"/>
          </p:nvPr>
        </p:nvSpPr>
        <p:spPr>
          <a:xfrm>
            <a:off x="457200" y="516648"/>
            <a:ext cx="8229600" cy="419894"/>
          </a:xfrm>
        </p:spPr>
        <p:txBody>
          <a:bodyPr>
            <a:noAutofit/>
          </a:bodyPr>
          <a:lstStyle/>
          <a:p>
            <a:pPr algn="ctr"/>
            <a:r>
              <a:rPr lang="he-IL" sz="3200" b="1" u="sng" dirty="0">
                <a:solidFill>
                  <a:srgbClr val="E36877"/>
                </a:solidFill>
              </a:rPr>
              <a:t>טיפים להתנהלות נכונה יותר בחברת החזקות</a:t>
            </a:r>
          </a:p>
        </p:txBody>
      </p:sp>
      <p:sp>
        <p:nvSpPr>
          <p:cNvPr id="3" name="מציין מיקום תוכן 2">
            <a:extLst>
              <a:ext uri="{FF2B5EF4-FFF2-40B4-BE49-F238E27FC236}">
                <a16:creationId xmlns:a16="http://schemas.microsoft.com/office/drawing/2014/main" id="{06345D11-ED7B-4860-8306-7ADCA32AB9AE}"/>
              </a:ext>
            </a:extLst>
          </p:cNvPr>
          <p:cNvSpPr>
            <a:spLocks noGrp="1"/>
          </p:cNvSpPr>
          <p:nvPr>
            <p:ph idx="1"/>
          </p:nvPr>
        </p:nvSpPr>
        <p:spPr>
          <a:xfrm>
            <a:off x="628650" y="1333274"/>
            <a:ext cx="7886700" cy="4351338"/>
          </a:xfrm>
        </p:spPr>
        <p:txBody>
          <a:bodyPr/>
          <a:lstStyle/>
          <a:p>
            <a:pPr algn="r" rtl="1"/>
            <a:r>
              <a:rPr lang="he-IL" b="1" dirty="0"/>
              <a:t>לוודא שהספקים מוציאים חשבוניות ישירות לחברות המוחזקות על שירותים שהן קיבלו ולא מעבירים את כל ההוצאות של המוחזקות דרך חברת האם.</a:t>
            </a:r>
            <a:br>
              <a:rPr lang="en-US" b="1" dirty="0"/>
            </a:br>
            <a:endParaRPr lang="he-IL" b="1" dirty="0"/>
          </a:p>
          <a:p>
            <a:pPr algn="r" rtl="1"/>
            <a:r>
              <a:rPr lang="he-IL" b="1" dirty="0"/>
              <a:t>ליצוק פעילויות בחברת האם חוץ מניהול והלוואות למוחזקות ולא להוריד את כל הפעילות החייבת במע"מ לחברות מוחזקות.</a:t>
            </a:r>
            <a:br>
              <a:rPr lang="en-US" b="1" dirty="0"/>
            </a:br>
            <a:endParaRPr lang="he-IL" b="1" dirty="0"/>
          </a:p>
          <a:p>
            <a:pPr algn="r" rtl="1"/>
            <a:r>
              <a:rPr lang="he-IL" b="1" dirty="0"/>
              <a:t>לחייב את המוחזקות בדמי ניהול בגין כל ההוצאות של חברת האם.</a:t>
            </a:r>
          </a:p>
          <a:p>
            <a:pPr algn="r" rtl="1"/>
            <a:endParaRPr lang="he-IL" b="1" dirty="0"/>
          </a:p>
          <a:p>
            <a:pPr algn="r" rtl="1"/>
            <a:r>
              <a:rPr lang="he-IL" b="1" dirty="0"/>
              <a:t>ביצוע שינויים במבנה ההתאגדות של הקבוצה.</a:t>
            </a:r>
          </a:p>
        </p:txBody>
      </p:sp>
      <p:sp>
        <p:nvSpPr>
          <p:cNvPr id="4" name="מציין מיקום של כותרת תחתונה 3">
            <a:extLst>
              <a:ext uri="{FF2B5EF4-FFF2-40B4-BE49-F238E27FC236}">
                <a16:creationId xmlns:a16="http://schemas.microsoft.com/office/drawing/2014/main" id="{DF348507-D4FD-4D10-A4D6-429E44AD3C38}"/>
              </a:ext>
            </a:extLst>
          </p:cNvPr>
          <p:cNvSpPr>
            <a:spLocks noGrp="1"/>
          </p:cNvSpPr>
          <p:nvPr>
            <p:ph type="ftr" sz="quarter" idx="11"/>
          </p:nvPr>
        </p:nvSpPr>
        <p:spPr/>
        <p:txBody>
          <a:bodyPr/>
          <a:lstStyle/>
          <a:p>
            <a:pPr>
              <a:defRPr/>
            </a:pPr>
            <a:endParaRPr lang="en-US" altLang="he-IL"/>
          </a:p>
        </p:txBody>
      </p:sp>
    </p:spTree>
    <p:extLst>
      <p:ext uri="{BB962C8B-B14F-4D97-AF65-F5344CB8AC3E}">
        <p14:creationId xmlns:p14="http://schemas.microsoft.com/office/powerpoint/2010/main" val="290486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6343650" y="2538413"/>
            <a:ext cx="1028700" cy="457200"/>
          </a:xfrm>
          <a:prstGeom prst="rect">
            <a:avLst/>
          </a:prstGeom>
        </p:spPr>
        <p:txBody>
          <a:bodyPr lIns="68580" tIns="34290" rIns="68580" bIns="34290" rtlCol="1" anchor="ctr">
            <a:normAutofit/>
          </a:bodyPr>
          <a:lstStyle/>
          <a:p>
            <a:pPr rtl="1">
              <a:defRPr/>
            </a:pPr>
            <a:endParaRPr lang="he-IL" sz="1650" dirty="0">
              <a:solidFill>
                <a:schemeClr val="bg1"/>
              </a:solidFill>
              <a:latin typeface="Almoni DL AAA" pitchFamily="34" charset="-79"/>
              <a:cs typeface="Almoni DL AAA" pitchFamily="34" charset="-79"/>
            </a:endParaRPr>
          </a:p>
        </p:txBody>
      </p:sp>
      <p:sp>
        <p:nvSpPr>
          <p:cNvPr id="356355" name="מציין מיקום תוכן 2"/>
          <p:cNvSpPr>
            <a:spLocks noGrp="1"/>
          </p:cNvSpPr>
          <p:nvPr>
            <p:ph idx="1"/>
          </p:nvPr>
        </p:nvSpPr>
        <p:spPr>
          <a:xfrm>
            <a:off x="1011238" y="692150"/>
            <a:ext cx="7305675" cy="5708650"/>
          </a:xfrm>
        </p:spPr>
        <p:txBody>
          <a:bodyPr>
            <a:normAutofit lnSpcReduction="10000"/>
          </a:bodyPr>
          <a:lstStyle/>
          <a:p>
            <a:pPr algn="r" rtl="1">
              <a:lnSpc>
                <a:spcPct val="80000"/>
              </a:lnSpc>
              <a:buClr>
                <a:schemeClr val="bg1"/>
              </a:buClr>
            </a:pPr>
            <a:r>
              <a:rPr lang="he-IL" altLang="he-IL" sz="2200" b="1" u="sng" dirty="0">
                <a:latin typeface="Almoni DL AAA" panose="02000300000000020004" pitchFamily="50" charset="-79"/>
              </a:rPr>
              <a:t>הנימוק-</a:t>
            </a:r>
            <a:r>
              <a:rPr lang="he-IL" altLang="he-IL" sz="2200" b="1" dirty="0">
                <a:latin typeface="Almoni DL AAA" panose="02000300000000020004" pitchFamily="50" charset="-79"/>
              </a:rPr>
              <a:t> גוף משפטי לא יכול להתגורר בדירה.</a:t>
            </a:r>
            <a:br>
              <a:rPr lang="en-US" altLang="he-IL" sz="2200" b="1" dirty="0">
                <a:latin typeface="Almoni DL AAA" panose="02000300000000020004" pitchFamily="50" charset="-79"/>
              </a:rPr>
            </a:br>
            <a:endParaRPr lang="he-IL" altLang="he-IL" sz="2200" b="1" dirty="0">
              <a:latin typeface="Almoni DL AAA" panose="02000300000000020004" pitchFamily="50" charset="-79"/>
            </a:endParaRPr>
          </a:p>
          <a:p>
            <a:pPr algn="r" rtl="1">
              <a:lnSpc>
                <a:spcPct val="80000"/>
              </a:lnSpc>
              <a:buClr>
                <a:schemeClr val="bg1"/>
              </a:buClr>
            </a:pPr>
            <a:r>
              <a:rPr lang="he-IL" altLang="he-IL" sz="2200" b="1" u="sng" dirty="0">
                <a:latin typeface="Almoni DL AAA" panose="02000300000000020004" pitchFamily="50" charset="-79"/>
              </a:rPr>
              <a:t>החשש- </a:t>
            </a:r>
            <a:r>
              <a:rPr lang="he-IL" altLang="he-IL" sz="2200" b="1" dirty="0">
                <a:latin typeface="Almoni DL AAA" panose="02000300000000020004" pitchFamily="50" charset="-79"/>
              </a:rPr>
              <a:t>שיעשו בדירה שימוש שלא למגורים למרות שהחוזה יהיה למטרת מגורים (מחסן , משרד וכו').</a:t>
            </a:r>
            <a:br>
              <a:rPr lang="he-IL" altLang="he-IL" sz="2200" b="1" dirty="0">
                <a:latin typeface="Almoni DL AAA" panose="02000300000000020004" pitchFamily="50" charset="-79"/>
              </a:rPr>
            </a:br>
            <a:endParaRPr lang="he-IL" altLang="he-IL" sz="2200" b="1" dirty="0">
              <a:latin typeface="Almoni DL AAA" panose="02000300000000020004" pitchFamily="50" charset="-79"/>
            </a:endParaRPr>
          </a:p>
          <a:p>
            <a:pPr algn="r" rtl="1">
              <a:lnSpc>
                <a:spcPct val="80000"/>
              </a:lnSpc>
              <a:buClr>
                <a:schemeClr val="bg1"/>
              </a:buClr>
            </a:pPr>
            <a:r>
              <a:rPr lang="he-IL" altLang="he-IL" sz="2200" b="1" u="sng" dirty="0">
                <a:latin typeface="Almoni DL AAA" panose="02000300000000020004" pitchFamily="50" charset="-79"/>
              </a:rPr>
              <a:t>דוגמאות- </a:t>
            </a:r>
            <a:r>
              <a:rPr lang="he-IL" altLang="he-IL" sz="2200" b="1" dirty="0">
                <a:latin typeface="Almoni DL AAA" panose="02000300000000020004" pitchFamily="50" charset="-79"/>
              </a:rPr>
              <a:t>השכרת מקבצי דיור לעמידר/משרד השיכון, השכרת נכסים לחברה בע"מ לצורך מגורי עובדיה.</a:t>
            </a:r>
            <a:br>
              <a:rPr lang="en-US" altLang="he-IL" sz="2200" b="1" dirty="0">
                <a:latin typeface="Almoni DL AAA" panose="02000300000000020004" pitchFamily="50" charset="-79"/>
              </a:rPr>
            </a:br>
            <a:endParaRPr lang="he-IL" altLang="he-IL" sz="2200" b="1" dirty="0">
              <a:latin typeface="Almoni DL AAA" panose="02000300000000020004" pitchFamily="50" charset="-79"/>
            </a:endParaRPr>
          </a:p>
          <a:p>
            <a:pPr algn="r" rtl="1">
              <a:lnSpc>
                <a:spcPct val="80000"/>
              </a:lnSpc>
              <a:buClr>
                <a:schemeClr val="bg1"/>
              </a:buClr>
            </a:pPr>
            <a:r>
              <a:rPr lang="he-IL" altLang="he-IL" sz="2200" b="1" dirty="0">
                <a:latin typeface="Almoni DL AAA" panose="02000300000000020004" pitchFamily="50" charset="-79"/>
              </a:rPr>
              <a:t>הנושא נדון גם בפס"ד </a:t>
            </a:r>
            <a:r>
              <a:rPr lang="he-IL" altLang="he-IL" sz="2200" b="1" dirty="0" err="1">
                <a:latin typeface="Almoni DL AAA" panose="02000300000000020004" pitchFamily="50" charset="-79"/>
              </a:rPr>
              <a:t>קינטון</a:t>
            </a:r>
            <a:r>
              <a:rPr lang="he-IL" altLang="he-IL" sz="2200" b="1" dirty="0">
                <a:latin typeface="Almoni DL AAA" panose="02000300000000020004" pitchFamily="50" charset="-79"/>
              </a:rPr>
              <a:t>   3457/99, בפס"ד </a:t>
            </a:r>
            <a:r>
              <a:rPr lang="he-IL" altLang="he-IL" sz="2200" b="1" dirty="0" err="1">
                <a:latin typeface="Almoni DL AAA" panose="02000300000000020004" pitchFamily="50" charset="-79"/>
              </a:rPr>
              <a:t>פם</a:t>
            </a:r>
            <a:r>
              <a:rPr lang="he-IL" altLang="he-IL" sz="2200" b="1" dirty="0">
                <a:latin typeface="Almoni DL AAA" panose="02000300000000020004" pitchFamily="50" charset="-79"/>
              </a:rPr>
              <a:t> בין 6585/97 ובפס"ד 6982-09-13 א.ב. המפתח.</a:t>
            </a:r>
          </a:p>
          <a:p>
            <a:pPr algn="r" rtl="1">
              <a:lnSpc>
                <a:spcPct val="80000"/>
              </a:lnSpc>
              <a:buClr>
                <a:schemeClr val="bg1"/>
              </a:buClr>
            </a:pPr>
            <a:endParaRPr lang="en-US" altLang="he-IL" sz="2200" b="1" dirty="0">
              <a:latin typeface="Almoni DL AAA" panose="02000300000000020004" pitchFamily="50" charset="-79"/>
            </a:endParaRPr>
          </a:p>
          <a:p>
            <a:pPr algn="r" rtl="1">
              <a:lnSpc>
                <a:spcPct val="80000"/>
              </a:lnSpc>
              <a:buClr>
                <a:schemeClr val="bg1"/>
              </a:buClr>
            </a:pPr>
            <a:r>
              <a:rPr lang="he-IL" altLang="he-IL" sz="2200" b="1" u="sng" dirty="0">
                <a:latin typeface="Almoni DL AAA" panose="02000300000000020004" pitchFamily="50" charset="-79"/>
              </a:rPr>
              <a:t>אם יש חבות במס על ההשכרה- </a:t>
            </a:r>
            <a:r>
              <a:rPr lang="he-IL" altLang="he-IL" sz="2200" b="1" dirty="0">
                <a:latin typeface="Almoni DL AAA" panose="02000300000000020004" pitchFamily="50" charset="-79"/>
              </a:rPr>
              <a:t>מס התשומות בגין רכישה והחזקת הדירות יותר בניכוי בידי המשכיר, היות ומדובר בעסקה החייבת במס ולא פטורה. </a:t>
            </a:r>
          </a:p>
          <a:p>
            <a:pPr algn="r" rtl="1">
              <a:lnSpc>
                <a:spcPct val="80000"/>
              </a:lnSpc>
              <a:buClr>
                <a:schemeClr val="bg1"/>
              </a:buClr>
            </a:pPr>
            <a:endParaRPr lang="he-IL" altLang="he-IL" sz="2200" b="1" dirty="0">
              <a:latin typeface="Almoni DL AAA" panose="02000300000000020004" pitchFamily="50" charset="-79"/>
            </a:endParaRPr>
          </a:p>
          <a:p>
            <a:pPr algn="r" rtl="1">
              <a:lnSpc>
                <a:spcPct val="80000"/>
              </a:lnSpc>
              <a:buClr>
                <a:schemeClr val="bg1"/>
              </a:buClr>
            </a:pPr>
            <a:r>
              <a:rPr lang="he-IL" altLang="he-IL" sz="2200" b="1" dirty="0">
                <a:solidFill>
                  <a:srgbClr val="FF0000"/>
                </a:solidFill>
                <a:latin typeface="Almoni DL AAA" panose="02000300000000020004" pitchFamily="50" charset="-79"/>
              </a:rPr>
              <a:t>הדבר יכול לאפשר לבצע תיכנוני מס.</a:t>
            </a:r>
          </a:p>
          <a:p>
            <a:pPr marL="0" indent="0" algn="r" rtl="1">
              <a:lnSpc>
                <a:spcPct val="80000"/>
              </a:lnSpc>
              <a:buClr>
                <a:schemeClr val="bg1"/>
              </a:buClr>
              <a:buNone/>
            </a:pPr>
            <a:endParaRPr lang="he-IL" altLang="he-IL" sz="2200" b="1" dirty="0">
              <a:latin typeface="Almoni DL AAA" panose="02000300000000020004" pitchFamily="50" charset="-79"/>
            </a:endParaRPr>
          </a:p>
          <a:p>
            <a:pPr marL="0" indent="0" algn="r" rtl="1">
              <a:lnSpc>
                <a:spcPct val="80000"/>
              </a:lnSpc>
              <a:buClr>
                <a:schemeClr val="bg1"/>
              </a:buClr>
              <a:buNone/>
            </a:pPr>
            <a:br>
              <a:rPr lang="en-US" altLang="he-IL" sz="2400" b="1" dirty="0">
                <a:latin typeface="Almoni DL AAA" panose="02000300000000020004" pitchFamily="50" charset="-79"/>
              </a:rPr>
            </a:br>
            <a:endParaRPr lang="en-US" altLang="he-IL" sz="2400" b="1" dirty="0">
              <a:latin typeface="Almoni DL AAA" panose="02000300000000020004" pitchFamily="50" charset="-79"/>
            </a:endParaRPr>
          </a:p>
          <a:p>
            <a:pPr marL="0" indent="0" algn="r" rtl="1">
              <a:buClr>
                <a:schemeClr val="bg1"/>
              </a:buClr>
              <a:buFont typeface="Wingdings 2" panose="05020102010507070707" pitchFamily="18" charset="2"/>
              <a:buNone/>
            </a:pPr>
            <a:endParaRPr lang="he-IL" altLang="he-IL" dirty="0">
              <a:solidFill>
                <a:srgbClr val="00338D"/>
              </a:solidFill>
            </a:endParaRPr>
          </a:p>
        </p:txBody>
      </p:sp>
    </p:spTree>
    <p:extLst>
      <p:ext uri="{BB962C8B-B14F-4D97-AF65-F5344CB8AC3E}">
        <p14:creationId xmlns:p14="http://schemas.microsoft.com/office/powerpoint/2010/main" val="2062550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76800" y="688706"/>
            <a:ext cx="4187700" cy="923330"/>
          </a:xfrm>
          <a:prstGeom prst="rect">
            <a:avLst/>
          </a:prstGeom>
          <a:noFill/>
        </p:spPr>
        <p:txBody>
          <a:bodyPr wrap="square">
            <a:spAutoFit/>
          </a:bodyPr>
          <a:lstStyle/>
          <a:p>
            <a:pPr indent="211021">
              <a:defRPr/>
            </a:pPr>
            <a:endParaRPr lang="he-IL" sz="1400" dirty="0">
              <a:solidFill>
                <a:schemeClr val="bg1"/>
              </a:solidFill>
              <a:latin typeface="Almoni DL AAA" panose="020B0500000000020004" pitchFamily="34" charset="-79"/>
              <a:cs typeface="Almoni DL AAA" panose="020B0500000000020004" pitchFamily="34" charset="-79"/>
            </a:endParaRPr>
          </a:p>
          <a:p>
            <a:pPr indent="211021">
              <a:defRPr/>
            </a:pPr>
            <a:r>
              <a:rPr lang="he-IL" sz="4000" b="1" u="sng" dirty="0">
                <a:solidFill>
                  <a:srgbClr val="00338D"/>
                </a:solidFill>
                <a:latin typeface="Almoni DL AAA" panose="020B0500000000020004" pitchFamily="34" charset="-79"/>
                <a:cs typeface="Almoni DL AAA" panose="020B0500000000020004" pitchFamily="34" charset="-79"/>
              </a:rPr>
              <a:t>תודה על ההקשבה</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58227" t="635" r="5562" b="-635"/>
          <a:stretch/>
        </p:blipFill>
        <p:spPr>
          <a:xfrm>
            <a:off x="-2" y="-32605"/>
            <a:ext cx="5021941" cy="6934147"/>
          </a:xfrm>
          <a:prstGeom prst="rect">
            <a:avLst/>
          </a:prstGeom>
        </p:spPr>
      </p:pic>
      <p:sp>
        <p:nvSpPr>
          <p:cNvPr id="12" name="Subtitle 2"/>
          <p:cNvSpPr txBox="1">
            <a:spLocks/>
          </p:cNvSpPr>
          <p:nvPr/>
        </p:nvSpPr>
        <p:spPr>
          <a:xfrm>
            <a:off x="2369797" y="2460558"/>
            <a:ext cx="7350125" cy="2320925"/>
          </a:xfrm>
          <a:prstGeom prst="rect">
            <a:avLst/>
          </a:prstGeom>
        </p:spPr>
        <p:txBody>
          <a:bodyPr lIns="84406" tIns="42203" rIns="84406" bIns="42203" rtlCol="1" anchor="ctr"/>
          <a:lstStyle/>
          <a:p>
            <a:pPr defTabSz="0">
              <a:lnSpc>
                <a:spcPts val="4616"/>
              </a:lnSpc>
              <a:tabLst>
                <a:tab pos="0" algn="l"/>
              </a:tabLst>
              <a:defRPr/>
            </a:pPr>
            <a:endParaRPr lang="he-IL" sz="3692" dirty="0">
              <a:solidFill>
                <a:schemeClr val="bg1"/>
              </a:solidFill>
              <a:latin typeface="Arial" panose="020B0604020202020204" pitchFamily="34"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4587" y="12719"/>
            <a:ext cx="1472230" cy="1087545"/>
          </a:xfrm>
          <a:prstGeom prst="rect">
            <a:avLst/>
          </a:prstGeom>
        </p:spPr>
      </p:pic>
      <p:sp>
        <p:nvSpPr>
          <p:cNvPr id="6" name="Rectangle 5"/>
          <p:cNvSpPr/>
          <p:nvPr/>
        </p:nvSpPr>
        <p:spPr>
          <a:xfrm>
            <a:off x="4448958" y="1881074"/>
            <a:ext cx="4572000" cy="2646878"/>
          </a:xfrm>
          <a:prstGeom prst="rect">
            <a:avLst/>
          </a:prstGeom>
        </p:spPr>
        <p:txBody>
          <a:bodyPr>
            <a:spAutoFit/>
          </a:bodyPr>
          <a:lstStyle/>
          <a:p>
            <a:pPr marL="211021">
              <a:defRPr/>
            </a:pPr>
            <a:r>
              <a:rPr lang="he-IL" sz="2400" b="1" u="sng" dirty="0">
                <a:solidFill>
                  <a:srgbClr val="0000FF"/>
                </a:solidFill>
                <a:latin typeface="Almoni DL AAA" panose="020B0500000000020004" pitchFamily="34" charset="-79"/>
                <a:cs typeface="Almoni DL AAA" panose="020B0500000000020004" pitchFamily="34" charset="-79"/>
              </a:rPr>
              <a:t>גל גרינברג, רו"ח (משפטן)</a:t>
            </a:r>
          </a:p>
          <a:p>
            <a:pPr marL="211021">
              <a:defRPr/>
            </a:pPr>
            <a:r>
              <a:rPr lang="he-IL" sz="2000" b="1" dirty="0">
                <a:solidFill>
                  <a:srgbClr val="00338D"/>
                </a:solidFill>
                <a:latin typeface="Almoni DL AAA" panose="020B0500000000020004" pitchFamily="34" charset="-79"/>
                <a:cs typeface="Almoni DL AAA" panose="020B0500000000020004" pitchFamily="34" charset="-79"/>
              </a:rPr>
              <a:t>שותף - ראש תחום מיסים עקיפים</a:t>
            </a:r>
          </a:p>
          <a:p>
            <a:pPr marL="211021">
              <a:defRPr/>
            </a:pPr>
            <a:r>
              <a:rPr lang="en-US" sz="2000" b="1" dirty="0">
                <a:solidFill>
                  <a:srgbClr val="00338D"/>
                </a:solidFill>
                <a:latin typeface="Almoni DL AAA" panose="020B0500000000020004" pitchFamily="34" charset="-79"/>
                <a:cs typeface="Almoni DL AAA" panose="020B0500000000020004" pitchFamily="34" charset="-79"/>
              </a:rPr>
              <a:t>KPMG</a:t>
            </a:r>
            <a:r>
              <a:rPr lang="he-IL" sz="2000" b="1" dirty="0">
                <a:solidFill>
                  <a:srgbClr val="00338D"/>
                </a:solidFill>
                <a:latin typeface="Almoni DL AAA" panose="020B0500000000020004" pitchFamily="34" charset="-79"/>
                <a:cs typeface="Almoni DL AAA" panose="020B0500000000020004" pitchFamily="34" charset="-79"/>
              </a:rPr>
              <a:t> סומך חייקין </a:t>
            </a:r>
          </a:p>
          <a:p>
            <a:pPr marL="211021">
              <a:defRPr/>
            </a:pPr>
            <a:endParaRPr lang="he-IL" sz="2000" b="1" dirty="0">
              <a:solidFill>
                <a:srgbClr val="00338D"/>
              </a:solidFill>
              <a:latin typeface="Almoni DL AAA" panose="020B0500000000020004" pitchFamily="34" charset="-79"/>
              <a:cs typeface="Almoni DL AAA" panose="020B0500000000020004" pitchFamily="34" charset="-79"/>
            </a:endParaRPr>
          </a:p>
          <a:p>
            <a:pPr marL="211021">
              <a:defRPr/>
            </a:pPr>
            <a:endParaRPr lang="he-IL" sz="2000" b="1" dirty="0">
              <a:solidFill>
                <a:srgbClr val="00338D"/>
              </a:solidFill>
              <a:latin typeface="Almoni DL AAA" panose="020B0500000000020004" pitchFamily="34" charset="-79"/>
              <a:cs typeface="Almoni DL AAA" panose="020B0500000000020004" pitchFamily="34" charset="-79"/>
            </a:endParaRPr>
          </a:p>
          <a:p>
            <a:pPr marL="211021">
              <a:defRPr/>
            </a:pPr>
            <a:endParaRPr lang="he-IL" sz="800" b="1" dirty="0">
              <a:latin typeface="Almoni DL AAA" panose="020B0500000000020004" pitchFamily="34" charset="-79"/>
              <a:cs typeface="Almoni DL AAA" panose="020B0500000000020004" pitchFamily="34" charset="-79"/>
            </a:endParaRPr>
          </a:p>
          <a:p>
            <a:pPr marL="211021">
              <a:defRPr/>
            </a:pPr>
            <a:r>
              <a:rPr lang="he-IL" b="1" dirty="0">
                <a:latin typeface="Almoni DL AAA" pitchFamily="34" charset="-79"/>
                <a:cs typeface="Almoni DL AAA" panose="020B0500000000020004" pitchFamily="34" charset="-79"/>
              </a:rPr>
              <a:t>050-6245997 | 03-6848905</a:t>
            </a:r>
          </a:p>
          <a:p>
            <a:pPr marL="211021">
              <a:defRPr/>
            </a:pPr>
            <a:r>
              <a:rPr lang="en-US" b="1" dirty="0">
                <a:latin typeface="Almoni DL AAA" pitchFamily="34" charset="-79"/>
                <a:cs typeface="Almoni DL AAA" panose="020B0500000000020004" pitchFamily="34" charset="-79"/>
              </a:rPr>
              <a:t>ggrinberg@kpmg.com</a:t>
            </a:r>
            <a:endParaRPr lang="he-IL" b="1" dirty="0">
              <a:latin typeface="Almoni DL AAA" pitchFamily="34" charset="-79"/>
              <a:cs typeface="Almoni DL AAA" panose="020B0500000000020004" pitchFamily="34" charset="-79"/>
            </a:endParaRPr>
          </a:p>
          <a:p>
            <a:pPr marL="211021">
              <a:defRPr/>
            </a:pPr>
            <a:endParaRPr lang="he-IL" b="1" dirty="0">
              <a:solidFill>
                <a:srgbClr val="00338D"/>
              </a:solidFill>
              <a:latin typeface="Almoni DL AAA" pitchFamily="34" charset="-79"/>
              <a:cs typeface="Almoni DL AAA" panose="020B0500000000020004" pitchFamily="34" charset="-79"/>
            </a:endParaRPr>
          </a:p>
        </p:txBody>
      </p:sp>
      <p:sp>
        <p:nvSpPr>
          <p:cNvPr id="13" name="Rectangle 12"/>
          <p:cNvSpPr/>
          <p:nvPr/>
        </p:nvSpPr>
        <p:spPr>
          <a:xfrm>
            <a:off x="4876800" y="6357257"/>
            <a:ext cx="4267200" cy="500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כותרת משנה 5"/>
          <p:cNvSpPr txBox="1">
            <a:spLocks/>
          </p:cNvSpPr>
          <p:nvPr/>
        </p:nvSpPr>
        <p:spPr>
          <a:xfrm>
            <a:off x="4346321" y="5232144"/>
            <a:ext cx="4390242" cy="1560504"/>
          </a:xfrm>
          <a:prstGeom prst="rect">
            <a:avLst/>
          </a:prstGeom>
        </p:spPr>
        <p:txBody>
          <a:bodyPr/>
          <a:lst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eaLnBrk="1" hangingPunct="1">
              <a:spcBef>
                <a:spcPct val="50000"/>
              </a:spcBef>
              <a:buFont typeface="Wingdings 2" panose="05020102010507070707" pitchFamily="18" charset="2"/>
              <a:buNone/>
              <a:defRPr/>
            </a:pPr>
            <a:r>
              <a:rPr lang="he-IL" sz="900" dirty="0">
                <a:solidFill>
                  <a:srgbClr val="00338D"/>
                </a:solidFill>
                <a:cs typeface="Arial" panose="020B0604020202020204" pitchFamily="34" charset="0"/>
              </a:rPr>
              <a:t>המידע המוצג כאן הינו בעל אופי כללי ואינו מיועד לענות על הצרכים הייחודיים של כל יחיד או ישות. אף על פי שאנו משתדלים לספק מידע מדויק וזמין, אין באפשרותנו להבטיח את עדכניות המידע ביום בו הוא מתקבל וכן כי המידע ימשיך להיות מדויק גם בעתיד.</a:t>
            </a:r>
            <a:r>
              <a:rPr lang="en-US" sz="900" dirty="0">
                <a:solidFill>
                  <a:srgbClr val="00338D"/>
                </a:solidFill>
              </a:rPr>
              <a:t> </a:t>
            </a:r>
            <a:r>
              <a:rPr lang="he-IL" sz="900" dirty="0">
                <a:solidFill>
                  <a:srgbClr val="00338D"/>
                </a:solidFill>
                <a:cs typeface="Arial" panose="020B0604020202020204" pitchFamily="34" charset="0"/>
              </a:rPr>
              <a:t>אין לפעול לפי המידע המוצג ללא ייעוץ מקצועי  מתאים לאחר בדיקה מקיפה ויסודית של המצב הספציפי.</a:t>
            </a:r>
          </a:p>
          <a:p>
            <a:pPr marL="0" indent="0" algn="r" rtl="1" eaLnBrk="1" hangingPunct="1">
              <a:buFont typeface="Wingdings 2" panose="05020102010507070707" pitchFamily="18" charset="2"/>
              <a:buNone/>
              <a:defRPr/>
            </a:pPr>
            <a:endParaRPr lang="en-US" sz="900" dirty="0">
              <a:solidFill>
                <a:srgbClr val="00338D"/>
              </a:solidFill>
            </a:endParaRPr>
          </a:p>
          <a:p>
            <a:pPr marL="0" indent="0" algn="r" rtl="1" eaLnBrk="1" hangingPunct="1">
              <a:buFont typeface="Wingdings 2" panose="05020102010507070707" pitchFamily="18" charset="2"/>
              <a:buNone/>
              <a:defRPr/>
            </a:pPr>
            <a:r>
              <a:rPr lang="en-US" sz="900" dirty="0">
                <a:solidFill>
                  <a:srgbClr val="00338D"/>
                </a:solidFill>
              </a:rPr>
              <a:t>(“KPMG International”) KPMG International Cooperative</a:t>
            </a:r>
            <a:r>
              <a:rPr lang="he-IL" sz="900" dirty="0">
                <a:solidFill>
                  <a:srgbClr val="00338D"/>
                </a:solidFill>
              </a:rPr>
              <a:t> </a:t>
            </a:r>
            <a:r>
              <a:rPr lang="he-IL" sz="900" dirty="0">
                <a:solidFill>
                  <a:srgbClr val="00338D"/>
                </a:solidFill>
                <a:cs typeface="Arial" panose="020B0604020202020204" pitchFamily="34" charset="0"/>
              </a:rPr>
              <a:t>הינה ישות שוויצרית. פירמות החברות ברשת של פירמות עצמאיות של </a:t>
            </a:r>
            <a:r>
              <a:rPr lang="en-US" sz="900" dirty="0">
                <a:solidFill>
                  <a:srgbClr val="00338D"/>
                </a:solidFill>
              </a:rPr>
              <a:t>KPMG</a:t>
            </a:r>
            <a:r>
              <a:rPr lang="he-IL" sz="900" dirty="0">
                <a:solidFill>
                  <a:srgbClr val="00338D"/>
                </a:solidFill>
                <a:cs typeface="Arial" panose="020B0604020202020204" pitchFamily="34" charset="0"/>
              </a:rPr>
              <a:t> מסונפות ל </a:t>
            </a:r>
            <a:r>
              <a:rPr lang="en-US" sz="900" dirty="0">
                <a:solidFill>
                  <a:srgbClr val="00338D"/>
                </a:solidFill>
              </a:rPr>
              <a:t>KPMG International -</a:t>
            </a:r>
            <a:r>
              <a:rPr lang="he-IL" sz="900" dirty="0">
                <a:solidFill>
                  <a:srgbClr val="00338D"/>
                </a:solidFill>
                <a:cs typeface="Arial" panose="020B0604020202020204" pitchFamily="34" charset="0"/>
              </a:rPr>
              <a:t>. </a:t>
            </a:r>
            <a:r>
              <a:rPr lang="en-US" sz="900" dirty="0">
                <a:solidFill>
                  <a:srgbClr val="00338D"/>
                </a:solidFill>
              </a:rPr>
              <a:t>KPMG International</a:t>
            </a:r>
            <a:r>
              <a:rPr lang="he-IL" sz="900" dirty="0">
                <a:solidFill>
                  <a:srgbClr val="00338D"/>
                </a:solidFill>
                <a:cs typeface="Arial" panose="020B0604020202020204" pitchFamily="34" charset="0"/>
              </a:rPr>
              <a:t> אינה מספקת שירותים ללקוחות. לאף פירמה החברה ברשת אין סמכות לחייב את </a:t>
            </a:r>
            <a:r>
              <a:rPr lang="en-US" sz="900" dirty="0">
                <a:solidFill>
                  <a:srgbClr val="00338D"/>
                </a:solidFill>
              </a:rPr>
              <a:t>KPMG International</a:t>
            </a:r>
            <a:r>
              <a:rPr lang="he-IL" sz="900" dirty="0">
                <a:solidFill>
                  <a:srgbClr val="00338D"/>
                </a:solidFill>
                <a:cs typeface="Arial" panose="020B0604020202020204" pitchFamily="34" charset="0"/>
              </a:rPr>
              <a:t> או כל פירמה אחרת החברה ברשת כלפי צדדים שלישיים ול- </a:t>
            </a:r>
            <a:r>
              <a:rPr lang="en-US" sz="900" dirty="0">
                <a:solidFill>
                  <a:srgbClr val="00338D"/>
                </a:solidFill>
              </a:rPr>
              <a:t>KPMG International</a:t>
            </a:r>
            <a:r>
              <a:rPr lang="he-IL" sz="900" dirty="0">
                <a:solidFill>
                  <a:srgbClr val="00338D"/>
                </a:solidFill>
                <a:cs typeface="Arial" panose="020B0604020202020204" pitchFamily="34" charset="0"/>
              </a:rPr>
              <a:t> אין סמכות כזו לחייב כל פירמה החברה ברשת.</a:t>
            </a:r>
          </a:p>
        </p:txBody>
      </p:sp>
    </p:spTree>
    <p:extLst>
      <p:ext uri="{BB962C8B-B14F-4D97-AF65-F5344CB8AC3E}">
        <p14:creationId xmlns:p14="http://schemas.microsoft.com/office/powerpoint/2010/main" val="19718471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50913" y="1668464"/>
            <a:ext cx="6875462" cy="4373108"/>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3" name="Title 1"/>
          <p:cNvSpPr txBox="1">
            <a:spLocks/>
          </p:cNvSpPr>
          <p:nvPr/>
        </p:nvSpPr>
        <p:spPr>
          <a:xfrm>
            <a:off x="6343650" y="2538413"/>
            <a:ext cx="1028700" cy="457200"/>
          </a:xfrm>
          <a:prstGeom prst="rect">
            <a:avLst/>
          </a:prstGeom>
        </p:spPr>
        <p:txBody>
          <a:bodyPr lIns="68580" tIns="34290" rIns="68580" bIns="34290" rtlCol="1" anchor="ctr">
            <a:normAutofit/>
          </a:bodyPr>
          <a:lstStyle/>
          <a:p>
            <a:pPr rtl="1">
              <a:defRPr/>
            </a:pPr>
            <a:endParaRPr lang="he-IL" sz="1650" dirty="0">
              <a:solidFill>
                <a:schemeClr val="bg1"/>
              </a:solidFill>
              <a:latin typeface="Almoni DL AAA" pitchFamily="34" charset="-79"/>
              <a:cs typeface="Almoni DL AAA" pitchFamily="34" charset="-79"/>
            </a:endParaRPr>
          </a:p>
        </p:txBody>
      </p:sp>
      <p:pic>
        <p:nvPicPr>
          <p:cNvPr id="355332" name="תמונה 1"/>
          <p:cNvPicPr>
            <a:picLocks noChangeAspect="1"/>
          </p:cNvPicPr>
          <p:nvPr/>
        </p:nvPicPr>
        <p:blipFill>
          <a:blip r:embed="rId2">
            <a:extLst>
              <a:ext uri="{28A0092B-C50C-407E-A947-70E740481C1C}">
                <a14:useLocalDpi xmlns:a14="http://schemas.microsoft.com/office/drawing/2010/main" val="0"/>
              </a:ext>
            </a:extLst>
          </a:blip>
          <a:srcRect l="18748" t="24359" r="21500" b="39140"/>
          <a:stretch>
            <a:fillRect/>
          </a:stretch>
        </p:blipFill>
        <p:spPr bwMode="auto">
          <a:xfrm>
            <a:off x="1106488" y="1989138"/>
            <a:ext cx="6608762" cy="368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כותרת 1"/>
          <p:cNvSpPr txBox="1">
            <a:spLocks/>
          </p:cNvSpPr>
          <p:nvPr/>
        </p:nvSpPr>
        <p:spPr>
          <a:xfrm>
            <a:off x="1314450" y="260350"/>
            <a:ext cx="6858000" cy="1408113"/>
          </a:xfrm>
          <a:prstGeom prst="rect">
            <a:avLst/>
          </a:prstGeom>
        </p:spPr>
        <p:txBody>
          <a:bodyPr lIns="68580" tIns="34290" rIns="68580" bIns="34290" rtlCol="1" anchor="ct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defRPr/>
            </a:pPr>
            <a:r>
              <a:rPr lang="he-IL" sz="2400" b="1" dirty="0">
                <a:solidFill>
                  <a:srgbClr val="00338D"/>
                </a:solidFill>
                <a:cs typeface="+mn-cs"/>
              </a:rPr>
              <a:t>עמדה חייבת בדיווח מספר 03/2016 -אי תחולת הפטור בסעיף 31 (1) לחוק בהשכרה לחבר בני אדם</a:t>
            </a:r>
          </a:p>
        </p:txBody>
      </p:sp>
    </p:spTree>
    <p:extLst>
      <p:ext uri="{BB962C8B-B14F-4D97-AF65-F5344CB8AC3E}">
        <p14:creationId xmlns:p14="http://schemas.microsoft.com/office/powerpoint/2010/main" val="316258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71525" y="2257425"/>
            <a:ext cx="7235825" cy="2611438"/>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3" name="Title 1"/>
          <p:cNvSpPr txBox="1">
            <a:spLocks/>
          </p:cNvSpPr>
          <p:nvPr/>
        </p:nvSpPr>
        <p:spPr>
          <a:xfrm>
            <a:off x="6343650" y="2538413"/>
            <a:ext cx="1028700" cy="457200"/>
          </a:xfrm>
          <a:prstGeom prst="rect">
            <a:avLst/>
          </a:prstGeom>
        </p:spPr>
        <p:txBody>
          <a:bodyPr lIns="68580" tIns="34290" rIns="68580" bIns="34290" rtlCol="1" anchor="ctr">
            <a:normAutofit/>
          </a:bodyPr>
          <a:lstStyle/>
          <a:p>
            <a:pPr rtl="1">
              <a:defRPr/>
            </a:pPr>
            <a:endParaRPr lang="he-IL" sz="1650" dirty="0">
              <a:solidFill>
                <a:schemeClr val="bg1"/>
              </a:solidFill>
              <a:latin typeface="Almoni DL AAA" pitchFamily="34" charset="-79"/>
              <a:cs typeface="Almoni DL AAA" pitchFamily="34" charset="-79"/>
            </a:endParaRPr>
          </a:p>
        </p:txBody>
      </p:sp>
      <p:pic>
        <p:nvPicPr>
          <p:cNvPr id="52228" name="תמונה 2"/>
          <p:cNvPicPr>
            <a:picLocks noChangeAspect="1"/>
          </p:cNvPicPr>
          <p:nvPr/>
        </p:nvPicPr>
        <p:blipFill>
          <a:blip r:embed="rId2">
            <a:extLst>
              <a:ext uri="{28A0092B-C50C-407E-A947-70E740481C1C}">
                <a14:useLocalDpi xmlns:a14="http://schemas.microsoft.com/office/drawing/2010/main" val="0"/>
              </a:ext>
            </a:extLst>
          </a:blip>
          <a:srcRect l="20958" t="24377" r="20499" b="43111"/>
          <a:stretch>
            <a:fillRect/>
          </a:stretch>
        </p:blipFill>
        <p:spPr bwMode="auto">
          <a:xfrm>
            <a:off x="942975" y="2449513"/>
            <a:ext cx="6915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מלבן 9"/>
          <p:cNvSpPr/>
          <p:nvPr/>
        </p:nvSpPr>
        <p:spPr>
          <a:xfrm>
            <a:off x="4448175" y="4957763"/>
            <a:ext cx="2897188" cy="514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b="1" dirty="0">
                <a:solidFill>
                  <a:srgbClr val="C6007E"/>
                </a:solidFill>
              </a:rPr>
              <a:t>*מצב נפוץ בעבר בחברות ארנק</a:t>
            </a:r>
          </a:p>
        </p:txBody>
      </p:sp>
      <p:sp>
        <p:nvSpPr>
          <p:cNvPr id="14" name="כותרת 1"/>
          <p:cNvSpPr txBox="1">
            <a:spLocks/>
          </p:cNvSpPr>
          <p:nvPr/>
        </p:nvSpPr>
        <p:spPr>
          <a:xfrm>
            <a:off x="1114425" y="1239838"/>
            <a:ext cx="6983413" cy="530225"/>
          </a:xfrm>
          <a:prstGeom prst="rect">
            <a:avLst/>
          </a:prstGeom>
        </p:spPr>
        <p:txBody>
          <a:bodyPr lIns="68580" tIns="34290" rIns="68580" bIns="34290" rtlCol="1" anchor="ct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defRPr/>
            </a:pPr>
            <a:r>
              <a:rPr lang="he-IL" sz="2400" b="1" dirty="0">
                <a:solidFill>
                  <a:srgbClr val="00338D"/>
                </a:solidFill>
                <a:cs typeface="+mn-cs"/>
              </a:rPr>
              <a:t>עמדה מספר 04/2016 – איסור ניכוי מס תשומות ברכישת דירת מגורים ע"י חברה והשכרתה למגורים</a:t>
            </a:r>
          </a:p>
        </p:txBody>
      </p:sp>
    </p:spTree>
    <p:extLst>
      <p:ext uri="{BB962C8B-B14F-4D97-AF65-F5344CB8AC3E}">
        <p14:creationId xmlns:p14="http://schemas.microsoft.com/office/powerpoint/2010/main" val="187698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6343650" y="2538413"/>
            <a:ext cx="1028700" cy="457200"/>
          </a:xfrm>
          <a:prstGeom prst="rect">
            <a:avLst/>
          </a:prstGeom>
        </p:spPr>
        <p:txBody>
          <a:bodyPr lIns="68580" tIns="34290" rIns="68580" bIns="34290" rtlCol="1" anchor="ctr">
            <a:normAutofit/>
          </a:bodyPr>
          <a:lstStyle/>
          <a:p>
            <a:pPr rtl="1">
              <a:defRPr/>
            </a:pPr>
            <a:endParaRPr lang="he-IL" sz="1650" dirty="0">
              <a:solidFill>
                <a:schemeClr val="bg1"/>
              </a:solidFill>
              <a:latin typeface="Almoni DL AAA" pitchFamily="34" charset="-79"/>
              <a:cs typeface="Almoni DL AAA" pitchFamily="34" charset="-79"/>
            </a:endParaRPr>
          </a:p>
        </p:txBody>
      </p:sp>
      <p:sp>
        <p:nvSpPr>
          <p:cNvPr id="53251" name="מציין מיקום תוכן 2"/>
          <p:cNvSpPr>
            <a:spLocks noGrp="1"/>
          </p:cNvSpPr>
          <p:nvPr>
            <p:ph idx="1"/>
          </p:nvPr>
        </p:nvSpPr>
        <p:spPr>
          <a:xfrm>
            <a:off x="1322388" y="620713"/>
            <a:ext cx="6921500" cy="5940425"/>
          </a:xfrm>
        </p:spPr>
        <p:txBody>
          <a:bodyPr/>
          <a:lstStyle/>
          <a:p>
            <a:pPr algn="r" rtl="1"/>
            <a:r>
              <a:rPr lang="he-IL" altLang="he-IL" sz="1800" b="1" dirty="0">
                <a:solidFill>
                  <a:srgbClr val="00338D"/>
                </a:solidFill>
              </a:rPr>
              <a:t>כאשר עוסק רוכש נכס מקרקעין מאדם פרטי- יש עסקת אקראי והעוסק הרוכש הוא החייב במס.</a:t>
            </a:r>
            <a:br>
              <a:rPr lang="en-US" altLang="he-IL" sz="1800" b="1" dirty="0">
                <a:solidFill>
                  <a:srgbClr val="00338D"/>
                </a:solidFill>
              </a:rPr>
            </a:br>
            <a:endParaRPr lang="he-IL" altLang="he-IL" sz="1800" b="1" dirty="0">
              <a:solidFill>
                <a:srgbClr val="00338D"/>
              </a:solidFill>
            </a:endParaRPr>
          </a:p>
          <a:p>
            <a:pPr algn="r" rtl="1"/>
            <a:r>
              <a:rPr lang="he-IL" altLang="he-IL" sz="1800" b="1" dirty="0">
                <a:solidFill>
                  <a:srgbClr val="00338D"/>
                </a:solidFill>
              </a:rPr>
              <a:t>עליו להוציא לספריו חשבונית עצמית ולשלם את מס העסקאות.</a:t>
            </a:r>
            <a:br>
              <a:rPr lang="en-US" altLang="he-IL" sz="1800" b="1" dirty="0">
                <a:solidFill>
                  <a:srgbClr val="00338D"/>
                </a:solidFill>
              </a:rPr>
            </a:br>
            <a:endParaRPr lang="he-IL" altLang="he-IL" sz="1800" b="1" dirty="0">
              <a:solidFill>
                <a:srgbClr val="00338D"/>
              </a:solidFill>
            </a:endParaRPr>
          </a:p>
          <a:p>
            <a:pPr algn="r" rtl="1"/>
            <a:r>
              <a:rPr lang="he-IL" altLang="he-IL" sz="1800" b="1" dirty="0">
                <a:solidFill>
                  <a:srgbClr val="00338D"/>
                </a:solidFill>
              </a:rPr>
              <a:t>זכות ניכוי מס התשומות תלויה בחבות המס של העסקאות שהוא מתכוון לבצע בדירה- סעיף 41 לחוק.</a:t>
            </a:r>
            <a:br>
              <a:rPr lang="en-US" altLang="he-IL" sz="1800" b="1" dirty="0">
                <a:solidFill>
                  <a:srgbClr val="00338D"/>
                </a:solidFill>
              </a:rPr>
            </a:br>
            <a:endParaRPr lang="he-IL" altLang="he-IL" sz="1800" b="1" dirty="0">
              <a:solidFill>
                <a:srgbClr val="00338D"/>
              </a:solidFill>
            </a:endParaRPr>
          </a:p>
          <a:p>
            <a:pPr algn="r" rtl="1"/>
            <a:r>
              <a:rPr lang="he-IL" altLang="he-IL" sz="1800" b="1" dirty="0">
                <a:solidFill>
                  <a:srgbClr val="00338D"/>
                </a:solidFill>
              </a:rPr>
              <a:t>השכרה למגורים היא עסקה הפטורה ממס ולכן לא ניתן לנכות את מס התשומות בגין רכישת הדירה לצרכי השכרתה.</a:t>
            </a:r>
          </a:p>
        </p:txBody>
      </p:sp>
      <p:grpSp>
        <p:nvGrpSpPr>
          <p:cNvPr id="53254" name="Group 61"/>
          <p:cNvGrpSpPr>
            <a:grpSpLocks/>
          </p:cNvGrpSpPr>
          <p:nvPr/>
        </p:nvGrpSpPr>
        <p:grpSpPr bwMode="auto">
          <a:xfrm>
            <a:off x="147638" y="4071938"/>
            <a:ext cx="3135312" cy="1628775"/>
            <a:chOff x="4581473" y="839391"/>
            <a:chExt cx="8934933" cy="6168655"/>
          </a:xfrm>
        </p:grpSpPr>
        <p:grpSp>
          <p:nvGrpSpPr>
            <p:cNvPr id="53255" name="Group 62"/>
            <p:cNvGrpSpPr>
              <a:grpSpLocks/>
            </p:cNvGrpSpPr>
            <p:nvPr/>
          </p:nvGrpSpPr>
          <p:grpSpPr bwMode="auto">
            <a:xfrm>
              <a:off x="10488478" y="1763951"/>
              <a:ext cx="2233733" cy="5057336"/>
              <a:chOff x="7333458" y="1576389"/>
              <a:chExt cx="1917700" cy="4341813"/>
            </a:xfrm>
          </p:grpSpPr>
          <p:sp>
            <p:nvSpPr>
              <p:cNvPr id="53369" name="Rectangle 176"/>
              <p:cNvSpPr>
                <a:spLocks noChangeArrowheads="1"/>
              </p:cNvSpPr>
              <p:nvPr/>
            </p:nvSpPr>
            <p:spPr bwMode="auto">
              <a:xfrm>
                <a:off x="7333458" y="1576389"/>
                <a:ext cx="1917700" cy="4341813"/>
              </a:xfrm>
              <a:prstGeom prst="rect">
                <a:avLst/>
              </a:prstGeom>
              <a:solidFill>
                <a:srgbClr val="3C38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70" name="Freeform 43"/>
              <p:cNvSpPr>
                <a:spLocks/>
              </p:cNvSpPr>
              <p:nvPr/>
            </p:nvSpPr>
            <p:spPr bwMode="auto">
              <a:xfrm>
                <a:off x="7646988" y="40084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1" name="Freeform 44"/>
              <p:cNvSpPr>
                <a:spLocks/>
              </p:cNvSpPr>
              <p:nvPr/>
            </p:nvSpPr>
            <p:spPr bwMode="auto">
              <a:xfrm>
                <a:off x="7646988" y="4325938"/>
                <a:ext cx="265113" cy="233363"/>
              </a:xfrm>
              <a:custGeom>
                <a:avLst/>
                <a:gdLst>
                  <a:gd name="T0" fmla="*/ 0 w 167"/>
                  <a:gd name="T1" fmla="*/ 362903278 h 147"/>
                  <a:gd name="T2" fmla="*/ 0 w 167"/>
                  <a:gd name="T3" fmla="*/ 370464556 h 147"/>
                  <a:gd name="T4" fmla="*/ 420867681 w 167"/>
                  <a:gd name="T5" fmla="*/ 370464556 h 147"/>
                  <a:gd name="T6" fmla="*/ 420867681 w 167"/>
                  <a:gd name="T7" fmla="*/ 10080647 h 147"/>
                  <a:gd name="T8" fmla="*/ 420867681 w 167"/>
                  <a:gd name="T9" fmla="*/ 0 h 147"/>
                  <a:gd name="T10" fmla="*/ 0 w 167"/>
                  <a:gd name="T11" fmla="*/ 0 h 147"/>
                  <a:gd name="T12" fmla="*/ 0 w 167"/>
                  <a:gd name="T13" fmla="*/ 362903278 h 1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7">
                    <a:moveTo>
                      <a:pt x="0" y="144"/>
                    </a:moveTo>
                    <a:lnTo>
                      <a:pt x="0" y="147"/>
                    </a:lnTo>
                    <a:lnTo>
                      <a:pt x="167" y="147"/>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2" name="Freeform 45"/>
              <p:cNvSpPr>
                <a:spLocks/>
              </p:cNvSpPr>
              <p:nvPr/>
            </p:nvSpPr>
            <p:spPr bwMode="auto">
              <a:xfrm>
                <a:off x="7646988" y="46418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5120938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6"/>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3" name="Freeform 46"/>
              <p:cNvSpPr>
                <a:spLocks/>
              </p:cNvSpPr>
              <p:nvPr/>
            </p:nvSpPr>
            <p:spPr bwMode="auto">
              <a:xfrm>
                <a:off x="7646988" y="4959351"/>
                <a:ext cx="265113" cy="236538"/>
              </a:xfrm>
              <a:custGeom>
                <a:avLst/>
                <a:gdLst>
                  <a:gd name="T0" fmla="*/ 0 w 167"/>
                  <a:gd name="T1" fmla="*/ 365424222 h 149"/>
                  <a:gd name="T2" fmla="*/ 0 w 167"/>
                  <a:gd name="T3" fmla="*/ 375504869 h 149"/>
                  <a:gd name="T4" fmla="*/ 420867681 w 167"/>
                  <a:gd name="T5" fmla="*/ 375504869 h 149"/>
                  <a:gd name="T6" fmla="*/ 420867681 w 167"/>
                  <a:gd name="T7" fmla="*/ 12601602 h 149"/>
                  <a:gd name="T8" fmla="*/ 420867681 w 167"/>
                  <a:gd name="T9" fmla="*/ 0 h 149"/>
                  <a:gd name="T10" fmla="*/ 0 w 167"/>
                  <a:gd name="T11" fmla="*/ 0 h 149"/>
                  <a:gd name="T12" fmla="*/ 0 w 167"/>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5"/>
                    </a:moveTo>
                    <a:lnTo>
                      <a:pt x="0" y="149"/>
                    </a:lnTo>
                    <a:lnTo>
                      <a:pt x="167" y="149"/>
                    </a:lnTo>
                    <a:lnTo>
                      <a:pt x="167" y="5"/>
                    </a:lnTo>
                    <a:lnTo>
                      <a:pt x="167"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4" name="Freeform 47"/>
              <p:cNvSpPr>
                <a:spLocks/>
              </p:cNvSpPr>
              <p:nvPr/>
            </p:nvSpPr>
            <p:spPr bwMode="auto">
              <a:xfrm>
                <a:off x="7646988" y="36893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5120938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6"/>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5" name="Freeform 48"/>
              <p:cNvSpPr>
                <a:spLocks/>
              </p:cNvSpPr>
              <p:nvPr/>
            </p:nvSpPr>
            <p:spPr bwMode="auto">
              <a:xfrm>
                <a:off x="7646988" y="527208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6" name="Freeform 49"/>
              <p:cNvSpPr>
                <a:spLocks/>
              </p:cNvSpPr>
              <p:nvPr/>
            </p:nvSpPr>
            <p:spPr bwMode="auto">
              <a:xfrm>
                <a:off x="7646988" y="21272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0080625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7" name="Freeform 50"/>
              <p:cNvSpPr>
                <a:spLocks/>
              </p:cNvSpPr>
              <p:nvPr/>
            </p:nvSpPr>
            <p:spPr bwMode="auto">
              <a:xfrm>
                <a:off x="7646988" y="2444751"/>
                <a:ext cx="265113" cy="236538"/>
              </a:xfrm>
              <a:custGeom>
                <a:avLst/>
                <a:gdLst>
                  <a:gd name="T0" fmla="*/ 0 w 167"/>
                  <a:gd name="T1" fmla="*/ 362903267 h 149"/>
                  <a:gd name="T2" fmla="*/ 0 w 167"/>
                  <a:gd name="T3" fmla="*/ 375504869 h 149"/>
                  <a:gd name="T4" fmla="*/ 420867681 w 167"/>
                  <a:gd name="T5" fmla="*/ 375504869 h 149"/>
                  <a:gd name="T6" fmla="*/ 420867681 w 167"/>
                  <a:gd name="T7" fmla="*/ 10080646 h 149"/>
                  <a:gd name="T8" fmla="*/ 420867681 w 167"/>
                  <a:gd name="T9" fmla="*/ 0 h 149"/>
                  <a:gd name="T10" fmla="*/ 0 w 167"/>
                  <a:gd name="T11" fmla="*/ 0 h 149"/>
                  <a:gd name="T12" fmla="*/ 0 w 167"/>
                  <a:gd name="T13" fmla="*/ 362903267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4"/>
                    </a:moveTo>
                    <a:lnTo>
                      <a:pt x="0" y="149"/>
                    </a:lnTo>
                    <a:lnTo>
                      <a:pt x="167" y="149"/>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8" name="Freeform 51"/>
              <p:cNvSpPr>
                <a:spLocks/>
              </p:cNvSpPr>
              <p:nvPr/>
            </p:nvSpPr>
            <p:spPr bwMode="auto">
              <a:xfrm>
                <a:off x="7646988" y="27638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79" name="Freeform 52"/>
              <p:cNvSpPr>
                <a:spLocks/>
              </p:cNvSpPr>
              <p:nvPr/>
            </p:nvSpPr>
            <p:spPr bwMode="auto">
              <a:xfrm>
                <a:off x="7646988" y="3078163"/>
                <a:ext cx="265113" cy="236538"/>
              </a:xfrm>
              <a:custGeom>
                <a:avLst/>
                <a:gdLst>
                  <a:gd name="T0" fmla="*/ 0 w 167"/>
                  <a:gd name="T1" fmla="*/ 365424222 h 149"/>
                  <a:gd name="T2" fmla="*/ 0 w 167"/>
                  <a:gd name="T3" fmla="*/ 375504869 h 149"/>
                  <a:gd name="T4" fmla="*/ 420867681 w 167"/>
                  <a:gd name="T5" fmla="*/ 375504869 h 149"/>
                  <a:gd name="T6" fmla="*/ 420867681 w 167"/>
                  <a:gd name="T7" fmla="*/ 17641925 h 149"/>
                  <a:gd name="T8" fmla="*/ 420867681 w 167"/>
                  <a:gd name="T9" fmla="*/ 0 h 149"/>
                  <a:gd name="T10" fmla="*/ 0 w 167"/>
                  <a:gd name="T11" fmla="*/ 0 h 149"/>
                  <a:gd name="T12" fmla="*/ 0 w 167"/>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5"/>
                    </a:moveTo>
                    <a:lnTo>
                      <a:pt x="0" y="149"/>
                    </a:lnTo>
                    <a:lnTo>
                      <a:pt x="167" y="149"/>
                    </a:lnTo>
                    <a:lnTo>
                      <a:pt x="167" y="7"/>
                    </a:lnTo>
                    <a:lnTo>
                      <a:pt x="167"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0" name="Freeform 53"/>
              <p:cNvSpPr>
                <a:spLocks/>
              </p:cNvSpPr>
              <p:nvPr/>
            </p:nvSpPr>
            <p:spPr bwMode="auto">
              <a:xfrm>
                <a:off x="7646988" y="18113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1" name="Freeform 54"/>
              <p:cNvSpPr>
                <a:spLocks/>
              </p:cNvSpPr>
              <p:nvPr/>
            </p:nvSpPr>
            <p:spPr bwMode="auto">
              <a:xfrm>
                <a:off x="7646988" y="339090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0080625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2" name="Freeform 55"/>
              <p:cNvSpPr>
                <a:spLocks/>
              </p:cNvSpPr>
              <p:nvPr/>
            </p:nvSpPr>
            <p:spPr bwMode="auto">
              <a:xfrm>
                <a:off x="8008938" y="40084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3" name="Freeform 56"/>
              <p:cNvSpPr>
                <a:spLocks/>
              </p:cNvSpPr>
              <p:nvPr/>
            </p:nvSpPr>
            <p:spPr bwMode="auto">
              <a:xfrm>
                <a:off x="8008938" y="4325938"/>
                <a:ext cx="265113" cy="233363"/>
              </a:xfrm>
              <a:custGeom>
                <a:avLst/>
                <a:gdLst>
                  <a:gd name="T0" fmla="*/ 0 w 167"/>
                  <a:gd name="T1" fmla="*/ 362903278 h 147"/>
                  <a:gd name="T2" fmla="*/ 0 w 167"/>
                  <a:gd name="T3" fmla="*/ 370464556 h 147"/>
                  <a:gd name="T4" fmla="*/ 420867681 w 167"/>
                  <a:gd name="T5" fmla="*/ 370464556 h 147"/>
                  <a:gd name="T6" fmla="*/ 420867681 w 167"/>
                  <a:gd name="T7" fmla="*/ 10080647 h 147"/>
                  <a:gd name="T8" fmla="*/ 420867681 w 167"/>
                  <a:gd name="T9" fmla="*/ 0 h 147"/>
                  <a:gd name="T10" fmla="*/ 0 w 167"/>
                  <a:gd name="T11" fmla="*/ 0 h 147"/>
                  <a:gd name="T12" fmla="*/ 0 w 167"/>
                  <a:gd name="T13" fmla="*/ 362903278 h 1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7">
                    <a:moveTo>
                      <a:pt x="0" y="144"/>
                    </a:moveTo>
                    <a:lnTo>
                      <a:pt x="0" y="147"/>
                    </a:lnTo>
                    <a:lnTo>
                      <a:pt x="167" y="147"/>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4" name="Freeform 57"/>
              <p:cNvSpPr>
                <a:spLocks/>
              </p:cNvSpPr>
              <p:nvPr/>
            </p:nvSpPr>
            <p:spPr bwMode="auto">
              <a:xfrm>
                <a:off x="8008938" y="46418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5120938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6"/>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5" name="Freeform 58"/>
              <p:cNvSpPr>
                <a:spLocks/>
              </p:cNvSpPr>
              <p:nvPr/>
            </p:nvSpPr>
            <p:spPr bwMode="auto">
              <a:xfrm>
                <a:off x="8008938" y="4959351"/>
                <a:ext cx="265113" cy="236538"/>
              </a:xfrm>
              <a:custGeom>
                <a:avLst/>
                <a:gdLst>
                  <a:gd name="T0" fmla="*/ 0 w 167"/>
                  <a:gd name="T1" fmla="*/ 365424222 h 149"/>
                  <a:gd name="T2" fmla="*/ 0 w 167"/>
                  <a:gd name="T3" fmla="*/ 375504869 h 149"/>
                  <a:gd name="T4" fmla="*/ 420867681 w 167"/>
                  <a:gd name="T5" fmla="*/ 375504869 h 149"/>
                  <a:gd name="T6" fmla="*/ 420867681 w 167"/>
                  <a:gd name="T7" fmla="*/ 12601602 h 149"/>
                  <a:gd name="T8" fmla="*/ 420867681 w 167"/>
                  <a:gd name="T9" fmla="*/ 0 h 149"/>
                  <a:gd name="T10" fmla="*/ 0 w 167"/>
                  <a:gd name="T11" fmla="*/ 0 h 149"/>
                  <a:gd name="T12" fmla="*/ 0 w 167"/>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5"/>
                    </a:moveTo>
                    <a:lnTo>
                      <a:pt x="0" y="149"/>
                    </a:lnTo>
                    <a:lnTo>
                      <a:pt x="167" y="149"/>
                    </a:lnTo>
                    <a:lnTo>
                      <a:pt x="167" y="5"/>
                    </a:lnTo>
                    <a:lnTo>
                      <a:pt x="167"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6" name="Freeform 59"/>
              <p:cNvSpPr>
                <a:spLocks/>
              </p:cNvSpPr>
              <p:nvPr/>
            </p:nvSpPr>
            <p:spPr bwMode="auto">
              <a:xfrm>
                <a:off x="8008938" y="36893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5120938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6"/>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7" name="Freeform 60"/>
              <p:cNvSpPr>
                <a:spLocks/>
              </p:cNvSpPr>
              <p:nvPr/>
            </p:nvSpPr>
            <p:spPr bwMode="auto">
              <a:xfrm>
                <a:off x="8008938" y="527208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8" name="Freeform 61"/>
              <p:cNvSpPr>
                <a:spLocks/>
              </p:cNvSpPr>
              <p:nvPr/>
            </p:nvSpPr>
            <p:spPr bwMode="auto">
              <a:xfrm>
                <a:off x="8008938" y="212725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0080625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89" name="Freeform 62"/>
              <p:cNvSpPr>
                <a:spLocks/>
              </p:cNvSpPr>
              <p:nvPr/>
            </p:nvSpPr>
            <p:spPr bwMode="auto">
              <a:xfrm>
                <a:off x="8008938" y="2444751"/>
                <a:ext cx="265113" cy="236538"/>
              </a:xfrm>
              <a:custGeom>
                <a:avLst/>
                <a:gdLst>
                  <a:gd name="T0" fmla="*/ 0 w 167"/>
                  <a:gd name="T1" fmla="*/ 362903267 h 149"/>
                  <a:gd name="T2" fmla="*/ 0 w 167"/>
                  <a:gd name="T3" fmla="*/ 375504869 h 149"/>
                  <a:gd name="T4" fmla="*/ 420867681 w 167"/>
                  <a:gd name="T5" fmla="*/ 375504869 h 149"/>
                  <a:gd name="T6" fmla="*/ 420867681 w 167"/>
                  <a:gd name="T7" fmla="*/ 10080646 h 149"/>
                  <a:gd name="T8" fmla="*/ 420867681 w 167"/>
                  <a:gd name="T9" fmla="*/ 0 h 149"/>
                  <a:gd name="T10" fmla="*/ 0 w 167"/>
                  <a:gd name="T11" fmla="*/ 0 h 149"/>
                  <a:gd name="T12" fmla="*/ 0 w 167"/>
                  <a:gd name="T13" fmla="*/ 362903267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4"/>
                    </a:moveTo>
                    <a:lnTo>
                      <a:pt x="0" y="149"/>
                    </a:lnTo>
                    <a:lnTo>
                      <a:pt x="167" y="149"/>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0" name="Freeform 63"/>
              <p:cNvSpPr>
                <a:spLocks/>
              </p:cNvSpPr>
              <p:nvPr/>
            </p:nvSpPr>
            <p:spPr bwMode="auto">
              <a:xfrm>
                <a:off x="8008938" y="27638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1" name="Freeform 64"/>
              <p:cNvSpPr>
                <a:spLocks/>
              </p:cNvSpPr>
              <p:nvPr/>
            </p:nvSpPr>
            <p:spPr bwMode="auto">
              <a:xfrm>
                <a:off x="8008938" y="3078163"/>
                <a:ext cx="265113" cy="236538"/>
              </a:xfrm>
              <a:custGeom>
                <a:avLst/>
                <a:gdLst>
                  <a:gd name="T0" fmla="*/ 0 w 167"/>
                  <a:gd name="T1" fmla="*/ 365424222 h 149"/>
                  <a:gd name="T2" fmla="*/ 0 w 167"/>
                  <a:gd name="T3" fmla="*/ 375504869 h 149"/>
                  <a:gd name="T4" fmla="*/ 420867681 w 167"/>
                  <a:gd name="T5" fmla="*/ 375504869 h 149"/>
                  <a:gd name="T6" fmla="*/ 420867681 w 167"/>
                  <a:gd name="T7" fmla="*/ 17641925 h 149"/>
                  <a:gd name="T8" fmla="*/ 420867681 w 167"/>
                  <a:gd name="T9" fmla="*/ 0 h 149"/>
                  <a:gd name="T10" fmla="*/ 0 w 167"/>
                  <a:gd name="T11" fmla="*/ 0 h 149"/>
                  <a:gd name="T12" fmla="*/ 0 w 167"/>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9">
                    <a:moveTo>
                      <a:pt x="0" y="145"/>
                    </a:moveTo>
                    <a:lnTo>
                      <a:pt x="0" y="149"/>
                    </a:lnTo>
                    <a:lnTo>
                      <a:pt x="167" y="149"/>
                    </a:lnTo>
                    <a:lnTo>
                      <a:pt x="167" y="7"/>
                    </a:lnTo>
                    <a:lnTo>
                      <a:pt x="167"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2" name="Freeform 65"/>
              <p:cNvSpPr>
                <a:spLocks/>
              </p:cNvSpPr>
              <p:nvPr/>
            </p:nvSpPr>
            <p:spPr bwMode="auto">
              <a:xfrm>
                <a:off x="8008938" y="1811338"/>
                <a:ext cx="265113" cy="231775"/>
              </a:xfrm>
              <a:custGeom>
                <a:avLst/>
                <a:gdLst>
                  <a:gd name="T0" fmla="*/ 0 w 167"/>
                  <a:gd name="T1" fmla="*/ 362902500 h 146"/>
                  <a:gd name="T2" fmla="*/ 0 w 167"/>
                  <a:gd name="T3" fmla="*/ 367942813 h 146"/>
                  <a:gd name="T4" fmla="*/ 420867681 w 167"/>
                  <a:gd name="T5" fmla="*/ 367942813 h 146"/>
                  <a:gd name="T6" fmla="*/ 420867681 w 167"/>
                  <a:gd name="T7" fmla="*/ 10080625 h 146"/>
                  <a:gd name="T8" fmla="*/ 420867681 w 167"/>
                  <a:gd name="T9" fmla="*/ 0 h 146"/>
                  <a:gd name="T10" fmla="*/ 0 w 167"/>
                  <a:gd name="T11" fmla="*/ 0 h 146"/>
                  <a:gd name="T12" fmla="*/ 0 w 167"/>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6">
                    <a:moveTo>
                      <a:pt x="0" y="144"/>
                    </a:moveTo>
                    <a:lnTo>
                      <a:pt x="0" y="146"/>
                    </a:lnTo>
                    <a:lnTo>
                      <a:pt x="167" y="146"/>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3" name="Freeform 66"/>
              <p:cNvSpPr>
                <a:spLocks/>
              </p:cNvSpPr>
              <p:nvPr/>
            </p:nvSpPr>
            <p:spPr bwMode="auto">
              <a:xfrm>
                <a:off x="8008938" y="3390901"/>
                <a:ext cx="265113" cy="234950"/>
              </a:xfrm>
              <a:custGeom>
                <a:avLst/>
                <a:gdLst>
                  <a:gd name="T0" fmla="*/ 0 w 167"/>
                  <a:gd name="T1" fmla="*/ 362902500 h 148"/>
                  <a:gd name="T2" fmla="*/ 0 w 167"/>
                  <a:gd name="T3" fmla="*/ 372983125 h 148"/>
                  <a:gd name="T4" fmla="*/ 420867681 w 167"/>
                  <a:gd name="T5" fmla="*/ 372983125 h 148"/>
                  <a:gd name="T6" fmla="*/ 420867681 w 167"/>
                  <a:gd name="T7" fmla="*/ 10080625 h 148"/>
                  <a:gd name="T8" fmla="*/ 420867681 w 167"/>
                  <a:gd name="T9" fmla="*/ 0 h 148"/>
                  <a:gd name="T10" fmla="*/ 0 w 167"/>
                  <a:gd name="T11" fmla="*/ 0 h 148"/>
                  <a:gd name="T12" fmla="*/ 0 w 167"/>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148">
                    <a:moveTo>
                      <a:pt x="0" y="144"/>
                    </a:moveTo>
                    <a:lnTo>
                      <a:pt x="0" y="148"/>
                    </a:lnTo>
                    <a:lnTo>
                      <a:pt x="167" y="148"/>
                    </a:lnTo>
                    <a:lnTo>
                      <a:pt x="167" y="4"/>
                    </a:lnTo>
                    <a:lnTo>
                      <a:pt x="167"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4" name="Freeform 67"/>
              <p:cNvSpPr>
                <a:spLocks/>
              </p:cNvSpPr>
              <p:nvPr/>
            </p:nvSpPr>
            <p:spPr bwMode="auto">
              <a:xfrm>
                <a:off x="8370888" y="400843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5" name="Freeform 68"/>
              <p:cNvSpPr>
                <a:spLocks/>
              </p:cNvSpPr>
              <p:nvPr/>
            </p:nvSpPr>
            <p:spPr bwMode="auto">
              <a:xfrm>
                <a:off x="8370888" y="36893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5120938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6"/>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6" name="Freeform 69"/>
              <p:cNvSpPr>
                <a:spLocks/>
              </p:cNvSpPr>
              <p:nvPr/>
            </p:nvSpPr>
            <p:spPr bwMode="auto">
              <a:xfrm>
                <a:off x="8370888" y="4325938"/>
                <a:ext cx="266700" cy="233363"/>
              </a:xfrm>
              <a:custGeom>
                <a:avLst/>
                <a:gdLst>
                  <a:gd name="T0" fmla="*/ 0 w 168"/>
                  <a:gd name="T1" fmla="*/ 362903278 h 147"/>
                  <a:gd name="T2" fmla="*/ 0 w 168"/>
                  <a:gd name="T3" fmla="*/ 370464556 h 147"/>
                  <a:gd name="T4" fmla="*/ 423386250 w 168"/>
                  <a:gd name="T5" fmla="*/ 370464556 h 147"/>
                  <a:gd name="T6" fmla="*/ 423386250 w 168"/>
                  <a:gd name="T7" fmla="*/ 10080647 h 147"/>
                  <a:gd name="T8" fmla="*/ 423386250 w 168"/>
                  <a:gd name="T9" fmla="*/ 0 h 147"/>
                  <a:gd name="T10" fmla="*/ 0 w 168"/>
                  <a:gd name="T11" fmla="*/ 0 h 147"/>
                  <a:gd name="T12" fmla="*/ 0 w 168"/>
                  <a:gd name="T13" fmla="*/ 362903278 h 1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7">
                    <a:moveTo>
                      <a:pt x="0" y="144"/>
                    </a:moveTo>
                    <a:lnTo>
                      <a:pt x="0" y="147"/>
                    </a:lnTo>
                    <a:lnTo>
                      <a:pt x="168" y="147"/>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7" name="Freeform 70"/>
              <p:cNvSpPr>
                <a:spLocks/>
              </p:cNvSpPr>
              <p:nvPr/>
            </p:nvSpPr>
            <p:spPr bwMode="auto">
              <a:xfrm>
                <a:off x="8370888" y="46418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5120938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6"/>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8" name="Freeform 71"/>
              <p:cNvSpPr>
                <a:spLocks/>
              </p:cNvSpPr>
              <p:nvPr/>
            </p:nvSpPr>
            <p:spPr bwMode="auto">
              <a:xfrm>
                <a:off x="8370888" y="4959351"/>
                <a:ext cx="266700" cy="236538"/>
              </a:xfrm>
              <a:custGeom>
                <a:avLst/>
                <a:gdLst>
                  <a:gd name="T0" fmla="*/ 0 w 168"/>
                  <a:gd name="T1" fmla="*/ 365424222 h 149"/>
                  <a:gd name="T2" fmla="*/ 0 w 168"/>
                  <a:gd name="T3" fmla="*/ 375504869 h 149"/>
                  <a:gd name="T4" fmla="*/ 423386250 w 168"/>
                  <a:gd name="T5" fmla="*/ 375504869 h 149"/>
                  <a:gd name="T6" fmla="*/ 423386250 w 168"/>
                  <a:gd name="T7" fmla="*/ 12601602 h 149"/>
                  <a:gd name="T8" fmla="*/ 423386250 w 168"/>
                  <a:gd name="T9" fmla="*/ 0 h 149"/>
                  <a:gd name="T10" fmla="*/ 0 w 168"/>
                  <a:gd name="T11" fmla="*/ 0 h 149"/>
                  <a:gd name="T12" fmla="*/ 0 w 168"/>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5"/>
                    </a:moveTo>
                    <a:lnTo>
                      <a:pt x="0" y="149"/>
                    </a:lnTo>
                    <a:lnTo>
                      <a:pt x="168" y="149"/>
                    </a:lnTo>
                    <a:lnTo>
                      <a:pt x="168" y="5"/>
                    </a:lnTo>
                    <a:lnTo>
                      <a:pt x="168"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99" name="Freeform 72"/>
              <p:cNvSpPr>
                <a:spLocks/>
              </p:cNvSpPr>
              <p:nvPr/>
            </p:nvSpPr>
            <p:spPr bwMode="auto">
              <a:xfrm>
                <a:off x="8370888" y="527208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0" name="Freeform 73"/>
              <p:cNvSpPr>
                <a:spLocks/>
              </p:cNvSpPr>
              <p:nvPr/>
            </p:nvSpPr>
            <p:spPr bwMode="auto">
              <a:xfrm>
                <a:off x="8370888" y="21272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0080625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1" name="Freeform 74"/>
              <p:cNvSpPr>
                <a:spLocks/>
              </p:cNvSpPr>
              <p:nvPr/>
            </p:nvSpPr>
            <p:spPr bwMode="auto">
              <a:xfrm>
                <a:off x="8370888" y="181133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2" name="Freeform 75"/>
              <p:cNvSpPr>
                <a:spLocks/>
              </p:cNvSpPr>
              <p:nvPr/>
            </p:nvSpPr>
            <p:spPr bwMode="auto">
              <a:xfrm>
                <a:off x="8370888" y="2444751"/>
                <a:ext cx="266700" cy="236538"/>
              </a:xfrm>
              <a:custGeom>
                <a:avLst/>
                <a:gdLst>
                  <a:gd name="T0" fmla="*/ 0 w 168"/>
                  <a:gd name="T1" fmla="*/ 362903267 h 149"/>
                  <a:gd name="T2" fmla="*/ 0 w 168"/>
                  <a:gd name="T3" fmla="*/ 375504869 h 149"/>
                  <a:gd name="T4" fmla="*/ 423386250 w 168"/>
                  <a:gd name="T5" fmla="*/ 375504869 h 149"/>
                  <a:gd name="T6" fmla="*/ 423386250 w 168"/>
                  <a:gd name="T7" fmla="*/ 10080646 h 149"/>
                  <a:gd name="T8" fmla="*/ 423386250 w 168"/>
                  <a:gd name="T9" fmla="*/ 0 h 149"/>
                  <a:gd name="T10" fmla="*/ 0 w 168"/>
                  <a:gd name="T11" fmla="*/ 0 h 149"/>
                  <a:gd name="T12" fmla="*/ 0 w 168"/>
                  <a:gd name="T13" fmla="*/ 362903267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4"/>
                    </a:moveTo>
                    <a:lnTo>
                      <a:pt x="0" y="149"/>
                    </a:lnTo>
                    <a:lnTo>
                      <a:pt x="168" y="149"/>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3" name="Freeform 76"/>
              <p:cNvSpPr>
                <a:spLocks/>
              </p:cNvSpPr>
              <p:nvPr/>
            </p:nvSpPr>
            <p:spPr bwMode="auto">
              <a:xfrm>
                <a:off x="8370888" y="276383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4" name="Freeform 77"/>
              <p:cNvSpPr>
                <a:spLocks/>
              </p:cNvSpPr>
              <p:nvPr/>
            </p:nvSpPr>
            <p:spPr bwMode="auto">
              <a:xfrm>
                <a:off x="8370888" y="3078163"/>
                <a:ext cx="266700" cy="236538"/>
              </a:xfrm>
              <a:custGeom>
                <a:avLst/>
                <a:gdLst>
                  <a:gd name="T0" fmla="*/ 0 w 168"/>
                  <a:gd name="T1" fmla="*/ 365424222 h 149"/>
                  <a:gd name="T2" fmla="*/ 0 w 168"/>
                  <a:gd name="T3" fmla="*/ 375504869 h 149"/>
                  <a:gd name="T4" fmla="*/ 423386250 w 168"/>
                  <a:gd name="T5" fmla="*/ 375504869 h 149"/>
                  <a:gd name="T6" fmla="*/ 423386250 w 168"/>
                  <a:gd name="T7" fmla="*/ 17641925 h 149"/>
                  <a:gd name="T8" fmla="*/ 423386250 w 168"/>
                  <a:gd name="T9" fmla="*/ 0 h 149"/>
                  <a:gd name="T10" fmla="*/ 0 w 168"/>
                  <a:gd name="T11" fmla="*/ 0 h 149"/>
                  <a:gd name="T12" fmla="*/ 0 w 168"/>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5"/>
                    </a:moveTo>
                    <a:lnTo>
                      <a:pt x="0" y="149"/>
                    </a:lnTo>
                    <a:lnTo>
                      <a:pt x="168" y="149"/>
                    </a:lnTo>
                    <a:lnTo>
                      <a:pt x="168" y="7"/>
                    </a:lnTo>
                    <a:lnTo>
                      <a:pt x="168"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5" name="Freeform 78"/>
              <p:cNvSpPr>
                <a:spLocks/>
              </p:cNvSpPr>
              <p:nvPr/>
            </p:nvSpPr>
            <p:spPr bwMode="auto">
              <a:xfrm>
                <a:off x="8370888" y="339090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0080625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6" name="Freeform 79"/>
              <p:cNvSpPr>
                <a:spLocks/>
              </p:cNvSpPr>
              <p:nvPr/>
            </p:nvSpPr>
            <p:spPr bwMode="auto">
              <a:xfrm>
                <a:off x="8732838" y="400843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7" name="Freeform 80"/>
              <p:cNvSpPr>
                <a:spLocks/>
              </p:cNvSpPr>
              <p:nvPr/>
            </p:nvSpPr>
            <p:spPr bwMode="auto">
              <a:xfrm>
                <a:off x="8732838" y="36893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5120938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6"/>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8" name="Freeform 81"/>
              <p:cNvSpPr>
                <a:spLocks/>
              </p:cNvSpPr>
              <p:nvPr/>
            </p:nvSpPr>
            <p:spPr bwMode="auto">
              <a:xfrm>
                <a:off x="8732838" y="4325938"/>
                <a:ext cx="266700" cy="233363"/>
              </a:xfrm>
              <a:custGeom>
                <a:avLst/>
                <a:gdLst>
                  <a:gd name="T0" fmla="*/ 0 w 168"/>
                  <a:gd name="T1" fmla="*/ 362903278 h 147"/>
                  <a:gd name="T2" fmla="*/ 0 w 168"/>
                  <a:gd name="T3" fmla="*/ 370464556 h 147"/>
                  <a:gd name="T4" fmla="*/ 423386250 w 168"/>
                  <a:gd name="T5" fmla="*/ 370464556 h 147"/>
                  <a:gd name="T6" fmla="*/ 423386250 w 168"/>
                  <a:gd name="T7" fmla="*/ 10080647 h 147"/>
                  <a:gd name="T8" fmla="*/ 423386250 w 168"/>
                  <a:gd name="T9" fmla="*/ 0 h 147"/>
                  <a:gd name="T10" fmla="*/ 0 w 168"/>
                  <a:gd name="T11" fmla="*/ 0 h 147"/>
                  <a:gd name="T12" fmla="*/ 0 w 168"/>
                  <a:gd name="T13" fmla="*/ 362903278 h 1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7">
                    <a:moveTo>
                      <a:pt x="0" y="144"/>
                    </a:moveTo>
                    <a:lnTo>
                      <a:pt x="0" y="147"/>
                    </a:lnTo>
                    <a:lnTo>
                      <a:pt x="168" y="147"/>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09" name="Freeform 82"/>
              <p:cNvSpPr>
                <a:spLocks/>
              </p:cNvSpPr>
              <p:nvPr/>
            </p:nvSpPr>
            <p:spPr bwMode="auto">
              <a:xfrm>
                <a:off x="8732838" y="46418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5120938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6"/>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0" name="Freeform 83"/>
              <p:cNvSpPr>
                <a:spLocks/>
              </p:cNvSpPr>
              <p:nvPr/>
            </p:nvSpPr>
            <p:spPr bwMode="auto">
              <a:xfrm>
                <a:off x="8732838" y="4959351"/>
                <a:ext cx="266700" cy="236538"/>
              </a:xfrm>
              <a:custGeom>
                <a:avLst/>
                <a:gdLst>
                  <a:gd name="T0" fmla="*/ 0 w 168"/>
                  <a:gd name="T1" fmla="*/ 365424222 h 149"/>
                  <a:gd name="T2" fmla="*/ 0 w 168"/>
                  <a:gd name="T3" fmla="*/ 375504869 h 149"/>
                  <a:gd name="T4" fmla="*/ 423386250 w 168"/>
                  <a:gd name="T5" fmla="*/ 375504869 h 149"/>
                  <a:gd name="T6" fmla="*/ 423386250 w 168"/>
                  <a:gd name="T7" fmla="*/ 12601602 h 149"/>
                  <a:gd name="T8" fmla="*/ 423386250 w 168"/>
                  <a:gd name="T9" fmla="*/ 0 h 149"/>
                  <a:gd name="T10" fmla="*/ 0 w 168"/>
                  <a:gd name="T11" fmla="*/ 0 h 149"/>
                  <a:gd name="T12" fmla="*/ 0 w 168"/>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5"/>
                    </a:moveTo>
                    <a:lnTo>
                      <a:pt x="0" y="149"/>
                    </a:lnTo>
                    <a:lnTo>
                      <a:pt x="168" y="149"/>
                    </a:lnTo>
                    <a:lnTo>
                      <a:pt x="168" y="5"/>
                    </a:lnTo>
                    <a:lnTo>
                      <a:pt x="168"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1" name="Freeform 84"/>
              <p:cNvSpPr>
                <a:spLocks/>
              </p:cNvSpPr>
              <p:nvPr/>
            </p:nvSpPr>
            <p:spPr bwMode="auto">
              <a:xfrm>
                <a:off x="8732838" y="527208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2" name="Freeform 85"/>
              <p:cNvSpPr>
                <a:spLocks/>
              </p:cNvSpPr>
              <p:nvPr/>
            </p:nvSpPr>
            <p:spPr bwMode="auto">
              <a:xfrm>
                <a:off x="8732838" y="212725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0080625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3" name="Freeform 86"/>
              <p:cNvSpPr>
                <a:spLocks/>
              </p:cNvSpPr>
              <p:nvPr/>
            </p:nvSpPr>
            <p:spPr bwMode="auto">
              <a:xfrm>
                <a:off x="8732838" y="1811338"/>
                <a:ext cx="266700" cy="231775"/>
              </a:xfrm>
              <a:custGeom>
                <a:avLst/>
                <a:gdLst>
                  <a:gd name="T0" fmla="*/ 0 w 168"/>
                  <a:gd name="T1" fmla="*/ 0 h 146"/>
                  <a:gd name="T2" fmla="*/ 0 w 168"/>
                  <a:gd name="T3" fmla="*/ 362902500 h 146"/>
                  <a:gd name="T4" fmla="*/ 0 w 168"/>
                  <a:gd name="T5" fmla="*/ 367942813 h 146"/>
                  <a:gd name="T6" fmla="*/ 423386250 w 168"/>
                  <a:gd name="T7" fmla="*/ 367942813 h 146"/>
                  <a:gd name="T8" fmla="*/ 423386250 w 168"/>
                  <a:gd name="T9" fmla="*/ 10080625 h 146"/>
                  <a:gd name="T10" fmla="*/ 423386250 w 168"/>
                  <a:gd name="T11" fmla="*/ 0 h 146"/>
                  <a:gd name="T12" fmla="*/ 0 w 168"/>
                  <a:gd name="T13" fmla="*/ 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0"/>
                    </a:moveTo>
                    <a:lnTo>
                      <a:pt x="0" y="144"/>
                    </a:lnTo>
                    <a:lnTo>
                      <a:pt x="0" y="146"/>
                    </a:lnTo>
                    <a:lnTo>
                      <a:pt x="168" y="146"/>
                    </a:lnTo>
                    <a:lnTo>
                      <a:pt x="168" y="4"/>
                    </a:lnTo>
                    <a:lnTo>
                      <a:pt x="16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4" name="Freeform 87"/>
              <p:cNvSpPr>
                <a:spLocks/>
              </p:cNvSpPr>
              <p:nvPr/>
            </p:nvSpPr>
            <p:spPr bwMode="auto">
              <a:xfrm>
                <a:off x="8732838" y="2444751"/>
                <a:ext cx="266700" cy="236538"/>
              </a:xfrm>
              <a:custGeom>
                <a:avLst/>
                <a:gdLst>
                  <a:gd name="T0" fmla="*/ 0 w 168"/>
                  <a:gd name="T1" fmla="*/ 362903267 h 149"/>
                  <a:gd name="T2" fmla="*/ 0 w 168"/>
                  <a:gd name="T3" fmla="*/ 375504869 h 149"/>
                  <a:gd name="T4" fmla="*/ 423386250 w 168"/>
                  <a:gd name="T5" fmla="*/ 375504869 h 149"/>
                  <a:gd name="T6" fmla="*/ 423386250 w 168"/>
                  <a:gd name="T7" fmla="*/ 10080646 h 149"/>
                  <a:gd name="T8" fmla="*/ 423386250 w 168"/>
                  <a:gd name="T9" fmla="*/ 0 h 149"/>
                  <a:gd name="T10" fmla="*/ 0 w 168"/>
                  <a:gd name="T11" fmla="*/ 0 h 149"/>
                  <a:gd name="T12" fmla="*/ 0 w 168"/>
                  <a:gd name="T13" fmla="*/ 362903267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4"/>
                    </a:moveTo>
                    <a:lnTo>
                      <a:pt x="0" y="149"/>
                    </a:lnTo>
                    <a:lnTo>
                      <a:pt x="168" y="149"/>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5" name="Freeform 88"/>
              <p:cNvSpPr>
                <a:spLocks/>
              </p:cNvSpPr>
              <p:nvPr/>
            </p:nvSpPr>
            <p:spPr bwMode="auto">
              <a:xfrm>
                <a:off x="8732838" y="2763838"/>
                <a:ext cx="266700" cy="231775"/>
              </a:xfrm>
              <a:custGeom>
                <a:avLst/>
                <a:gdLst>
                  <a:gd name="T0" fmla="*/ 0 w 168"/>
                  <a:gd name="T1" fmla="*/ 362902500 h 146"/>
                  <a:gd name="T2" fmla="*/ 0 w 168"/>
                  <a:gd name="T3" fmla="*/ 367942813 h 146"/>
                  <a:gd name="T4" fmla="*/ 423386250 w 168"/>
                  <a:gd name="T5" fmla="*/ 367942813 h 146"/>
                  <a:gd name="T6" fmla="*/ 423386250 w 168"/>
                  <a:gd name="T7" fmla="*/ 10080625 h 146"/>
                  <a:gd name="T8" fmla="*/ 423386250 w 168"/>
                  <a:gd name="T9" fmla="*/ 0 h 146"/>
                  <a:gd name="T10" fmla="*/ 0 w 168"/>
                  <a:gd name="T11" fmla="*/ 0 h 146"/>
                  <a:gd name="T12" fmla="*/ 0 w 168"/>
                  <a:gd name="T13" fmla="*/ 362902500 h 1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6">
                    <a:moveTo>
                      <a:pt x="0" y="144"/>
                    </a:moveTo>
                    <a:lnTo>
                      <a:pt x="0" y="146"/>
                    </a:lnTo>
                    <a:lnTo>
                      <a:pt x="168" y="146"/>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6" name="Freeform 89"/>
              <p:cNvSpPr>
                <a:spLocks/>
              </p:cNvSpPr>
              <p:nvPr/>
            </p:nvSpPr>
            <p:spPr bwMode="auto">
              <a:xfrm>
                <a:off x="8732838" y="3078163"/>
                <a:ext cx="266700" cy="236538"/>
              </a:xfrm>
              <a:custGeom>
                <a:avLst/>
                <a:gdLst>
                  <a:gd name="T0" fmla="*/ 0 w 168"/>
                  <a:gd name="T1" fmla="*/ 365424222 h 149"/>
                  <a:gd name="T2" fmla="*/ 0 w 168"/>
                  <a:gd name="T3" fmla="*/ 375504869 h 149"/>
                  <a:gd name="T4" fmla="*/ 423386250 w 168"/>
                  <a:gd name="T5" fmla="*/ 375504869 h 149"/>
                  <a:gd name="T6" fmla="*/ 423386250 w 168"/>
                  <a:gd name="T7" fmla="*/ 17641925 h 149"/>
                  <a:gd name="T8" fmla="*/ 423386250 w 168"/>
                  <a:gd name="T9" fmla="*/ 0 h 149"/>
                  <a:gd name="T10" fmla="*/ 0 w 168"/>
                  <a:gd name="T11" fmla="*/ 0 h 149"/>
                  <a:gd name="T12" fmla="*/ 0 w 168"/>
                  <a:gd name="T13" fmla="*/ 365424222 h 1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9">
                    <a:moveTo>
                      <a:pt x="0" y="145"/>
                    </a:moveTo>
                    <a:lnTo>
                      <a:pt x="0" y="149"/>
                    </a:lnTo>
                    <a:lnTo>
                      <a:pt x="168" y="149"/>
                    </a:lnTo>
                    <a:lnTo>
                      <a:pt x="168" y="7"/>
                    </a:lnTo>
                    <a:lnTo>
                      <a:pt x="168" y="0"/>
                    </a:lnTo>
                    <a:lnTo>
                      <a:pt x="0" y="0"/>
                    </a:lnTo>
                    <a:lnTo>
                      <a:pt x="0" y="1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417" name="Freeform 90"/>
              <p:cNvSpPr>
                <a:spLocks/>
              </p:cNvSpPr>
              <p:nvPr/>
            </p:nvSpPr>
            <p:spPr bwMode="auto">
              <a:xfrm>
                <a:off x="8732838" y="3390901"/>
                <a:ext cx="266700" cy="234950"/>
              </a:xfrm>
              <a:custGeom>
                <a:avLst/>
                <a:gdLst>
                  <a:gd name="T0" fmla="*/ 0 w 168"/>
                  <a:gd name="T1" fmla="*/ 362902500 h 148"/>
                  <a:gd name="T2" fmla="*/ 0 w 168"/>
                  <a:gd name="T3" fmla="*/ 372983125 h 148"/>
                  <a:gd name="T4" fmla="*/ 423386250 w 168"/>
                  <a:gd name="T5" fmla="*/ 372983125 h 148"/>
                  <a:gd name="T6" fmla="*/ 423386250 w 168"/>
                  <a:gd name="T7" fmla="*/ 10080625 h 148"/>
                  <a:gd name="T8" fmla="*/ 423386250 w 168"/>
                  <a:gd name="T9" fmla="*/ 0 h 148"/>
                  <a:gd name="T10" fmla="*/ 0 w 168"/>
                  <a:gd name="T11" fmla="*/ 0 h 148"/>
                  <a:gd name="T12" fmla="*/ 0 w 168"/>
                  <a:gd name="T13" fmla="*/ 36290250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8" h="148">
                    <a:moveTo>
                      <a:pt x="0" y="144"/>
                    </a:moveTo>
                    <a:lnTo>
                      <a:pt x="0" y="148"/>
                    </a:lnTo>
                    <a:lnTo>
                      <a:pt x="168" y="148"/>
                    </a:lnTo>
                    <a:lnTo>
                      <a:pt x="168" y="4"/>
                    </a:lnTo>
                    <a:lnTo>
                      <a:pt x="168" y="0"/>
                    </a:lnTo>
                    <a:lnTo>
                      <a:pt x="0" y="0"/>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grpSp>
        <p:grpSp>
          <p:nvGrpSpPr>
            <p:cNvPr id="53256" name="Group 63"/>
            <p:cNvGrpSpPr>
              <a:grpSpLocks/>
            </p:cNvGrpSpPr>
            <p:nvPr/>
          </p:nvGrpSpPr>
          <p:grpSpPr bwMode="auto">
            <a:xfrm>
              <a:off x="5781550" y="1767648"/>
              <a:ext cx="1096527" cy="4988918"/>
              <a:chOff x="3292476" y="1579563"/>
              <a:chExt cx="941388" cy="4283075"/>
            </a:xfrm>
          </p:grpSpPr>
          <p:sp>
            <p:nvSpPr>
              <p:cNvPr id="53329" name="Rectangle 136"/>
              <p:cNvSpPr>
                <a:spLocks noChangeArrowheads="1"/>
              </p:cNvSpPr>
              <p:nvPr/>
            </p:nvSpPr>
            <p:spPr bwMode="auto">
              <a:xfrm>
                <a:off x="3292476" y="2414588"/>
                <a:ext cx="941388" cy="3448050"/>
              </a:xfrm>
              <a:prstGeom prst="rect">
                <a:avLst/>
              </a:prstGeom>
              <a:solidFill>
                <a:srgbClr val="0096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30" name="Freeform 7"/>
              <p:cNvSpPr>
                <a:spLocks/>
              </p:cNvSpPr>
              <p:nvPr/>
            </p:nvSpPr>
            <p:spPr bwMode="auto">
              <a:xfrm>
                <a:off x="3422651" y="4376738"/>
                <a:ext cx="195263" cy="185738"/>
              </a:xfrm>
              <a:custGeom>
                <a:avLst/>
                <a:gdLst>
                  <a:gd name="T0" fmla="*/ 0 w 123"/>
                  <a:gd name="T1" fmla="*/ 282258260 h 117"/>
                  <a:gd name="T2" fmla="*/ 0 w 123"/>
                  <a:gd name="T3" fmla="*/ 294859869 h 117"/>
                  <a:gd name="T4" fmla="*/ 309980806 w 123"/>
                  <a:gd name="T5" fmla="*/ 294859869 h 117"/>
                  <a:gd name="T6" fmla="*/ 309980806 w 123"/>
                  <a:gd name="T7" fmla="*/ 5040326 h 117"/>
                  <a:gd name="T8" fmla="*/ 309980806 w 123"/>
                  <a:gd name="T9" fmla="*/ 0 h 117"/>
                  <a:gd name="T10" fmla="*/ 0 w 123"/>
                  <a:gd name="T11" fmla="*/ 0 h 117"/>
                  <a:gd name="T12" fmla="*/ 0 w 123"/>
                  <a:gd name="T13" fmla="*/ 282258260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2"/>
                    </a:moveTo>
                    <a:lnTo>
                      <a:pt x="0" y="117"/>
                    </a:lnTo>
                    <a:lnTo>
                      <a:pt x="123" y="117"/>
                    </a:lnTo>
                    <a:lnTo>
                      <a:pt x="123" y="2"/>
                    </a:lnTo>
                    <a:lnTo>
                      <a:pt x="123" y="0"/>
                    </a:lnTo>
                    <a:lnTo>
                      <a:pt x="0" y="0"/>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1" name="Freeform 8"/>
              <p:cNvSpPr>
                <a:spLocks/>
              </p:cNvSpPr>
              <p:nvPr/>
            </p:nvSpPr>
            <p:spPr bwMode="auto">
              <a:xfrm>
                <a:off x="3422651" y="4624388"/>
                <a:ext cx="195263" cy="190500"/>
              </a:xfrm>
              <a:custGeom>
                <a:avLst/>
                <a:gdLst>
                  <a:gd name="T0" fmla="*/ 0 w 123"/>
                  <a:gd name="T1" fmla="*/ 289818763 h 120"/>
                  <a:gd name="T2" fmla="*/ 0 w 123"/>
                  <a:gd name="T3" fmla="*/ 302418750 h 120"/>
                  <a:gd name="T4" fmla="*/ 309980806 w 123"/>
                  <a:gd name="T5" fmla="*/ 302418750 h 120"/>
                  <a:gd name="T6" fmla="*/ 309980806 w 123"/>
                  <a:gd name="T7" fmla="*/ 12601575 h 120"/>
                  <a:gd name="T8" fmla="*/ 309980806 w 123"/>
                  <a:gd name="T9" fmla="*/ 0 h 120"/>
                  <a:gd name="T10" fmla="*/ 0 w 123"/>
                  <a:gd name="T11" fmla="*/ 0 h 120"/>
                  <a:gd name="T12" fmla="*/ 0 w 123"/>
                  <a:gd name="T13" fmla="*/ 289818763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20">
                    <a:moveTo>
                      <a:pt x="0" y="115"/>
                    </a:moveTo>
                    <a:lnTo>
                      <a:pt x="0" y="120"/>
                    </a:lnTo>
                    <a:lnTo>
                      <a:pt x="123" y="120"/>
                    </a:lnTo>
                    <a:lnTo>
                      <a:pt x="123" y="5"/>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2" name="Freeform 9"/>
              <p:cNvSpPr>
                <a:spLocks/>
              </p:cNvSpPr>
              <p:nvPr/>
            </p:nvSpPr>
            <p:spPr bwMode="auto">
              <a:xfrm>
                <a:off x="3422651" y="4876801"/>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3" name="Freeform 10"/>
              <p:cNvSpPr>
                <a:spLocks/>
              </p:cNvSpPr>
              <p:nvPr/>
            </p:nvSpPr>
            <p:spPr bwMode="auto">
              <a:xfrm>
                <a:off x="3422651" y="5129213"/>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4" name="Freeform 11"/>
              <p:cNvSpPr>
                <a:spLocks/>
              </p:cNvSpPr>
              <p:nvPr/>
            </p:nvSpPr>
            <p:spPr bwMode="auto">
              <a:xfrm>
                <a:off x="3665538" y="4376738"/>
                <a:ext cx="192088" cy="185738"/>
              </a:xfrm>
              <a:custGeom>
                <a:avLst/>
                <a:gdLst>
                  <a:gd name="T0" fmla="*/ 0 w 121"/>
                  <a:gd name="T1" fmla="*/ 282258260 h 117"/>
                  <a:gd name="T2" fmla="*/ 0 w 121"/>
                  <a:gd name="T3" fmla="*/ 294859869 h 117"/>
                  <a:gd name="T4" fmla="*/ 304940494 w 121"/>
                  <a:gd name="T5" fmla="*/ 294859869 h 117"/>
                  <a:gd name="T6" fmla="*/ 304940494 w 121"/>
                  <a:gd name="T7" fmla="*/ 5040326 h 117"/>
                  <a:gd name="T8" fmla="*/ 304940494 w 121"/>
                  <a:gd name="T9" fmla="*/ 0 h 117"/>
                  <a:gd name="T10" fmla="*/ 0 w 121"/>
                  <a:gd name="T11" fmla="*/ 0 h 117"/>
                  <a:gd name="T12" fmla="*/ 0 w 121"/>
                  <a:gd name="T13" fmla="*/ 282258260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2"/>
                    </a:moveTo>
                    <a:lnTo>
                      <a:pt x="0" y="117"/>
                    </a:lnTo>
                    <a:lnTo>
                      <a:pt x="121" y="117"/>
                    </a:lnTo>
                    <a:lnTo>
                      <a:pt x="121" y="2"/>
                    </a:lnTo>
                    <a:lnTo>
                      <a:pt x="121" y="0"/>
                    </a:lnTo>
                    <a:lnTo>
                      <a:pt x="0" y="0"/>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5" name="Freeform 12"/>
              <p:cNvSpPr>
                <a:spLocks/>
              </p:cNvSpPr>
              <p:nvPr/>
            </p:nvSpPr>
            <p:spPr bwMode="auto">
              <a:xfrm>
                <a:off x="3665538" y="4624388"/>
                <a:ext cx="192088" cy="190500"/>
              </a:xfrm>
              <a:custGeom>
                <a:avLst/>
                <a:gdLst>
                  <a:gd name="T0" fmla="*/ 0 w 121"/>
                  <a:gd name="T1" fmla="*/ 289818763 h 120"/>
                  <a:gd name="T2" fmla="*/ 0 w 121"/>
                  <a:gd name="T3" fmla="*/ 302418750 h 120"/>
                  <a:gd name="T4" fmla="*/ 304940494 w 121"/>
                  <a:gd name="T5" fmla="*/ 302418750 h 120"/>
                  <a:gd name="T6" fmla="*/ 304940494 w 121"/>
                  <a:gd name="T7" fmla="*/ 12601575 h 120"/>
                  <a:gd name="T8" fmla="*/ 304940494 w 121"/>
                  <a:gd name="T9" fmla="*/ 0 h 120"/>
                  <a:gd name="T10" fmla="*/ 0 w 121"/>
                  <a:gd name="T11" fmla="*/ 0 h 120"/>
                  <a:gd name="T12" fmla="*/ 0 w 121"/>
                  <a:gd name="T13" fmla="*/ 289818763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20">
                    <a:moveTo>
                      <a:pt x="0" y="115"/>
                    </a:moveTo>
                    <a:lnTo>
                      <a:pt x="0" y="120"/>
                    </a:lnTo>
                    <a:lnTo>
                      <a:pt x="121" y="120"/>
                    </a:lnTo>
                    <a:lnTo>
                      <a:pt x="121" y="5"/>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6" name="Freeform 13"/>
              <p:cNvSpPr>
                <a:spLocks/>
              </p:cNvSpPr>
              <p:nvPr/>
            </p:nvSpPr>
            <p:spPr bwMode="auto">
              <a:xfrm>
                <a:off x="3665538" y="4876801"/>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7" name="Freeform 14"/>
              <p:cNvSpPr>
                <a:spLocks/>
              </p:cNvSpPr>
              <p:nvPr/>
            </p:nvSpPr>
            <p:spPr bwMode="auto">
              <a:xfrm>
                <a:off x="3665538" y="5129213"/>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8" name="Freeform 15"/>
              <p:cNvSpPr>
                <a:spLocks/>
              </p:cNvSpPr>
              <p:nvPr/>
            </p:nvSpPr>
            <p:spPr bwMode="auto">
              <a:xfrm>
                <a:off x="3903663" y="4376738"/>
                <a:ext cx="193675" cy="185738"/>
              </a:xfrm>
              <a:custGeom>
                <a:avLst/>
                <a:gdLst>
                  <a:gd name="T0" fmla="*/ 0 w 122"/>
                  <a:gd name="T1" fmla="*/ 282258260 h 117"/>
                  <a:gd name="T2" fmla="*/ 0 w 122"/>
                  <a:gd name="T3" fmla="*/ 294859869 h 117"/>
                  <a:gd name="T4" fmla="*/ 307459063 w 122"/>
                  <a:gd name="T5" fmla="*/ 294859869 h 117"/>
                  <a:gd name="T6" fmla="*/ 307459063 w 122"/>
                  <a:gd name="T7" fmla="*/ 5040326 h 117"/>
                  <a:gd name="T8" fmla="*/ 307459063 w 122"/>
                  <a:gd name="T9" fmla="*/ 0 h 117"/>
                  <a:gd name="T10" fmla="*/ 0 w 122"/>
                  <a:gd name="T11" fmla="*/ 0 h 117"/>
                  <a:gd name="T12" fmla="*/ 0 w 122"/>
                  <a:gd name="T13" fmla="*/ 282258260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2"/>
                    </a:moveTo>
                    <a:lnTo>
                      <a:pt x="0" y="117"/>
                    </a:lnTo>
                    <a:lnTo>
                      <a:pt x="122" y="117"/>
                    </a:lnTo>
                    <a:lnTo>
                      <a:pt x="122" y="2"/>
                    </a:lnTo>
                    <a:lnTo>
                      <a:pt x="122" y="0"/>
                    </a:lnTo>
                    <a:lnTo>
                      <a:pt x="0" y="0"/>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39" name="Freeform 16"/>
              <p:cNvSpPr>
                <a:spLocks/>
              </p:cNvSpPr>
              <p:nvPr/>
            </p:nvSpPr>
            <p:spPr bwMode="auto">
              <a:xfrm>
                <a:off x="3422651" y="4124326"/>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0" name="Freeform 17"/>
              <p:cNvSpPr>
                <a:spLocks/>
              </p:cNvSpPr>
              <p:nvPr/>
            </p:nvSpPr>
            <p:spPr bwMode="auto">
              <a:xfrm>
                <a:off x="3665538" y="4124326"/>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1" name="Freeform 18"/>
              <p:cNvSpPr>
                <a:spLocks/>
              </p:cNvSpPr>
              <p:nvPr/>
            </p:nvSpPr>
            <p:spPr bwMode="auto">
              <a:xfrm>
                <a:off x="3903663" y="4124326"/>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2" name="Freeform 19"/>
              <p:cNvSpPr>
                <a:spLocks/>
              </p:cNvSpPr>
              <p:nvPr/>
            </p:nvSpPr>
            <p:spPr bwMode="auto">
              <a:xfrm>
                <a:off x="3903663" y="4624388"/>
                <a:ext cx="193675" cy="190500"/>
              </a:xfrm>
              <a:custGeom>
                <a:avLst/>
                <a:gdLst>
                  <a:gd name="T0" fmla="*/ 0 w 122"/>
                  <a:gd name="T1" fmla="*/ 289818763 h 120"/>
                  <a:gd name="T2" fmla="*/ 0 w 122"/>
                  <a:gd name="T3" fmla="*/ 302418750 h 120"/>
                  <a:gd name="T4" fmla="*/ 307459063 w 122"/>
                  <a:gd name="T5" fmla="*/ 302418750 h 120"/>
                  <a:gd name="T6" fmla="*/ 307459063 w 122"/>
                  <a:gd name="T7" fmla="*/ 12601575 h 120"/>
                  <a:gd name="T8" fmla="*/ 307459063 w 122"/>
                  <a:gd name="T9" fmla="*/ 0 h 120"/>
                  <a:gd name="T10" fmla="*/ 0 w 122"/>
                  <a:gd name="T11" fmla="*/ 0 h 120"/>
                  <a:gd name="T12" fmla="*/ 0 w 122"/>
                  <a:gd name="T13" fmla="*/ 289818763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20">
                    <a:moveTo>
                      <a:pt x="0" y="115"/>
                    </a:moveTo>
                    <a:lnTo>
                      <a:pt x="0" y="120"/>
                    </a:lnTo>
                    <a:lnTo>
                      <a:pt x="122" y="120"/>
                    </a:lnTo>
                    <a:lnTo>
                      <a:pt x="122" y="5"/>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3" name="Freeform 20"/>
              <p:cNvSpPr>
                <a:spLocks/>
              </p:cNvSpPr>
              <p:nvPr/>
            </p:nvSpPr>
            <p:spPr bwMode="auto">
              <a:xfrm>
                <a:off x="3903663" y="4876801"/>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4" name="Freeform 21"/>
              <p:cNvSpPr>
                <a:spLocks/>
              </p:cNvSpPr>
              <p:nvPr/>
            </p:nvSpPr>
            <p:spPr bwMode="auto">
              <a:xfrm>
                <a:off x="3903663" y="5129213"/>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5" name="Freeform 22"/>
              <p:cNvSpPr>
                <a:spLocks/>
              </p:cNvSpPr>
              <p:nvPr/>
            </p:nvSpPr>
            <p:spPr bwMode="auto">
              <a:xfrm>
                <a:off x="3422651" y="5378451"/>
                <a:ext cx="195263" cy="185738"/>
              </a:xfrm>
              <a:custGeom>
                <a:avLst/>
                <a:gdLst>
                  <a:gd name="T0" fmla="*/ 0 w 123"/>
                  <a:gd name="T1" fmla="*/ 284779217 h 117"/>
                  <a:gd name="T2" fmla="*/ 0 w 123"/>
                  <a:gd name="T3" fmla="*/ 294859869 h 117"/>
                  <a:gd name="T4" fmla="*/ 309980806 w 123"/>
                  <a:gd name="T5" fmla="*/ 294859869 h 117"/>
                  <a:gd name="T6" fmla="*/ 309980806 w 123"/>
                  <a:gd name="T7" fmla="*/ 5040326 h 117"/>
                  <a:gd name="T8" fmla="*/ 309980806 w 123"/>
                  <a:gd name="T9" fmla="*/ 0 h 117"/>
                  <a:gd name="T10" fmla="*/ 0 w 123"/>
                  <a:gd name="T11" fmla="*/ 0 h 117"/>
                  <a:gd name="T12" fmla="*/ 0 w 123"/>
                  <a:gd name="T13" fmla="*/ 284779217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3"/>
                    </a:moveTo>
                    <a:lnTo>
                      <a:pt x="0" y="117"/>
                    </a:lnTo>
                    <a:lnTo>
                      <a:pt x="123" y="117"/>
                    </a:lnTo>
                    <a:lnTo>
                      <a:pt x="123" y="2"/>
                    </a:lnTo>
                    <a:lnTo>
                      <a:pt x="123" y="0"/>
                    </a:lnTo>
                    <a:lnTo>
                      <a:pt x="0" y="0"/>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6" name="Freeform 23"/>
              <p:cNvSpPr>
                <a:spLocks/>
              </p:cNvSpPr>
              <p:nvPr/>
            </p:nvSpPr>
            <p:spPr bwMode="auto">
              <a:xfrm>
                <a:off x="3665538" y="5378451"/>
                <a:ext cx="192088" cy="185738"/>
              </a:xfrm>
              <a:custGeom>
                <a:avLst/>
                <a:gdLst>
                  <a:gd name="T0" fmla="*/ 0 w 121"/>
                  <a:gd name="T1" fmla="*/ 284779217 h 117"/>
                  <a:gd name="T2" fmla="*/ 0 w 121"/>
                  <a:gd name="T3" fmla="*/ 294859869 h 117"/>
                  <a:gd name="T4" fmla="*/ 304940494 w 121"/>
                  <a:gd name="T5" fmla="*/ 294859869 h 117"/>
                  <a:gd name="T6" fmla="*/ 304940494 w 121"/>
                  <a:gd name="T7" fmla="*/ 5040326 h 117"/>
                  <a:gd name="T8" fmla="*/ 304940494 w 121"/>
                  <a:gd name="T9" fmla="*/ 0 h 117"/>
                  <a:gd name="T10" fmla="*/ 0 w 121"/>
                  <a:gd name="T11" fmla="*/ 0 h 117"/>
                  <a:gd name="T12" fmla="*/ 0 w 121"/>
                  <a:gd name="T13" fmla="*/ 284779217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3"/>
                    </a:moveTo>
                    <a:lnTo>
                      <a:pt x="0" y="117"/>
                    </a:lnTo>
                    <a:lnTo>
                      <a:pt x="121" y="117"/>
                    </a:lnTo>
                    <a:lnTo>
                      <a:pt x="121" y="2"/>
                    </a:lnTo>
                    <a:lnTo>
                      <a:pt x="121" y="0"/>
                    </a:lnTo>
                    <a:lnTo>
                      <a:pt x="0" y="0"/>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7" name="Freeform 24"/>
              <p:cNvSpPr>
                <a:spLocks/>
              </p:cNvSpPr>
              <p:nvPr/>
            </p:nvSpPr>
            <p:spPr bwMode="auto">
              <a:xfrm>
                <a:off x="3903663" y="5378451"/>
                <a:ext cx="193675" cy="185738"/>
              </a:xfrm>
              <a:custGeom>
                <a:avLst/>
                <a:gdLst>
                  <a:gd name="T0" fmla="*/ 0 w 122"/>
                  <a:gd name="T1" fmla="*/ 284779217 h 117"/>
                  <a:gd name="T2" fmla="*/ 0 w 122"/>
                  <a:gd name="T3" fmla="*/ 294859869 h 117"/>
                  <a:gd name="T4" fmla="*/ 307459063 w 122"/>
                  <a:gd name="T5" fmla="*/ 294859869 h 117"/>
                  <a:gd name="T6" fmla="*/ 307459063 w 122"/>
                  <a:gd name="T7" fmla="*/ 5040326 h 117"/>
                  <a:gd name="T8" fmla="*/ 307459063 w 122"/>
                  <a:gd name="T9" fmla="*/ 0 h 117"/>
                  <a:gd name="T10" fmla="*/ 0 w 122"/>
                  <a:gd name="T11" fmla="*/ 0 h 117"/>
                  <a:gd name="T12" fmla="*/ 0 w 122"/>
                  <a:gd name="T13" fmla="*/ 284779217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3"/>
                    </a:moveTo>
                    <a:lnTo>
                      <a:pt x="0" y="117"/>
                    </a:lnTo>
                    <a:lnTo>
                      <a:pt x="122" y="117"/>
                    </a:lnTo>
                    <a:lnTo>
                      <a:pt x="122" y="2"/>
                    </a:lnTo>
                    <a:lnTo>
                      <a:pt x="122" y="0"/>
                    </a:lnTo>
                    <a:lnTo>
                      <a:pt x="0" y="0"/>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8" name="Freeform 25"/>
              <p:cNvSpPr>
                <a:spLocks/>
              </p:cNvSpPr>
              <p:nvPr/>
            </p:nvSpPr>
            <p:spPr bwMode="auto">
              <a:xfrm>
                <a:off x="3422651" y="2882901"/>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49" name="Freeform 26"/>
              <p:cNvSpPr>
                <a:spLocks/>
              </p:cNvSpPr>
              <p:nvPr/>
            </p:nvSpPr>
            <p:spPr bwMode="auto">
              <a:xfrm>
                <a:off x="3422651" y="3135313"/>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0" name="Freeform 27"/>
              <p:cNvSpPr>
                <a:spLocks/>
              </p:cNvSpPr>
              <p:nvPr/>
            </p:nvSpPr>
            <p:spPr bwMode="auto">
              <a:xfrm>
                <a:off x="3422651" y="3387726"/>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1" name="Freeform 28"/>
              <p:cNvSpPr>
                <a:spLocks/>
              </p:cNvSpPr>
              <p:nvPr/>
            </p:nvSpPr>
            <p:spPr bwMode="auto">
              <a:xfrm>
                <a:off x="3422651" y="3640138"/>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2" name="Freeform 29"/>
              <p:cNvSpPr>
                <a:spLocks/>
              </p:cNvSpPr>
              <p:nvPr/>
            </p:nvSpPr>
            <p:spPr bwMode="auto">
              <a:xfrm>
                <a:off x="3665538" y="2882901"/>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3" name="Freeform 30"/>
              <p:cNvSpPr>
                <a:spLocks/>
              </p:cNvSpPr>
              <p:nvPr/>
            </p:nvSpPr>
            <p:spPr bwMode="auto">
              <a:xfrm>
                <a:off x="3665538" y="3135313"/>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4" name="Freeform 31"/>
              <p:cNvSpPr>
                <a:spLocks/>
              </p:cNvSpPr>
              <p:nvPr/>
            </p:nvSpPr>
            <p:spPr bwMode="auto">
              <a:xfrm>
                <a:off x="3665538" y="3387726"/>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5" name="Freeform 32"/>
              <p:cNvSpPr>
                <a:spLocks/>
              </p:cNvSpPr>
              <p:nvPr/>
            </p:nvSpPr>
            <p:spPr bwMode="auto">
              <a:xfrm>
                <a:off x="3665538" y="3640138"/>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6" name="Freeform 33"/>
              <p:cNvSpPr>
                <a:spLocks/>
              </p:cNvSpPr>
              <p:nvPr/>
            </p:nvSpPr>
            <p:spPr bwMode="auto">
              <a:xfrm>
                <a:off x="3903663" y="2882901"/>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7" name="Freeform 34"/>
              <p:cNvSpPr>
                <a:spLocks/>
              </p:cNvSpPr>
              <p:nvPr/>
            </p:nvSpPr>
            <p:spPr bwMode="auto">
              <a:xfrm>
                <a:off x="3422651" y="2630488"/>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8" name="Freeform 35"/>
              <p:cNvSpPr>
                <a:spLocks/>
              </p:cNvSpPr>
              <p:nvPr/>
            </p:nvSpPr>
            <p:spPr bwMode="auto">
              <a:xfrm>
                <a:off x="3665538" y="2630488"/>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59" name="Freeform 36"/>
              <p:cNvSpPr>
                <a:spLocks/>
              </p:cNvSpPr>
              <p:nvPr/>
            </p:nvSpPr>
            <p:spPr bwMode="auto">
              <a:xfrm>
                <a:off x="3903663" y="2630488"/>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0" name="Freeform 37"/>
              <p:cNvSpPr>
                <a:spLocks/>
              </p:cNvSpPr>
              <p:nvPr/>
            </p:nvSpPr>
            <p:spPr bwMode="auto">
              <a:xfrm>
                <a:off x="3903663" y="3135313"/>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1" name="Freeform 38"/>
              <p:cNvSpPr>
                <a:spLocks/>
              </p:cNvSpPr>
              <p:nvPr/>
            </p:nvSpPr>
            <p:spPr bwMode="auto">
              <a:xfrm>
                <a:off x="3903663" y="3387726"/>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2" name="Freeform 39"/>
              <p:cNvSpPr>
                <a:spLocks/>
              </p:cNvSpPr>
              <p:nvPr/>
            </p:nvSpPr>
            <p:spPr bwMode="auto">
              <a:xfrm>
                <a:off x="3903663" y="3640138"/>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3" name="Freeform 40"/>
              <p:cNvSpPr>
                <a:spLocks/>
              </p:cNvSpPr>
              <p:nvPr/>
            </p:nvSpPr>
            <p:spPr bwMode="auto">
              <a:xfrm>
                <a:off x="3422651" y="3884613"/>
                <a:ext cx="195263" cy="185738"/>
              </a:xfrm>
              <a:custGeom>
                <a:avLst/>
                <a:gdLst>
                  <a:gd name="T0" fmla="*/ 0 w 123"/>
                  <a:gd name="T1" fmla="*/ 289819543 h 117"/>
                  <a:gd name="T2" fmla="*/ 0 w 123"/>
                  <a:gd name="T3" fmla="*/ 294859869 h 117"/>
                  <a:gd name="T4" fmla="*/ 309980806 w 123"/>
                  <a:gd name="T5" fmla="*/ 294859869 h 117"/>
                  <a:gd name="T6" fmla="*/ 309980806 w 123"/>
                  <a:gd name="T7" fmla="*/ 10080652 h 117"/>
                  <a:gd name="T8" fmla="*/ 309980806 w 123"/>
                  <a:gd name="T9" fmla="*/ 0 h 117"/>
                  <a:gd name="T10" fmla="*/ 0 w 123"/>
                  <a:gd name="T11" fmla="*/ 0 h 117"/>
                  <a:gd name="T12" fmla="*/ 0 w 123"/>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3" h="117">
                    <a:moveTo>
                      <a:pt x="0" y="115"/>
                    </a:moveTo>
                    <a:lnTo>
                      <a:pt x="0" y="117"/>
                    </a:lnTo>
                    <a:lnTo>
                      <a:pt x="123" y="117"/>
                    </a:lnTo>
                    <a:lnTo>
                      <a:pt x="123" y="4"/>
                    </a:lnTo>
                    <a:lnTo>
                      <a:pt x="123"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4" name="Freeform 41"/>
              <p:cNvSpPr>
                <a:spLocks/>
              </p:cNvSpPr>
              <p:nvPr/>
            </p:nvSpPr>
            <p:spPr bwMode="auto">
              <a:xfrm>
                <a:off x="3665538" y="3884613"/>
                <a:ext cx="192088" cy="185738"/>
              </a:xfrm>
              <a:custGeom>
                <a:avLst/>
                <a:gdLst>
                  <a:gd name="T0" fmla="*/ 0 w 121"/>
                  <a:gd name="T1" fmla="*/ 289819543 h 117"/>
                  <a:gd name="T2" fmla="*/ 0 w 121"/>
                  <a:gd name="T3" fmla="*/ 294859869 h 117"/>
                  <a:gd name="T4" fmla="*/ 304940494 w 121"/>
                  <a:gd name="T5" fmla="*/ 294859869 h 117"/>
                  <a:gd name="T6" fmla="*/ 304940494 w 121"/>
                  <a:gd name="T7" fmla="*/ 10080652 h 117"/>
                  <a:gd name="T8" fmla="*/ 304940494 w 121"/>
                  <a:gd name="T9" fmla="*/ 0 h 117"/>
                  <a:gd name="T10" fmla="*/ 0 w 121"/>
                  <a:gd name="T11" fmla="*/ 0 h 117"/>
                  <a:gd name="T12" fmla="*/ 0 w 121"/>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17">
                    <a:moveTo>
                      <a:pt x="0" y="115"/>
                    </a:moveTo>
                    <a:lnTo>
                      <a:pt x="0" y="117"/>
                    </a:lnTo>
                    <a:lnTo>
                      <a:pt x="121" y="117"/>
                    </a:lnTo>
                    <a:lnTo>
                      <a:pt x="121" y="4"/>
                    </a:lnTo>
                    <a:lnTo>
                      <a:pt x="121"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5" name="Freeform 42"/>
              <p:cNvSpPr>
                <a:spLocks/>
              </p:cNvSpPr>
              <p:nvPr/>
            </p:nvSpPr>
            <p:spPr bwMode="auto">
              <a:xfrm>
                <a:off x="3903663" y="3884613"/>
                <a:ext cx="193675" cy="185738"/>
              </a:xfrm>
              <a:custGeom>
                <a:avLst/>
                <a:gdLst>
                  <a:gd name="T0" fmla="*/ 0 w 122"/>
                  <a:gd name="T1" fmla="*/ 289819543 h 117"/>
                  <a:gd name="T2" fmla="*/ 0 w 122"/>
                  <a:gd name="T3" fmla="*/ 294859869 h 117"/>
                  <a:gd name="T4" fmla="*/ 307459063 w 122"/>
                  <a:gd name="T5" fmla="*/ 294859869 h 117"/>
                  <a:gd name="T6" fmla="*/ 307459063 w 122"/>
                  <a:gd name="T7" fmla="*/ 10080652 h 117"/>
                  <a:gd name="T8" fmla="*/ 307459063 w 122"/>
                  <a:gd name="T9" fmla="*/ 0 h 117"/>
                  <a:gd name="T10" fmla="*/ 0 w 122"/>
                  <a:gd name="T11" fmla="*/ 0 h 117"/>
                  <a:gd name="T12" fmla="*/ 0 w 122"/>
                  <a:gd name="T13" fmla="*/ 289819543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7">
                    <a:moveTo>
                      <a:pt x="0" y="115"/>
                    </a:moveTo>
                    <a:lnTo>
                      <a:pt x="0" y="117"/>
                    </a:lnTo>
                    <a:lnTo>
                      <a:pt x="122" y="117"/>
                    </a:lnTo>
                    <a:lnTo>
                      <a:pt x="122" y="4"/>
                    </a:lnTo>
                    <a:lnTo>
                      <a:pt x="122" y="0"/>
                    </a:lnTo>
                    <a:lnTo>
                      <a:pt x="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he-IL"/>
              </a:p>
            </p:txBody>
          </p:sp>
          <p:sp>
            <p:nvSpPr>
              <p:cNvPr id="53366" name="Rectangle 173"/>
              <p:cNvSpPr>
                <a:spLocks noChangeArrowheads="1"/>
              </p:cNvSpPr>
              <p:nvPr/>
            </p:nvSpPr>
            <p:spPr bwMode="auto">
              <a:xfrm>
                <a:off x="3532188" y="1579563"/>
                <a:ext cx="447675" cy="898525"/>
              </a:xfrm>
              <a:prstGeom prst="rect">
                <a:avLst/>
              </a:prstGeom>
              <a:solidFill>
                <a:srgbClr val="0096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67" name="Rectangle 174"/>
              <p:cNvSpPr>
                <a:spLocks noChangeArrowheads="1"/>
              </p:cNvSpPr>
              <p:nvPr/>
            </p:nvSpPr>
            <p:spPr bwMode="auto">
              <a:xfrm>
                <a:off x="3605213" y="1662113"/>
                <a:ext cx="112713" cy="673100"/>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68" name="Rectangle 175"/>
              <p:cNvSpPr>
                <a:spLocks noChangeArrowheads="1"/>
              </p:cNvSpPr>
              <p:nvPr/>
            </p:nvSpPr>
            <p:spPr bwMode="auto">
              <a:xfrm>
                <a:off x="3767138" y="1662113"/>
                <a:ext cx="111125" cy="673100"/>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grpSp>
        <p:grpSp>
          <p:nvGrpSpPr>
            <p:cNvPr id="53257" name="Group 64"/>
            <p:cNvGrpSpPr>
              <a:grpSpLocks/>
            </p:cNvGrpSpPr>
            <p:nvPr/>
          </p:nvGrpSpPr>
          <p:grpSpPr bwMode="auto">
            <a:xfrm>
              <a:off x="6878076" y="839391"/>
              <a:ext cx="1908289" cy="5917176"/>
              <a:chOff x="4233863" y="782638"/>
              <a:chExt cx="1638300" cy="5080001"/>
            </a:xfrm>
          </p:grpSpPr>
          <p:sp>
            <p:nvSpPr>
              <p:cNvPr id="53289" name="Freeform 94"/>
              <p:cNvSpPr>
                <a:spLocks/>
              </p:cNvSpPr>
              <p:nvPr/>
            </p:nvSpPr>
            <p:spPr bwMode="auto">
              <a:xfrm>
                <a:off x="5010151" y="782638"/>
                <a:ext cx="74613" cy="793750"/>
              </a:xfrm>
              <a:custGeom>
                <a:avLst/>
                <a:gdLst>
                  <a:gd name="T0" fmla="*/ 118448931 w 47"/>
                  <a:gd name="T1" fmla="*/ 1260078125 h 500"/>
                  <a:gd name="T2" fmla="*/ 0 w 47"/>
                  <a:gd name="T3" fmla="*/ 1260078125 h 500"/>
                  <a:gd name="T4" fmla="*/ 42843737 w 47"/>
                  <a:gd name="T5" fmla="*/ 0 h 500"/>
                  <a:gd name="T6" fmla="*/ 75605194 w 47"/>
                  <a:gd name="T7" fmla="*/ 0 h 500"/>
                  <a:gd name="T8" fmla="*/ 118448931 w 47"/>
                  <a:gd name="T9" fmla="*/ 1260078125 h 5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500">
                    <a:moveTo>
                      <a:pt x="47" y="500"/>
                    </a:moveTo>
                    <a:lnTo>
                      <a:pt x="0" y="500"/>
                    </a:lnTo>
                    <a:lnTo>
                      <a:pt x="17" y="0"/>
                    </a:lnTo>
                    <a:lnTo>
                      <a:pt x="30" y="0"/>
                    </a:lnTo>
                    <a:lnTo>
                      <a:pt x="47" y="500"/>
                    </a:lnTo>
                    <a:close/>
                  </a:path>
                </a:pathLst>
              </a:custGeom>
              <a:solidFill>
                <a:srgbClr val="FFCF21"/>
              </a:solidFill>
              <a:ln w="12700" cap="flat">
                <a:solidFill>
                  <a:srgbClr val="FFCF21"/>
                </a:solidFill>
                <a:prstDash val="solid"/>
                <a:miter lim="800000"/>
                <a:headEnd/>
                <a:tailEnd/>
              </a:ln>
            </p:spPr>
            <p:txBody>
              <a:bodyPr lIns="68580" tIns="34290" rIns="68580" bIns="34290"/>
              <a:lstStyle/>
              <a:p>
                <a:endParaRPr lang="he-IL"/>
              </a:p>
            </p:txBody>
          </p:sp>
          <p:sp>
            <p:nvSpPr>
              <p:cNvPr id="53290" name="Oval 97"/>
              <p:cNvSpPr>
                <a:spLocks noChangeArrowheads="1"/>
              </p:cNvSpPr>
              <p:nvPr/>
            </p:nvSpPr>
            <p:spPr bwMode="auto">
              <a:xfrm>
                <a:off x="4395788" y="1449388"/>
                <a:ext cx="1293813" cy="1290638"/>
              </a:xfrm>
              <a:prstGeom prst="ellipse">
                <a:avLst/>
              </a:prstGeom>
              <a:solidFill>
                <a:srgbClr val="3C388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1" name="Rectangle 98"/>
              <p:cNvSpPr>
                <a:spLocks noChangeArrowheads="1"/>
              </p:cNvSpPr>
              <p:nvPr/>
            </p:nvSpPr>
            <p:spPr bwMode="auto">
              <a:xfrm>
                <a:off x="4233863" y="1917701"/>
                <a:ext cx="1638300" cy="3944938"/>
              </a:xfrm>
              <a:prstGeom prst="rect">
                <a:avLst/>
              </a:prstGeom>
              <a:solidFill>
                <a:srgbClr val="00A3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2" name="Rectangle 99"/>
              <p:cNvSpPr>
                <a:spLocks noChangeArrowheads="1"/>
              </p:cNvSpPr>
              <p:nvPr/>
            </p:nvSpPr>
            <p:spPr bwMode="auto">
              <a:xfrm>
                <a:off x="4575176" y="2195513"/>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3" name="Rectangle 100"/>
              <p:cNvSpPr>
                <a:spLocks noChangeArrowheads="1"/>
              </p:cNvSpPr>
              <p:nvPr/>
            </p:nvSpPr>
            <p:spPr bwMode="auto">
              <a:xfrm>
                <a:off x="4787901" y="2195513"/>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4" name="Rectangle 101"/>
              <p:cNvSpPr>
                <a:spLocks noChangeArrowheads="1"/>
              </p:cNvSpPr>
              <p:nvPr/>
            </p:nvSpPr>
            <p:spPr bwMode="auto">
              <a:xfrm>
                <a:off x="4997451" y="2195513"/>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5" name="Rectangle 102"/>
              <p:cNvSpPr>
                <a:spLocks noChangeArrowheads="1"/>
              </p:cNvSpPr>
              <p:nvPr/>
            </p:nvSpPr>
            <p:spPr bwMode="auto">
              <a:xfrm>
                <a:off x="5210176" y="2195513"/>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6" name="Rectangle 103"/>
              <p:cNvSpPr>
                <a:spLocks noChangeArrowheads="1"/>
              </p:cNvSpPr>
              <p:nvPr/>
            </p:nvSpPr>
            <p:spPr bwMode="auto">
              <a:xfrm>
                <a:off x="5419726" y="2195513"/>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7" name="Rectangle 104"/>
              <p:cNvSpPr>
                <a:spLocks noChangeArrowheads="1"/>
              </p:cNvSpPr>
              <p:nvPr/>
            </p:nvSpPr>
            <p:spPr bwMode="auto">
              <a:xfrm>
                <a:off x="4575176" y="2614613"/>
                <a:ext cx="96838" cy="2714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8" name="Rectangle 105"/>
              <p:cNvSpPr>
                <a:spLocks noChangeArrowheads="1"/>
              </p:cNvSpPr>
              <p:nvPr/>
            </p:nvSpPr>
            <p:spPr bwMode="auto">
              <a:xfrm>
                <a:off x="4787901" y="2614613"/>
                <a:ext cx="96838" cy="2714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99" name="Rectangle 106"/>
              <p:cNvSpPr>
                <a:spLocks noChangeArrowheads="1"/>
              </p:cNvSpPr>
              <p:nvPr/>
            </p:nvSpPr>
            <p:spPr bwMode="auto">
              <a:xfrm>
                <a:off x="4997451" y="2614613"/>
                <a:ext cx="96838" cy="2714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0" name="Rectangle 107"/>
              <p:cNvSpPr>
                <a:spLocks noChangeArrowheads="1"/>
              </p:cNvSpPr>
              <p:nvPr/>
            </p:nvSpPr>
            <p:spPr bwMode="auto">
              <a:xfrm>
                <a:off x="5210176" y="2614613"/>
                <a:ext cx="96838" cy="2714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1" name="Rectangle 108"/>
              <p:cNvSpPr>
                <a:spLocks noChangeArrowheads="1"/>
              </p:cNvSpPr>
              <p:nvPr/>
            </p:nvSpPr>
            <p:spPr bwMode="auto">
              <a:xfrm>
                <a:off x="5419726" y="2614613"/>
                <a:ext cx="96838" cy="2714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2" name="Rectangle 109"/>
              <p:cNvSpPr>
                <a:spLocks noChangeArrowheads="1"/>
              </p:cNvSpPr>
              <p:nvPr/>
            </p:nvSpPr>
            <p:spPr bwMode="auto">
              <a:xfrm>
                <a:off x="4575176" y="3044826"/>
                <a:ext cx="96838" cy="276225"/>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3" name="Rectangle 110"/>
              <p:cNvSpPr>
                <a:spLocks noChangeArrowheads="1"/>
              </p:cNvSpPr>
              <p:nvPr/>
            </p:nvSpPr>
            <p:spPr bwMode="auto">
              <a:xfrm>
                <a:off x="4787901" y="3044826"/>
                <a:ext cx="96838" cy="276225"/>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4" name="Rectangle 111"/>
              <p:cNvSpPr>
                <a:spLocks noChangeArrowheads="1"/>
              </p:cNvSpPr>
              <p:nvPr/>
            </p:nvSpPr>
            <p:spPr bwMode="auto">
              <a:xfrm>
                <a:off x="4997451" y="3044826"/>
                <a:ext cx="96838" cy="276225"/>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5" name="Rectangle 112"/>
              <p:cNvSpPr>
                <a:spLocks noChangeArrowheads="1"/>
              </p:cNvSpPr>
              <p:nvPr/>
            </p:nvSpPr>
            <p:spPr bwMode="auto">
              <a:xfrm>
                <a:off x="5210176" y="3044826"/>
                <a:ext cx="96838" cy="276225"/>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6" name="Rectangle 113"/>
              <p:cNvSpPr>
                <a:spLocks noChangeArrowheads="1"/>
              </p:cNvSpPr>
              <p:nvPr/>
            </p:nvSpPr>
            <p:spPr bwMode="auto">
              <a:xfrm>
                <a:off x="5419726" y="3044826"/>
                <a:ext cx="96838" cy="276225"/>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7" name="Rectangle 114"/>
              <p:cNvSpPr>
                <a:spLocks noChangeArrowheads="1"/>
              </p:cNvSpPr>
              <p:nvPr/>
            </p:nvSpPr>
            <p:spPr bwMode="auto">
              <a:xfrm>
                <a:off x="4575176" y="3479801"/>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8" name="Rectangle 115"/>
              <p:cNvSpPr>
                <a:spLocks noChangeArrowheads="1"/>
              </p:cNvSpPr>
              <p:nvPr/>
            </p:nvSpPr>
            <p:spPr bwMode="auto">
              <a:xfrm>
                <a:off x="4787901" y="3479801"/>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09" name="Rectangle 116"/>
              <p:cNvSpPr>
                <a:spLocks noChangeArrowheads="1"/>
              </p:cNvSpPr>
              <p:nvPr/>
            </p:nvSpPr>
            <p:spPr bwMode="auto">
              <a:xfrm>
                <a:off x="4997451" y="3479801"/>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0" name="Rectangle 117"/>
              <p:cNvSpPr>
                <a:spLocks noChangeArrowheads="1"/>
              </p:cNvSpPr>
              <p:nvPr/>
            </p:nvSpPr>
            <p:spPr bwMode="auto">
              <a:xfrm>
                <a:off x="5210176" y="3479801"/>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1" name="Rectangle 118"/>
              <p:cNvSpPr>
                <a:spLocks noChangeArrowheads="1"/>
              </p:cNvSpPr>
              <p:nvPr/>
            </p:nvSpPr>
            <p:spPr bwMode="auto">
              <a:xfrm>
                <a:off x="5419726" y="3479801"/>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2" name="Rectangle 119"/>
              <p:cNvSpPr>
                <a:spLocks noChangeArrowheads="1"/>
              </p:cNvSpPr>
              <p:nvPr/>
            </p:nvSpPr>
            <p:spPr bwMode="auto">
              <a:xfrm>
                <a:off x="4575176" y="3911601"/>
                <a:ext cx="96838" cy="274638"/>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3" name="Rectangle 120"/>
              <p:cNvSpPr>
                <a:spLocks noChangeArrowheads="1"/>
              </p:cNvSpPr>
              <p:nvPr/>
            </p:nvSpPr>
            <p:spPr bwMode="auto">
              <a:xfrm>
                <a:off x="4787901" y="3911601"/>
                <a:ext cx="96838" cy="274638"/>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4" name="Rectangle 121"/>
              <p:cNvSpPr>
                <a:spLocks noChangeArrowheads="1"/>
              </p:cNvSpPr>
              <p:nvPr/>
            </p:nvSpPr>
            <p:spPr bwMode="auto">
              <a:xfrm>
                <a:off x="4997451" y="3911601"/>
                <a:ext cx="96838" cy="274638"/>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5" name="Rectangle 122"/>
              <p:cNvSpPr>
                <a:spLocks noChangeArrowheads="1"/>
              </p:cNvSpPr>
              <p:nvPr/>
            </p:nvSpPr>
            <p:spPr bwMode="auto">
              <a:xfrm>
                <a:off x="5210176" y="3911601"/>
                <a:ext cx="96838" cy="274638"/>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6" name="Rectangle 123"/>
              <p:cNvSpPr>
                <a:spLocks noChangeArrowheads="1"/>
              </p:cNvSpPr>
              <p:nvPr/>
            </p:nvSpPr>
            <p:spPr bwMode="auto">
              <a:xfrm>
                <a:off x="5419726" y="3911601"/>
                <a:ext cx="96838" cy="274638"/>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7" name="Rectangle 124"/>
              <p:cNvSpPr>
                <a:spLocks noChangeArrowheads="1"/>
              </p:cNvSpPr>
              <p:nvPr/>
            </p:nvSpPr>
            <p:spPr bwMode="auto">
              <a:xfrm>
                <a:off x="4575176" y="433228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8" name="Rectangle 125"/>
              <p:cNvSpPr>
                <a:spLocks noChangeArrowheads="1"/>
              </p:cNvSpPr>
              <p:nvPr/>
            </p:nvSpPr>
            <p:spPr bwMode="auto">
              <a:xfrm>
                <a:off x="4787901" y="433228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19" name="Rectangle 126"/>
              <p:cNvSpPr>
                <a:spLocks noChangeArrowheads="1"/>
              </p:cNvSpPr>
              <p:nvPr/>
            </p:nvSpPr>
            <p:spPr bwMode="auto">
              <a:xfrm>
                <a:off x="4997451" y="433228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0" name="Rectangle 127"/>
              <p:cNvSpPr>
                <a:spLocks noChangeArrowheads="1"/>
              </p:cNvSpPr>
              <p:nvPr/>
            </p:nvSpPr>
            <p:spPr bwMode="auto">
              <a:xfrm>
                <a:off x="5210176" y="433228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1" name="Rectangle 128"/>
              <p:cNvSpPr>
                <a:spLocks noChangeArrowheads="1"/>
              </p:cNvSpPr>
              <p:nvPr/>
            </p:nvSpPr>
            <p:spPr bwMode="auto">
              <a:xfrm>
                <a:off x="5419726" y="433228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2" name="Rectangle 129"/>
              <p:cNvSpPr>
                <a:spLocks noChangeArrowheads="1"/>
              </p:cNvSpPr>
              <p:nvPr/>
            </p:nvSpPr>
            <p:spPr bwMode="auto">
              <a:xfrm>
                <a:off x="4575176" y="477043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3" name="Rectangle 130"/>
              <p:cNvSpPr>
                <a:spLocks noChangeArrowheads="1"/>
              </p:cNvSpPr>
              <p:nvPr/>
            </p:nvSpPr>
            <p:spPr bwMode="auto">
              <a:xfrm>
                <a:off x="4614863" y="5222876"/>
                <a:ext cx="850900" cy="182563"/>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4" name="Rectangle 131"/>
              <p:cNvSpPr>
                <a:spLocks noChangeArrowheads="1"/>
              </p:cNvSpPr>
              <p:nvPr/>
            </p:nvSpPr>
            <p:spPr bwMode="auto">
              <a:xfrm>
                <a:off x="4787901" y="477043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5" name="Rectangle 132"/>
              <p:cNvSpPr>
                <a:spLocks noChangeArrowheads="1"/>
              </p:cNvSpPr>
              <p:nvPr/>
            </p:nvSpPr>
            <p:spPr bwMode="auto">
              <a:xfrm>
                <a:off x="4891088" y="5500688"/>
                <a:ext cx="295275" cy="29210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6" name="Rectangle 133"/>
              <p:cNvSpPr>
                <a:spLocks noChangeArrowheads="1"/>
              </p:cNvSpPr>
              <p:nvPr/>
            </p:nvSpPr>
            <p:spPr bwMode="auto">
              <a:xfrm>
                <a:off x="4997451" y="477043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7" name="Rectangle 134"/>
              <p:cNvSpPr>
                <a:spLocks noChangeArrowheads="1"/>
              </p:cNvSpPr>
              <p:nvPr/>
            </p:nvSpPr>
            <p:spPr bwMode="auto">
              <a:xfrm>
                <a:off x="5210176" y="477043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328" name="Rectangle 135"/>
              <p:cNvSpPr>
                <a:spLocks noChangeArrowheads="1"/>
              </p:cNvSpPr>
              <p:nvPr/>
            </p:nvSpPr>
            <p:spPr bwMode="auto">
              <a:xfrm>
                <a:off x="5419726" y="4770438"/>
                <a:ext cx="96838" cy="273050"/>
              </a:xfrm>
              <a:prstGeom prst="rect">
                <a:avLst/>
              </a:prstGeom>
              <a:solidFill>
                <a:srgbClr val="00787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grpSp>
        <p:grpSp>
          <p:nvGrpSpPr>
            <p:cNvPr id="53258" name="Group 65"/>
            <p:cNvGrpSpPr>
              <a:grpSpLocks/>
            </p:cNvGrpSpPr>
            <p:nvPr/>
          </p:nvGrpSpPr>
          <p:grpSpPr bwMode="auto">
            <a:xfrm>
              <a:off x="8786365" y="2743982"/>
              <a:ext cx="1767756" cy="4012584"/>
              <a:chOff x="5872163" y="2417763"/>
              <a:chExt cx="1517650" cy="3444875"/>
            </a:xfrm>
          </p:grpSpPr>
          <p:sp>
            <p:nvSpPr>
              <p:cNvPr id="53260" name="Rectangle 67"/>
              <p:cNvSpPr>
                <a:spLocks noChangeArrowheads="1"/>
              </p:cNvSpPr>
              <p:nvPr/>
            </p:nvSpPr>
            <p:spPr bwMode="auto">
              <a:xfrm>
                <a:off x="5872163" y="2417763"/>
                <a:ext cx="1517650" cy="3444875"/>
              </a:xfrm>
              <a:prstGeom prst="rect">
                <a:avLst/>
              </a:prstGeom>
              <a:solidFill>
                <a:srgbClr val="006AB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1" name="Rectangle 68"/>
              <p:cNvSpPr>
                <a:spLocks noChangeArrowheads="1"/>
              </p:cNvSpPr>
              <p:nvPr/>
            </p:nvSpPr>
            <p:spPr bwMode="auto">
              <a:xfrm>
                <a:off x="5967413" y="2786063"/>
                <a:ext cx="187325"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2" name="Rectangle 69"/>
              <p:cNvSpPr>
                <a:spLocks noChangeArrowheads="1"/>
              </p:cNvSpPr>
              <p:nvPr/>
            </p:nvSpPr>
            <p:spPr bwMode="auto">
              <a:xfrm>
                <a:off x="6343651" y="2786063"/>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3" name="Rectangle 70"/>
              <p:cNvSpPr>
                <a:spLocks noChangeArrowheads="1"/>
              </p:cNvSpPr>
              <p:nvPr/>
            </p:nvSpPr>
            <p:spPr bwMode="auto">
              <a:xfrm>
                <a:off x="6719888" y="2786063"/>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4" name="Rectangle 71"/>
              <p:cNvSpPr>
                <a:spLocks noChangeArrowheads="1"/>
              </p:cNvSpPr>
              <p:nvPr/>
            </p:nvSpPr>
            <p:spPr bwMode="auto">
              <a:xfrm>
                <a:off x="7097713" y="2786063"/>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5" name="Rectangle 72"/>
              <p:cNvSpPr>
                <a:spLocks noChangeArrowheads="1"/>
              </p:cNvSpPr>
              <p:nvPr/>
            </p:nvSpPr>
            <p:spPr bwMode="auto">
              <a:xfrm>
                <a:off x="5967413" y="3135313"/>
                <a:ext cx="187325"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6" name="Rectangle 73"/>
              <p:cNvSpPr>
                <a:spLocks noChangeArrowheads="1"/>
              </p:cNvSpPr>
              <p:nvPr/>
            </p:nvSpPr>
            <p:spPr bwMode="auto">
              <a:xfrm>
                <a:off x="6343651" y="3135313"/>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7" name="Rectangle 74"/>
              <p:cNvSpPr>
                <a:spLocks noChangeArrowheads="1"/>
              </p:cNvSpPr>
              <p:nvPr/>
            </p:nvSpPr>
            <p:spPr bwMode="auto">
              <a:xfrm>
                <a:off x="6719888" y="3135313"/>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8" name="Rectangle 75"/>
              <p:cNvSpPr>
                <a:spLocks noChangeArrowheads="1"/>
              </p:cNvSpPr>
              <p:nvPr/>
            </p:nvSpPr>
            <p:spPr bwMode="auto">
              <a:xfrm>
                <a:off x="7097713" y="3135313"/>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69" name="Rectangle 76"/>
              <p:cNvSpPr>
                <a:spLocks noChangeArrowheads="1"/>
              </p:cNvSpPr>
              <p:nvPr/>
            </p:nvSpPr>
            <p:spPr bwMode="auto">
              <a:xfrm>
                <a:off x="5967413" y="3482976"/>
                <a:ext cx="187325"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0" name="Rectangle 77"/>
              <p:cNvSpPr>
                <a:spLocks noChangeArrowheads="1"/>
              </p:cNvSpPr>
              <p:nvPr/>
            </p:nvSpPr>
            <p:spPr bwMode="auto">
              <a:xfrm>
                <a:off x="6343651" y="3482976"/>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1" name="Rectangle 78"/>
              <p:cNvSpPr>
                <a:spLocks noChangeArrowheads="1"/>
              </p:cNvSpPr>
              <p:nvPr/>
            </p:nvSpPr>
            <p:spPr bwMode="auto">
              <a:xfrm>
                <a:off x="6719888" y="3482976"/>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2" name="Rectangle 79"/>
              <p:cNvSpPr>
                <a:spLocks noChangeArrowheads="1"/>
              </p:cNvSpPr>
              <p:nvPr/>
            </p:nvSpPr>
            <p:spPr bwMode="auto">
              <a:xfrm>
                <a:off x="7097713" y="3482976"/>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3" name="Rectangle 80"/>
              <p:cNvSpPr>
                <a:spLocks noChangeArrowheads="1"/>
              </p:cNvSpPr>
              <p:nvPr/>
            </p:nvSpPr>
            <p:spPr bwMode="auto">
              <a:xfrm>
                <a:off x="5967413" y="3832226"/>
                <a:ext cx="187325"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4" name="Rectangle 81"/>
              <p:cNvSpPr>
                <a:spLocks noChangeArrowheads="1"/>
              </p:cNvSpPr>
              <p:nvPr/>
            </p:nvSpPr>
            <p:spPr bwMode="auto">
              <a:xfrm>
                <a:off x="6343651" y="3832226"/>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5" name="Rectangle 82"/>
              <p:cNvSpPr>
                <a:spLocks noChangeArrowheads="1"/>
              </p:cNvSpPr>
              <p:nvPr/>
            </p:nvSpPr>
            <p:spPr bwMode="auto">
              <a:xfrm>
                <a:off x="6719888" y="3832226"/>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6" name="Rectangle 83"/>
              <p:cNvSpPr>
                <a:spLocks noChangeArrowheads="1"/>
              </p:cNvSpPr>
              <p:nvPr/>
            </p:nvSpPr>
            <p:spPr bwMode="auto">
              <a:xfrm>
                <a:off x="7097713" y="3832226"/>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7" name="Rectangle 84"/>
              <p:cNvSpPr>
                <a:spLocks noChangeArrowheads="1"/>
              </p:cNvSpPr>
              <p:nvPr/>
            </p:nvSpPr>
            <p:spPr bwMode="auto">
              <a:xfrm>
                <a:off x="5967413" y="4179888"/>
                <a:ext cx="187325"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8" name="Rectangle 85"/>
              <p:cNvSpPr>
                <a:spLocks noChangeArrowheads="1"/>
              </p:cNvSpPr>
              <p:nvPr/>
            </p:nvSpPr>
            <p:spPr bwMode="auto">
              <a:xfrm>
                <a:off x="6343651" y="4179888"/>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79" name="Rectangle 86"/>
              <p:cNvSpPr>
                <a:spLocks noChangeArrowheads="1"/>
              </p:cNvSpPr>
              <p:nvPr/>
            </p:nvSpPr>
            <p:spPr bwMode="auto">
              <a:xfrm>
                <a:off x="6719888" y="4179888"/>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0" name="Rectangle 87"/>
              <p:cNvSpPr>
                <a:spLocks noChangeArrowheads="1"/>
              </p:cNvSpPr>
              <p:nvPr/>
            </p:nvSpPr>
            <p:spPr bwMode="auto">
              <a:xfrm>
                <a:off x="7097713" y="4179888"/>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1" name="Rectangle 88"/>
              <p:cNvSpPr>
                <a:spLocks noChangeArrowheads="1"/>
              </p:cNvSpPr>
              <p:nvPr/>
            </p:nvSpPr>
            <p:spPr bwMode="auto">
              <a:xfrm>
                <a:off x="5967413" y="4529138"/>
                <a:ext cx="187325"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2" name="Rectangle 89"/>
              <p:cNvSpPr>
                <a:spLocks noChangeArrowheads="1"/>
              </p:cNvSpPr>
              <p:nvPr/>
            </p:nvSpPr>
            <p:spPr bwMode="auto">
              <a:xfrm>
                <a:off x="6343651" y="4529138"/>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3" name="Rectangle 90"/>
              <p:cNvSpPr>
                <a:spLocks noChangeArrowheads="1"/>
              </p:cNvSpPr>
              <p:nvPr/>
            </p:nvSpPr>
            <p:spPr bwMode="auto">
              <a:xfrm>
                <a:off x="6719888" y="4529138"/>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4" name="Rectangle 91"/>
              <p:cNvSpPr>
                <a:spLocks noChangeArrowheads="1"/>
              </p:cNvSpPr>
              <p:nvPr/>
            </p:nvSpPr>
            <p:spPr bwMode="auto">
              <a:xfrm>
                <a:off x="7097713" y="4529138"/>
                <a:ext cx="185738" cy="238125"/>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5" name="Rectangle 92"/>
              <p:cNvSpPr>
                <a:spLocks noChangeArrowheads="1"/>
              </p:cNvSpPr>
              <p:nvPr/>
            </p:nvSpPr>
            <p:spPr bwMode="auto">
              <a:xfrm>
                <a:off x="5967413" y="4876801"/>
                <a:ext cx="187325"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6" name="Rectangle 93"/>
              <p:cNvSpPr>
                <a:spLocks noChangeArrowheads="1"/>
              </p:cNvSpPr>
              <p:nvPr/>
            </p:nvSpPr>
            <p:spPr bwMode="auto">
              <a:xfrm>
                <a:off x="6343651" y="4876801"/>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7" name="Rectangle 94"/>
              <p:cNvSpPr>
                <a:spLocks noChangeArrowheads="1"/>
              </p:cNvSpPr>
              <p:nvPr/>
            </p:nvSpPr>
            <p:spPr bwMode="auto">
              <a:xfrm>
                <a:off x="6719888" y="4876801"/>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sp>
            <p:nvSpPr>
              <p:cNvPr id="53288" name="Rectangle 95"/>
              <p:cNvSpPr>
                <a:spLocks noChangeArrowheads="1"/>
              </p:cNvSpPr>
              <p:nvPr/>
            </p:nvSpPr>
            <p:spPr bwMode="auto">
              <a:xfrm>
                <a:off x="7097713" y="4876801"/>
                <a:ext cx="185738" cy="239713"/>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grpSp>
        <p:sp>
          <p:nvSpPr>
            <p:cNvPr id="53259" name="Rectangle 66"/>
            <p:cNvSpPr>
              <a:spLocks noChangeArrowheads="1"/>
            </p:cNvSpPr>
            <p:nvPr/>
          </p:nvSpPr>
          <p:spPr bwMode="auto">
            <a:xfrm>
              <a:off x="4581473" y="6756566"/>
              <a:ext cx="8934933" cy="251480"/>
            </a:xfrm>
            <a:prstGeom prst="rect">
              <a:avLst/>
            </a:prstGeom>
            <a:solidFill>
              <a:srgbClr val="00468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endParaRPr lang="en-GB" altLang="he-IL" sz="1200">
                <a:solidFill>
                  <a:srgbClr val="000000"/>
                </a:solidFill>
              </a:endParaRPr>
            </a:p>
          </p:txBody>
        </p:sp>
      </p:grpSp>
    </p:spTree>
    <p:extLst>
      <p:ext uri="{BB962C8B-B14F-4D97-AF65-F5344CB8AC3E}">
        <p14:creationId xmlns:p14="http://schemas.microsoft.com/office/powerpoint/2010/main" val="289117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a:xfrm>
            <a:off x="539750" y="188913"/>
            <a:ext cx="8229600" cy="1143000"/>
          </a:xfrm>
        </p:spPr>
        <p:txBody>
          <a:bodyPr/>
          <a:lstStyle/>
          <a:p>
            <a:pPr algn="ctr"/>
            <a:r>
              <a:rPr lang="he-IL" altLang="he-IL" sz="2800" b="1" u="sng" dirty="0">
                <a:solidFill>
                  <a:srgbClr val="FF0000"/>
                </a:solidFill>
              </a:rPr>
              <a:t> החלטת מיסוי מספר 6637/14 -רכישת דירת מגורים ע"י חברה שלא עוסקת במקרקעין  והשכרתה לבעל המניות</a:t>
            </a:r>
            <a:r>
              <a:rPr lang="en-US" altLang="he-IL" sz="2800" b="1" dirty="0">
                <a:solidFill>
                  <a:srgbClr val="FF0000"/>
                </a:solidFill>
              </a:rPr>
              <a:t> </a:t>
            </a:r>
          </a:p>
        </p:txBody>
      </p:sp>
      <p:sp>
        <p:nvSpPr>
          <p:cNvPr id="13315" name="מציין מיקום תוכן 3"/>
          <p:cNvSpPr>
            <a:spLocks noGrp="1"/>
          </p:cNvSpPr>
          <p:nvPr>
            <p:ph idx="1"/>
          </p:nvPr>
        </p:nvSpPr>
        <p:spPr>
          <a:xfrm>
            <a:off x="395288" y="1484313"/>
            <a:ext cx="8229600" cy="4525962"/>
          </a:xfrm>
        </p:spPr>
        <p:txBody>
          <a:bodyPr rtlCol="0">
            <a:normAutofit lnSpcReduction="10000"/>
          </a:bodyPr>
          <a:lstStyle/>
          <a:p>
            <a:pPr marL="623888" indent="-514350" algn="r" rtl="1" fontAlgn="auto">
              <a:spcAft>
                <a:spcPts val="0"/>
              </a:spcAft>
              <a:buFont typeface="Wingdings 3" panose="05040102010807070707" pitchFamily="18" charset="2"/>
              <a:buNone/>
              <a:defRPr/>
            </a:pPr>
            <a:r>
              <a:rPr lang="he-IL" altLang="he-IL" sz="2400" b="1" u="sng" dirty="0">
                <a:solidFill>
                  <a:schemeClr val="tx1">
                    <a:lumMod val="75000"/>
                    <a:lumOff val="25000"/>
                  </a:schemeClr>
                </a:solidFill>
              </a:rPr>
              <a:t>העובדות -</a:t>
            </a:r>
            <a:endParaRPr lang="en-US" altLang="he-IL" sz="2400" b="1" dirty="0">
              <a:solidFill>
                <a:schemeClr val="tx1">
                  <a:lumMod val="75000"/>
                  <a:lumOff val="25000"/>
                </a:schemeClr>
              </a:solidFill>
            </a:endParaRPr>
          </a:p>
          <a:p>
            <a:pPr marL="623888" indent="-514350" algn="r" rtl="1" fontAlgn="auto">
              <a:spcAft>
                <a:spcPts val="0"/>
              </a:spcAft>
              <a:buFont typeface="Wingdings 3" panose="05040102010807070707" pitchFamily="18" charset="2"/>
              <a:buNone/>
              <a:defRPr/>
            </a:pPr>
            <a:r>
              <a:rPr lang="he-IL" altLang="he-IL" sz="2400" b="1" dirty="0">
                <a:solidFill>
                  <a:schemeClr val="tx1">
                    <a:lumMod val="75000"/>
                    <a:lumOff val="25000"/>
                  </a:schemeClr>
                </a:solidFill>
              </a:rPr>
              <a:t> </a:t>
            </a:r>
            <a:endParaRPr lang="en-US" altLang="he-IL" sz="2400" b="1" dirty="0">
              <a:solidFill>
                <a:schemeClr val="tx1">
                  <a:lumMod val="75000"/>
                  <a:lumOff val="25000"/>
                </a:schemeClr>
              </a:solidFill>
            </a:endParaRPr>
          </a:p>
          <a:p>
            <a:pPr marL="623888" indent="-514350" algn="r" rtl="1" fontAlgn="auto">
              <a:spcAft>
                <a:spcPts val="0"/>
              </a:spcAft>
              <a:buFont typeface="Wingdings 3" panose="05040102010807070707" pitchFamily="18" charset="2"/>
              <a:buAutoNum type="arabicPeriod"/>
              <a:defRPr/>
            </a:pPr>
            <a:r>
              <a:rPr lang="he-IL" altLang="he-IL" sz="2400" b="1" dirty="0">
                <a:solidFill>
                  <a:schemeClr val="tx1">
                    <a:lumMod val="75000"/>
                    <a:lumOff val="25000"/>
                  </a:schemeClr>
                </a:solidFill>
              </a:rPr>
              <a:t>חברה שרשומה במע"מ כ"עוסק" (לא בענף המקרקעין)</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רכשה</a:t>
            </a:r>
            <a:r>
              <a:rPr lang="ar-SA" altLang="he-IL" sz="2400" b="1" dirty="0">
                <a:solidFill>
                  <a:schemeClr val="tx1">
                    <a:lumMod val="75000"/>
                    <a:lumOff val="25000"/>
                  </a:schemeClr>
                </a:solidFill>
                <a:ea typeface="Majalla UI"/>
              </a:rPr>
              <a:t> </a:t>
            </a:r>
            <a:r>
              <a:rPr lang="he-IL" altLang="he-IL" sz="2400" b="1" dirty="0">
                <a:solidFill>
                  <a:schemeClr val="tx1">
                    <a:lumMod val="75000"/>
                    <a:lumOff val="25000"/>
                  </a:schemeClr>
                </a:solidFill>
              </a:rPr>
              <a:t>דירת מגורים מבעל השליטה בה שהוא א</a:t>
            </a:r>
            <a:r>
              <a:rPr lang="ar-SA" altLang="he-IL" sz="2400" b="1" dirty="0" err="1">
                <a:solidFill>
                  <a:schemeClr val="tx1">
                    <a:lumMod val="75000"/>
                    <a:lumOff val="25000"/>
                  </a:schemeClr>
                </a:solidFill>
                <a:ea typeface="Majalla UI"/>
              </a:rPr>
              <a:t>דם</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פרטי</a:t>
            </a:r>
            <a:r>
              <a:rPr lang="he-IL" altLang="he-IL" sz="2400" b="1" dirty="0">
                <a:solidFill>
                  <a:schemeClr val="tx1">
                    <a:lumMod val="75000"/>
                    <a:lumOff val="25000"/>
                  </a:schemeClr>
                </a:solidFill>
              </a:rPr>
              <a:t> שאינו עוסק</a:t>
            </a:r>
            <a:r>
              <a:rPr lang="ar-SA" altLang="he-IL" sz="2400" b="1" dirty="0">
                <a:solidFill>
                  <a:schemeClr val="tx1">
                    <a:lumMod val="75000"/>
                    <a:lumOff val="25000"/>
                  </a:schemeClr>
                </a:solidFill>
                <a:ea typeface="Majalla UI"/>
              </a:rPr>
              <a:t>.</a:t>
            </a:r>
            <a:br>
              <a:rPr lang="he-IL" altLang="he-IL" sz="2400" b="1" dirty="0">
                <a:solidFill>
                  <a:schemeClr val="tx1">
                    <a:lumMod val="75000"/>
                    <a:lumOff val="25000"/>
                  </a:schemeClr>
                </a:solidFill>
              </a:rPr>
            </a:br>
            <a:endParaRPr lang="en-US" altLang="he-IL" sz="2400" b="1" dirty="0">
              <a:solidFill>
                <a:schemeClr val="tx1">
                  <a:lumMod val="75000"/>
                  <a:lumOff val="25000"/>
                </a:schemeClr>
              </a:solidFill>
            </a:endParaRPr>
          </a:p>
          <a:p>
            <a:pPr marL="623888" indent="-514350" algn="r" rtl="1" fontAlgn="auto">
              <a:spcAft>
                <a:spcPts val="0"/>
              </a:spcAft>
              <a:buFont typeface="Wingdings 3" panose="05040102010807070707" pitchFamily="18" charset="2"/>
              <a:buAutoNum type="arabicPeriod"/>
              <a:defRPr/>
            </a:pPr>
            <a:r>
              <a:rPr lang="he-IL" altLang="he-IL" sz="2400" b="1" dirty="0">
                <a:solidFill>
                  <a:schemeClr val="tx1">
                    <a:lumMod val="75000"/>
                    <a:lumOff val="25000"/>
                  </a:schemeClr>
                </a:solidFill>
              </a:rPr>
              <a:t>הדירה ה</a:t>
            </a:r>
            <a:r>
              <a:rPr lang="ar-SA" altLang="he-IL" sz="2400" b="1" dirty="0" err="1">
                <a:solidFill>
                  <a:schemeClr val="tx1">
                    <a:lumMod val="75000"/>
                    <a:lumOff val="25000"/>
                  </a:schemeClr>
                </a:solidFill>
                <a:ea typeface="Majalla UI"/>
              </a:rPr>
              <a:t>ושכר</a:t>
            </a:r>
            <a:r>
              <a:rPr lang="he-IL" altLang="he-IL" sz="2400" b="1" dirty="0">
                <a:solidFill>
                  <a:schemeClr val="tx1">
                    <a:lumMod val="75000"/>
                    <a:lumOff val="25000"/>
                  </a:schemeClr>
                </a:solidFill>
              </a:rPr>
              <a:t>ה</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ע"י</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החברה</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לבעל</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השליטה</a:t>
            </a:r>
            <a:r>
              <a:rPr lang="ar-SA" altLang="he-IL" sz="2400" b="1" dirty="0">
                <a:solidFill>
                  <a:schemeClr val="tx1">
                    <a:lumMod val="75000"/>
                    <a:lumOff val="25000"/>
                  </a:schemeClr>
                </a:solidFill>
                <a:ea typeface="Majalla UI"/>
              </a:rPr>
              <a:t> </a:t>
            </a:r>
            <a:r>
              <a:rPr lang="he-IL" altLang="he-IL" sz="2400" b="1" dirty="0">
                <a:solidFill>
                  <a:schemeClr val="tx1">
                    <a:lumMod val="75000"/>
                    <a:lumOff val="25000"/>
                  </a:schemeClr>
                </a:solidFill>
              </a:rPr>
              <a:t>לצרכי מגוריו בה </a:t>
            </a:r>
            <a:r>
              <a:rPr lang="ar-SA" altLang="he-IL" sz="2400" b="1" dirty="0" err="1">
                <a:solidFill>
                  <a:schemeClr val="tx1">
                    <a:lumMod val="75000"/>
                    <a:lumOff val="25000"/>
                  </a:schemeClr>
                </a:solidFill>
                <a:ea typeface="Majalla UI"/>
              </a:rPr>
              <a:t>בתמורה</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לדמי</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שכירות</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התואמים</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את</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מחירי</a:t>
            </a:r>
            <a:r>
              <a:rPr lang="ar-SA" altLang="he-IL" sz="2400" b="1" dirty="0">
                <a:solidFill>
                  <a:schemeClr val="tx1">
                    <a:lumMod val="75000"/>
                    <a:lumOff val="25000"/>
                  </a:schemeClr>
                </a:solidFill>
                <a:ea typeface="Majalla UI"/>
              </a:rPr>
              <a:t> </a:t>
            </a:r>
            <a:r>
              <a:rPr lang="ar-SA" altLang="he-IL" sz="2400" b="1" dirty="0" err="1">
                <a:solidFill>
                  <a:schemeClr val="tx1">
                    <a:lumMod val="75000"/>
                    <a:lumOff val="25000"/>
                  </a:schemeClr>
                </a:solidFill>
                <a:ea typeface="Majalla UI"/>
              </a:rPr>
              <a:t>השוק</a:t>
            </a:r>
            <a:r>
              <a:rPr lang="he-IL" altLang="he-IL" sz="2400" b="1" dirty="0">
                <a:solidFill>
                  <a:schemeClr val="tx1">
                    <a:lumMod val="75000"/>
                    <a:lumOff val="25000"/>
                  </a:schemeClr>
                </a:solidFill>
              </a:rPr>
              <a:t>.</a:t>
            </a:r>
            <a:br>
              <a:rPr lang="he-IL" altLang="he-IL" sz="2400" b="1" dirty="0">
                <a:solidFill>
                  <a:schemeClr val="tx1">
                    <a:lumMod val="75000"/>
                    <a:lumOff val="25000"/>
                  </a:schemeClr>
                </a:solidFill>
              </a:rPr>
            </a:br>
            <a:endParaRPr lang="en-US" altLang="he-IL" sz="2400" b="1" dirty="0">
              <a:solidFill>
                <a:schemeClr val="tx1">
                  <a:lumMod val="75000"/>
                  <a:lumOff val="25000"/>
                </a:schemeClr>
              </a:solidFill>
            </a:endParaRPr>
          </a:p>
          <a:p>
            <a:pPr marL="623888" indent="-514350" algn="r" rtl="1" fontAlgn="auto">
              <a:spcAft>
                <a:spcPts val="0"/>
              </a:spcAft>
              <a:buFont typeface="Wingdings 3" panose="05040102010807070707" pitchFamily="18" charset="2"/>
              <a:buNone/>
              <a:defRPr/>
            </a:pPr>
            <a:r>
              <a:rPr lang="ar-SA" altLang="he-IL" sz="2400" b="1" dirty="0">
                <a:solidFill>
                  <a:schemeClr val="tx1">
                    <a:lumMod val="75000"/>
                    <a:lumOff val="25000"/>
                  </a:schemeClr>
                </a:solidFill>
                <a:ea typeface="Majalla UI"/>
              </a:rPr>
              <a:t> </a:t>
            </a:r>
            <a:endParaRPr lang="en-US" altLang="he-IL" sz="2400" b="1" dirty="0">
              <a:solidFill>
                <a:schemeClr val="tx1">
                  <a:lumMod val="75000"/>
                  <a:lumOff val="25000"/>
                </a:schemeClr>
              </a:solidFill>
            </a:endParaRPr>
          </a:p>
          <a:p>
            <a:pPr marL="623888" indent="-514350" algn="r" rtl="1" fontAlgn="auto">
              <a:spcAft>
                <a:spcPts val="0"/>
              </a:spcAft>
              <a:buFont typeface="Wingdings 3" panose="05040102010807070707" pitchFamily="18" charset="2"/>
              <a:buNone/>
              <a:defRPr/>
            </a:pPr>
            <a:r>
              <a:rPr lang="he-IL" altLang="he-IL" sz="2400" b="1" u="sng" dirty="0">
                <a:solidFill>
                  <a:schemeClr val="tx1">
                    <a:lumMod val="75000"/>
                    <a:lumOff val="25000"/>
                  </a:schemeClr>
                </a:solidFill>
              </a:rPr>
              <a:t>הבקשה</a:t>
            </a:r>
            <a:r>
              <a:rPr lang="he-IL" altLang="he-IL" sz="2400" b="1" dirty="0">
                <a:solidFill>
                  <a:schemeClr val="tx1">
                    <a:lumMod val="75000"/>
                    <a:lumOff val="25000"/>
                  </a:schemeClr>
                </a:solidFill>
              </a:rPr>
              <a:t>:  עמדת הרשות בקשר לחבות במע"מ של רכישת הדירה והשכרתה למגורים ע"י החברה לבעל המניות.</a:t>
            </a:r>
            <a:endParaRPr lang="en-US" altLang="he-IL" sz="2400" b="1" dirty="0">
              <a:solidFill>
                <a:schemeClr val="tx1">
                  <a:lumMod val="75000"/>
                  <a:lumOff val="25000"/>
                </a:schemeClr>
              </a:solidFill>
            </a:endParaRPr>
          </a:p>
          <a:p>
            <a:pPr marL="623888" indent="-514350" algn="r" rtl="1" fontAlgn="auto">
              <a:spcAft>
                <a:spcPts val="0"/>
              </a:spcAft>
              <a:buFont typeface="Wingdings 3" charset="2"/>
              <a:buChar char=""/>
              <a:defRPr/>
            </a:pPr>
            <a:endParaRPr lang="he-IL" altLang="he-IL" sz="3600" b="1" dirty="0">
              <a:solidFill>
                <a:schemeClr val="tx1">
                  <a:lumMod val="75000"/>
                  <a:lumOff val="25000"/>
                </a:schemeClr>
              </a:solidFill>
            </a:endParaRPr>
          </a:p>
        </p:txBody>
      </p:sp>
      <p:sp>
        <p:nvSpPr>
          <p:cNvPr id="34820" name="מציין מיקום של מספר שקופית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Gisha" pitchFamily="34" charset="-79"/>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Gisha" pitchFamily="34" charset="-79"/>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Gisha" pitchFamily="34" charset="-79"/>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9pPr>
          </a:lstStyle>
          <a:p>
            <a:pPr>
              <a:spcBef>
                <a:spcPct val="0"/>
              </a:spcBef>
              <a:buClrTx/>
              <a:buFontTx/>
              <a:buNone/>
            </a:pPr>
            <a:fld id="{321C115E-7E0A-4BE2-B3BD-5527F31CE817}" type="slidenum">
              <a:rPr lang="he-IL" altLang="he-IL" sz="1000">
                <a:solidFill>
                  <a:schemeClr val="tx1"/>
                </a:solidFill>
                <a:latin typeface="Arial" panose="020B0604020202020204" pitchFamily="34" charset="0"/>
                <a:cs typeface="Arial" panose="020B0604020202020204" pitchFamily="34" charset="0"/>
              </a:rPr>
              <a:pPr>
                <a:spcBef>
                  <a:spcPct val="0"/>
                </a:spcBef>
                <a:buClrTx/>
                <a:buFontTx/>
                <a:buNone/>
              </a:pPr>
              <a:t>7</a:t>
            </a:fld>
            <a:endParaRPr lang="en-US" altLang="he-IL" sz="1000">
              <a:solidFill>
                <a:schemeClr val="tx1"/>
              </a:solidFill>
              <a:latin typeface="Arial" panose="020B0604020202020204" pitchFamily="34" charset="0"/>
              <a:cs typeface="Arial" panose="020B0604020202020204" pitchFamily="34" charset="0"/>
            </a:endParaRPr>
          </a:p>
        </p:txBody>
      </p:sp>
      <p:sp>
        <p:nvSpPr>
          <p:cNvPr id="5" name="מלבן 4"/>
          <p:cNvSpPr/>
          <p:nvPr/>
        </p:nvSpPr>
        <p:spPr>
          <a:xfrm>
            <a:off x="793978" y="1252991"/>
            <a:ext cx="3671887" cy="7207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800" b="1" dirty="0">
                <a:solidFill>
                  <a:srgbClr val="FF0000"/>
                </a:solidFill>
              </a:rPr>
              <a:t>רשות המיסים מציעה לנו תכנון מס</a:t>
            </a:r>
          </a:p>
        </p:txBody>
      </p:sp>
    </p:spTree>
    <p:extLst>
      <p:ext uri="{BB962C8B-B14F-4D97-AF65-F5344CB8AC3E}">
        <p14:creationId xmlns:p14="http://schemas.microsoft.com/office/powerpoint/2010/main" val="14309080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מציין מיקום תוכן 3"/>
          <p:cNvSpPr>
            <a:spLocks noGrp="1"/>
          </p:cNvSpPr>
          <p:nvPr>
            <p:ph idx="1"/>
          </p:nvPr>
        </p:nvSpPr>
        <p:spPr>
          <a:xfrm>
            <a:off x="684213" y="404813"/>
            <a:ext cx="8229600" cy="5530850"/>
          </a:xfrm>
        </p:spPr>
        <p:txBody>
          <a:bodyPr rtlCol="0">
            <a:normAutofit/>
          </a:bodyPr>
          <a:lstStyle/>
          <a:p>
            <a:pPr marL="623888" indent="-514350" algn="r" rtl="1" fontAlgn="auto">
              <a:spcAft>
                <a:spcPts val="0"/>
              </a:spcAft>
              <a:buFont typeface="Wingdings 3" panose="05040102010807070707" pitchFamily="18" charset="2"/>
              <a:buNone/>
              <a:defRPr/>
            </a:pPr>
            <a:r>
              <a:rPr lang="he-IL" altLang="he-IL" sz="2100" b="1" u="sng" dirty="0">
                <a:solidFill>
                  <a:schemeClr val="tx1">
                    <a:lumMod val="75000"/>
                    <a:lumOff val="25000"/>
                  </a:schemeClr>
                </a:solidFill>
              </a:rPr>
              <a:t>עמדת הרשות :</a:t>
            </a:r>
            <a:endParaRPr lang="en-US" altLang="he-IL" sz="2100" b="1" dirty="0">
              <a:solidFill>
                <a:schemeClr val="tx1">
                  <a:lumMod val="75000"/>
                  <a:lumOff val="25000"/>
                </a:schemeClr>
              </a:solidFill>
            </a:endParaRPr>
          </a:p>
          <a:p>
            <a:pPr marL="623888" indent="-514350" algn="r" rtl="1" fontAlgn="auto">
              <a:spcAft>
                <a:spcPts val="0"/>
              </a:spcAft>
              <a:buFont typeface="Wingdings 3" panose="05040102010807070707" pitchFamily="18" charset="2"/>
              <a:buNone/>
              <a:defRPr/>
            </a:pPr>
            <a:r>
              <a:rPr lang="en-US" altLang="he-IL" sz="2100" b="1" dirty="0">
                <a:solidFill>
                  <a:schemeClr val="tx1">
                    <a:lumMod val="75000"/>
                    <a:lumOff val="25000"/>
                  </a:schemeClr>
                </a:solidFill>
              </a:rPr>
              <a:t> </a:t>
            </a:r>
          </a:p>
          <a:p>
            <a:pPr marL="623888" indent="-514350" algn="r" rtl="1" fontAlgn="auto">
              <a:spcAft>
                <a:spcPts val="0"/>
              </a:spcAft>
              <a:buFont typeface="Wingdings 3" panose="05040102010807070707" pitchFamily="18" charset="2"/>
              <a:buAutoNum type="arabicPeriod"/>
              <a:defRPr/>
            </a:pPr>
            <a:r>
              <a:rPr lang="he-IL" altLang="he-IL" sz="2100" b="1" dirty="0">
                <a:solidFill>
                  <a:schemeClr val="tx1">
                    <a:lumMod val="75000"/>
                    <a:lumOff val="25000"/>
                  </a:schemeClr>
                </a:solidFill>
              </a:rPr>
              <a:t>לאור העובדה כי החברה הינה בגדר "עוסק" לצרכי חוק מע"מ, והדירה מהווה בידיה נכס המניב הכנסה שוטפת חודשית של דמי שכירות,</a:t>
            </a:r>
            <a:r>
              <a:rPr lang="ar-SA" altLang="he-IL" sz="2100" b="1" dirty="0">
                <a:solidFill>
                  <a:schemeClr val="tx1">
                    <a:lumMod val="75000"/>
                    <a:lumOff val="25000"/>
                  </a:schemeClr>
                </a:solidFill>
                <a:ea typeface="Majalla UI"/>
              </a:rPr>
              <a:t> </a:t>
            </a:r>
            <a:r>
              <a:rPr lang="ar-SA" altLang="he-IL" sz="2100" b="1" u="sng" dirty="0" err="1">
                <a:solidFill>
                  <a:schemeClr val="tx1">
                    <a:lumMod val="75000"/>
                    <a:lumOff val="25000"/>
                  </a:schemeClr>
                </a:solidFill>
                <a:ea typeface="Majalla UI"/>
              </a:rPr>
              <a:t>רכישת</a:t>
            </a:r>
            <a:r>
              <a:rPr lang="ar-SA" altLang="he-IL" sz="2100" b="1" u="sng" dirty="0">
                <a:solidFill>
                  <a:schemeClr val="tx1">
                    <a:lumMod val="75000"/>
                    <a:lumOff val="25000"/>
                  </a:schemeClr>
                </a:solidFill>
                <a:ea typeface="Majalla UI"/>
              </a:rPr>
              <a:t> </a:t>
            </a:r>
            <a:r>
              <a:rPr lang="he-IL" altLang="he-IL" sz="2100" b="1" u="sng" dirty="0">
                <a:solidFill>
                  <a:schemeClr val="tx1">
                    <a:lumMod val="75000"/>
                    <a:lumOff val="25000"/>
                  </a:schemeClr>
                </a:solidFill>
              </a:rPr>
              <a:t>ה</a:t>
            </a:r>
            <a:r>
              <a:rPr lang="ar-SA" altLang="he-IL" sz="2100" b="1" u="sng" dirty="0" err="1">
                <a:solidFill>
                  <a:schemeClr val="tx1">
                    <a:lumMod val="75000"/>
                    <a:lumOff val="25000"/>
                  </a:schemeClr>
                </a:solidFill>
                <a:ea typeface="Majalla UI"/>
              </a:rPr>
              <a:t>דיר</a:t>
            </a:r>
            <a:r>
              <a:rPr lang="he-IL" altLang="he-IL" sz="2100" b="1" u="sng" dirty="0">
                <a:solidFill>
                  <a:schemeClr val="tx1">
                    <a:lumMod val="75000"/>
                    <a:lumOff val="25000"/>
                  </a:schemeClr>
                </a:solidFill>
              </a:rPr>
              <a:t>ה מהאדם הפרטי</a:t>
            </a:r>
            <a:r>
              <a:rPr lang="ar-SA" altLang="he-IL" sz="2100" b="1" u="sng" dirty="0">
                <a:solidFill>
                  <a:schemeClr val="tx1">
                    <a:lumMod val="75000"/>
                    <a:lumOff val="25000"/>
                  </a:schemeClr>
                </a:solidFill>
                <a:ea typeface="Majalla UI"/>
              </a:rPr>
              <a:t>, </a:t>
            </a:r>
            <a:r>
              <a:rPr lang="he-IL" altLang="he-IL" sz="2100" b="1" u="sng" dirty="0">
                <a:solidFill>
                  <a:schemeClr val="tx1">
                    <a:lumMod val="75000"/>
                    <a:lumOff val="25000"/>
                  </a:schemeClr>
                </a:solidFill>
              </a:rPr>
              <a:t>הינה בגדר "</a:t>
            </a:r>
            <a:r>
              <a:rPr lang="he-IL" altLang="he-IL" sz="2100" b="1" u="sng" dirty="0" err="1">
                <a:solidFill>
                  <a:schemeClr val="tx1">
                    <a:lumMod val="75000"/>
                    <a:lumOff val="25000"/>
                  </a:schemeClr>
                </a:solidFill>
              </a:rPr>
              <a:t>עיסקת</a:t>
            </a:r>
            <a:r>
              <a:rPr lang="he-IL" altLang="he-IL" sz="2100" b="1" u="sng" dirty="0">
                <a:solidFill>
                  <a:schemeClr val="tx1">
                    <a:lumMod val="75000"/>
                    <a:lumOff val="25000"/>
                  </a:schemeClr>
                </a:solidFill>
              </a:rPr>
              <a:t> אקראי" החייבת במע"מ</a:t>
            </a:r>
            <a:r>
              <a:rPr lang="ar-SA" altLang="he-IL" sz="2100" b="1" u="sng" dirty="0">
                <a:solidFill>
                  <a:schemeClr val="tx1">
                    <a:lumMod val="75000"/>
                    <a:lumOff val="25000"/>
                  </a:schemeClr>
                </a:solidFill>
                <a:ea typeface="Majalla UI"/>
              </a:rPr>
              <a:t>.</a:t>
            </a:r>
            <a:br>
              <a:rPr lang="he-IL" altLang="he-IL" sz="2100" b="1" dirty="0">
                <a:solidFill>
                  <a:schemeClr val="tx1">
                    <a:lumMod val="75000"/>
                    <a:lumOff val="25000"/>
                  </a:schemeClr>
                </a:solidFill>
              </a:rPr>
            </a:br>
            <a:endParaRPr lang="en-US" altLang="he-IL" sz="2100" b="1" dirty="0">
              <a:solidFill>
                <a:schemeClr val="tx1">
                  <a:lumMod val="75000"/>
                  <a:lumOff val="25000"/>
                </a:schemeClr>
              </a:solidFill>
            </a:endParaRPr>
          </a:p>
          <a:p>
            <a:pPr marL="623888" indent="-514350" algn="r" rtl="1" fontAlgn="auto">
              <a:spcAft>
                <a:spcPts val="0"/>
              </a:spcAft>
              <a:buFont typeface="Wingdings 3" panose="05040102010807070707" pitchFamily="18" charset="2"/>
              <a:buAutoNum type="arabicPeriod"/>
              <a:defRPr/>
            </a:pPr>
            <a:r>
              <a:rPr lang="he-IL" altLang="he-IL" sz="2100" b="1" dirty="0">
                <a:solidFill>
                  <a:schemeClr val="tx1">
                    <a:lumMod val="75000"/>
                    <a:lumOff val="25000"/>
                  </a:schemeClr>
                </a:solidFill>
              </a:rPr>
              <a:t>לאור תקנה 6ב' לתקנות מע"מ, החייבת במס הינה החברה ועליה להנפיק לספריה חשבונית עצמית ולשלם את המס הנובע ממנה.</a:t>
            </a:r>
            <a:br>
              <a:rPr lang="en-US" altLang="he-IL" sz="2100" b="1" dirty="0">
                <a:solidFill>
                  <a:schemeClr val="tx1">
                    <a:lumMod val="75000"/>
                    <a:lumOff val="25000"/>
                  </a:schemeClr>
                </a:solidFill>
              </a:rPr>
            </a:br>
            <a:endParaRPr lang="he-IL" altLang="he-IL" sz="2100" b="1" dirty="0">
              <a:solidFill>
                <a:schemeClr val="tx1">
                  <a:lumMod val="75000"/>
                  <a:lumOff val="25000"/>
                </a:schemeClr>
              </a:solidFill>
            </a:endParaRPr>
          </a:p>
          <a:p>
            <a:pPr marL="623888" indent="-514350" algn="r" rtl="1" fontAlgn="auto">
              <a:spcAft>
                <a:spcPts val="0"/>
              </a:spcAft>
              <a:buFont typeface="Wingdings 3" panose="05040102010807070707" pitchFamily="18" charset="2"/>
              <a:buAutoNum type="arabicPeriod"/>
              <a:defRPr/>
            </a:pPr>
            <a:r>
              <a:rPr lang="he-IL" altLang="he-IL" sz="2100" b="1" dirty="0">
                <a:solidFill>
                  <a:schemeClr val="tx1">
                    <a:lumMod val="75000"/>
                    <a:lumOff val="25000"/>
                  </a:schemeClr>
                </a:solidFill>
              </a:rPr>
              <a:t>עפ"י סעיף 31 (1) לחוק מע"מ, </a:t>
            </a:r>
            <a:r>
              <a:rPr lang="ar-SA" altLang="he-IL" sz="2100" b="1" dirty="0" err="1">
                <a:solidFill>
                  <a:schemeClr val="tx1">
                    <a:lumMod val="75000"/>
                    <a:lumOff val="25000"/>
                  </a:schemeClr>
                </a:solidFill>
                <a:ea typeface="Majalla UI"/>
              </a:rPr>
              <a:t>השכרת</a:t>
            </a:r>
            <a:r>
              <a:rPr lang="ar-SA" altLang="he-IL" sz="2100" b="1" dirty="0">
                <a:solidFill>
                  <a:schemeClr val="tx1">
                    <a:lumMod val="75000"/>
                    <a:lumOff val="25000"/>
                  </a:schemeClr>
                </a:solidFill>
                <a:ea typeface="Majalla UI"/>
              </a:rPr>
              <a:t> </a:t>
            </a:r>
            <a:r>
              <a:rPr lang="ar-SA" altLang="he-IL" sz="2100" b="1" dirty="0" err="1">
                <a:solidFill>
                  <a:schemeClr val="tx1">
                    <a:lumMod val="75000"/>
                    <a:lumOff val="25000"/>
                  </a:schemeClr>
                </a:solidFill>
                <a:ea typeface="Majalla UI"/>
              </a:rPr>
              <a:t>הדירה</a:t>
            </a:r>
            <a:r>
              <a:rPr lang="ar-SA" altLang="he-IL" sz="2100" b="1" dirty="0">
                <a:solidFill>
                  <a:schemeClr val="tx1">
                    <a:lumMod val="75000"/>
                    <a:lumOff val="25000"/>
                  </a:schemeClr>
                </a:solidFill>
                <a:ea typeface="Majalla UI"/>
              </a:rPr>
              <a:t> </a:t>
            </a:r>
            <a:r>
              <a:rPr lang="ar-SA" altLang="he-IL" sz="2100" b="1" dirty="0" err="1">
                <a:solidFill>
                  <a:schemeClr val="tx1">
                    <a:lumMod val="75000"/>
                    <a:lumOff val="25000"/>
                  </a:schemeClr>
                </a:solidFill>
                <a:ea typeface="Majalla UI"/>
              </a:rPr>
              <a:t>למגורים</a:t>
            </a:r>
            <a:r>
              <a:rPr lang="ar-SA" altLang="he-IL" sz="2100" b="1" dirty="0">
                <a:solidFill>
                  <a:schemeClr val="tx1">
                    <a:lumMod val="75000"/>
                    <a:lumOff val="25000"/>
                  </a:schemeClr>
                </a:solidFill>
                <a:ea typeface="Majalla UI"/>
              </a:rPr>
              <a:t> </a:t>
            </a:r>
            <a:r>
              <a:rPr lang="he-IL" altLang="he-IL" sz="2100" b="1" dirty="0">
                <a:solidFill>
                  <a:schemeClr val="tx1">
                    <a:lumMod val="75000"/>
                    <a:lumOff val="25000"/>
                  </a:schemeClr>
                </a:solidFill>
              </a:rPr>
              <a:t>ל</a:t>
            </a:r>
            <a:r>
              <a:rPr lang="ar-SA" altLang="he-IL" sz="2100" b="1" dirty="0" err="1">
                <a:solidFill>
                  <a:schemeClr val="tx1">
                    <a:lumMod val="75000"/>
                    <a:lumOff val="25000"/>
                  </a:schemeClr>
                </a:solidFill>
                <a:ea typeface="Majalla UI"/>
              </a:rPr>
              <a:t>בעל</a:t>
            </a:r>
            <a:r>
              <a:rPr lang="ar-SA" altLang="he-IL" sz="2100" b="1" dirty="0">
                <a:solidFill>
                  <a:schemeClr val="tx1">
                    <a:lumMod val="75000"/>
                    <a:lumOff val="25000"/>
                  </a:schemeClr>
                </a:solidFill>
                <a:ea typeface="Majalla UI"/>
              </a:rPr>
              <a:t> </a:t>
            </a:r>
            <a:r>
              <a:rPr lang="ar-SA" altLang="he-IL" sz="2100" b="1" dirty="0" err="1">
                <a:solidFill>
                  <a:schemeClr val="tx1">
                    <a:lumMod val="75000"/>
                    <a:lumOff val="25000"/>
                  </a:schemeClr>
                </a:solidFill>
                <a:ea typeface="Majalla UI"/>
              </a:rPr>
              <a:t>המניות</a:t>
            </a:r>
            <a:r>
              <a:rPr lang="ar-SA" altLang="he-IL" sz="2100" b="1" dirty="0">
                <a:solidFill>
                  <a:schemeClr val="tx1">
                    <a:lumMod val="75000"/>
                    <a:lumOff val="25000"/>
                  </a:schemeClr>
                </a:solidFill>
                <a:ea typeface="Majalla UI"/>
              </a:rPr>
              <a:t> </a:t>
            </a:r>
            <a:r>
              <a:rPr lang="he-IL" altLang="he-IL" sz="2100" b="1" dirty="0">
                <a:solidFill>
                  <a:schemeClr val="tx1">
                    <a:lumMod val="75000"/>
                    <a:lumOff val="25000"/>
                  </a:schemeClr>
                </a:solidFill>
              </a:rPr>
              <a:t>תהייה פטורה ממע"מ.</a:t>
            </a:r>
            <a:br>
              <a:rPr lang="en-US" altLang="he-IL" sz="2100" b="1" dirty="0">
                <a:solidFill>
                  <a:schemeClr val="tx1">
                    <a:lumMod val="75000"/>
                    <a:lumOff val="25000"/>
                  </a:schemeClr>
                </a:solidFill>
              </a:rPr>
            </a:br>
            <a:endParaRPr lang="he-IL" altLang="he-IL" sz="2100" b="1" dirty="0">
              <a:solidFill>
                <a:schemeClr val="tx1">
                  <a:lumMod val="75000"/>
                  <a:lumOff val="25000"/>
                </a:schemeClr>
              </a:solidFill>
            </a:endParaRPr>
          </a:p>
          <a:p>
            <a:pPr marL="623888" indent="-514350" algn="r" rtl="1" fontAlgn="auto">
              <a:spcAft>
                <a:spcPts val="0"/>
              </a:spcAft>
              <a:buFont typeface="Wingdings 3" panose="05040102010807070707" pitchFamily="18" charset="2"/>
              <a:buAutoNum type="arabicPeriod"/>
              <a:defRPr/>
            </a:pPr>
            <a:r>
              <a:rPr lang="he-IL" altLang="he-IL" sz="2100" b="1" dirty="0">
                <a:solidFill>
                  <a:schemeClr val="tx1">
                    <a:lumMod val="75000"/>
                    <a:lumOff val="25000"/>
                  </a:schemeClr>
                </a:solidFill>
              </a:rPr>
              <a:t>לאור סעיף 41 לחוק מע"מ, לא תהייה רשאית החברה לנכות את מס התשומות הכלול בחשבונית העצמית שהנפיקה לספריה.</a:t>
            </a:r>
            <a:br>
              <a:rPr lang="en-US" altLang="he-IL" sz="2100" b="1" dirty="0">
                <a:solidFill>
                  <a:schemeClr val="tx1">
                    <a:lumMod val="75000"/>
                    <a:lumOff val="25000"/>
                  </a:schemeClr>
                </a:solidFill>
              </a:rPr>
            </a:br>
            <a:endParaRPr lang="he-IL" altLang="he-IL" sz="2100" b="1" dirty="0">
              <a:solidFill>
                <a:schemeClr val="tx1">
                  <a:lumMod val="75000"/>
                  <a:lumOff val="25000"/>
                </a:schemeClr>
              </a:solidFill>
            </a:endParaRPr>
          </a:p>
        </p:txBody>
      </p:sp>
      <p:sp>
        <p:nvSpPr>
          <p:cNvPr id="35843" name="מציין מיקום של מספר שקופית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Gisha" pitchFamily="34" charset="-79"/>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Gisha" pitchFamily="34" charset="-79"/>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Gisha" pitchFamily="34" charset="-79"/>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Gisha" pitchFamily="34" charset="-79"/>
              </a:defRPr>
            </a:lvl9pPr>
          </a:lstStyle>
          <a:p>
            <a:pPr>
              <a:spcBef>
                <a:spcPct val="0"/>
              </a:spcBef>
              <a:buClrTx/>
              <a:buFontTx/>
              <a:buNone/>
            </a:pPr>
            <a:fld id="{7710F80A-53D9-4867-981E-41C7F3D980B1}" type="slidenum">
              <a:rPr lang="he-IL" altLang="he-IL" sz="1000">
                <a:solidFill>
                  <a:schemeClr val="tx1"/>
                </a:solidFill>
                <a:latin typeface="Arial" panose="020B0604020202020204" pitchFamily="34" charset="0"/>
                <a:cs typeface="Arial" panose="020B0604020202020204" pitchFamily="34" charset="0"/>
              </a:rPr>
              <a:pPr>
                <a:spcBef>
                  <a:spcPct val="0"/>
                </a:spcBef>
                <a:buClrTx/>
                <a:buFontTx/>
                <a:buNone/>
              </a:pPr>
              <a:t>8</a:t>
            </a:fld>
            <a:endParaRPr lang="en-US" altLang="he-IL" sz="10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83561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44688" y="623888"/>
            <a:ext cx="6589712" cy="1281112"/>
          </a:xfrm>
        </p:spPr>
        <p:txBody>
          <a:bodyPr/>
          <a:lstStyle/>
          <a:p>
            <a:endParaRPr lang="en-US" altLang="he-IL"/>
          </a:p>
        </p:txBody>
      </p:sp>
      <p:sp>
        <p:nvSpPr>
          <p:cNvPr id="36867" name="Rectangle 3"/>
          <p:cNvSpPr>
            <a:spLocks noGrp="1"/>
          </p:cNvSpPr>
          <p:nvPr>
            <p:ph idx="1"/>
          </p:nvPr>
        </p:nvSpPr>
        <p:spPr>
          <a:xfrm>
            <a:off x="457200" y="908050"/>
            <a:ext cx="8229600" cy="5416550"/>
          </a:xfrm>
        </p:spPr>
        <p:txBody>
          <a:bodyPr/>
          <a:lstStyle/>
          <a:p>
            <a:pPr marL="623888" indent="-514350" algn="r" rtl="1">
              <a:buFont typeface="Wingdings 3" panose="05040102010807070707" pitchFamily="18" charset="2"/>
              <a:buAutoNum type="arabicPeriod" startAt="5"/>
            </a:pPr>
            <a:r>
              <a:rPr lang="he-IL" altLang="he-IL" sz="2400" b="1" dirty="0"/>
              <a:t>למען הסר ספק, האמור לעיל מתקיים גם במקרים שהחברה רוכשת את דירת המגורים מבעל מניות בה.</a:t>
            </a:r>
            <a:br>
              <a:rPr lang="en-US" altLang="he-IL" sz="2400" b="1" dirty="0"/>
            </a:br>
            <a:endParaRPr lang="he-IL" altLang="he-IL" sz="2400" b="1" dirty="0"/>
          </a:p>
          <a:p>
            <a:pPr marL="623888" indent="-514350" algn="r" rtl="1">
              <a:buFont typeface="Wingdings 3" panose="05040102010807070707" pitchFamily="18" charset="2"/>
              <a:buAutoNum type="arabicPeriod" startAt="5"/>
            </a:pPr>
            <a:r>
              <a:rPr lang="he-IL" altLang="he-IL" sz="2400" b="1" dirty="0"/>
              <a:t>יש לציין כי, במידה ומדובר בחברה שכל הכנסתה פטורה ממע"מ עפ"י הוראות סעיף 31 (1) לחוק מע"מ (לאור העובדה כי כל עיסוקה הוא השכרת דירות למגורים), היא אינה חייבת להירשם במע"מ כ"עוסק", עפ"י סעיף 1 (1) לתקנות הרישום,  </a:t>
            </a:r>
            <a:r>
              <a:rPr lang="he-IL" altLang="he-IL" sz="2400" b="1" u="sng" dirty="0"/>
              <a:t>ורכישת הדירות לא תהווה בידה עיסקת אקראי החייבת במע"מ. זאת, בהנחה שהיא לא מוכרת את הדירות אלא רק משכירה אותן. </a:t>
            </a:r>
          </a:p>
          <a:p>
            <a:pPr marL="623888" indent="-514350" algn="r" rtl="1"/>
            <a:endParaRPr lang="en-US" altLang="he-IL" sz="4000" b="1" dirty="0"/>
          </a:p>
        </p:txBody>
      </p:sp>
      <p:sp>
        <p:nvSpPr>
          <p:cNvPr id="2" name="חץ ימינה מחורץ 1"/>
          <p:cNvSpPr/>
          <p:nvPr/>
        </p:nvSpPr>
        <p:spPr>
          <a:xfrm rot="20180919">
            <a:off x="2114550" y="4531179"/>
            <a:ext cx="2563586" cy="5796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82304387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2577</TotalTime>
  <Words>2346</Words>
  <Application>Microsoft Office PowerPoint</Application>
  <PresentationFormat>‫הצגה על המסך (4:3)</PresentationFormat>
  <Paragraphs>196</Paragraphs>
  <Slides>30</Slides>
  <Notes>3</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30</vt:i4>
      </vt:variant>
    </vt:vector>
  </HeadingPairs>
  <TitlesOfParts>
    <vt:vector size="38" baseType="lpstr">
      <vt:lpstr>Almoni DL AAA</vt:lpstr>
      <vt:lpstr>Arial</vt:lpstr>
      <vt:lpstr>Calibri</vt:lpstr>
      <vt:lpstr>Calibri Light</vt:lpstr>
      <vt:lpstr>Tahoma</vt:lpstr>
      <vt:lpstr>Wingdings 2</vt:lpstr>
      <vt:lpstr>Wingdings 3</vt:lpstr>
      <vt:lpstr>Office Theme</vt:lpstr>
      <vt:lpstr>מצגת של PowerPoint‏</vt:lpstr>
      <vt:lpstr>סעיף 31- "אלה עסקאות הפטורות ממס": </vt:lpstr>
      <vt:lpstr>מצגת של PowerPoint‏</vt:lpstr>
      <vt:lpstr>מצגת של PowerPoint‏</vt:lpstr>
      <vt:lpstr>מצגת של PowerPoint‏</vt:lpstr>
      <vt:lpstr>מצגת של PowerPoint‏</vt:lpstr>
      <vt:lpstr> החלטת מיסוי מספר 6637/14 -רכישת דירת מגורים ע"י חברה שלא עוסקת במקרקעין  והשכרתה לבעל המניות </vt:lpstr>
      <vt:lpstr>מצגת של PowerPoint‏</vt:lpstr>
      <vt:lpstr>מצגת של PowerPoint‏</vt:lpstr>
      <vt:lpstr>מסר חשוב למייצגים- החבות במע"מ של קבלה בירושה של נכס מסחרי או דירת מגורים ומכירתם</vt:lpstr>
      <vt:lpstr>מצגת של PowerPoint‏</vt:lpstr>
      <vt:lpstr>מצגת של PowerPoint‏</vt:lpstr>
      <vt:lpstr>מצגת של PowerPoint‏</vt:lpstr>
      <vt:lpstr>AIRB&amp;Bדירות שמושכרות לטווח קצר במסגרת </vt:lpstr>
      <vt:lpstr>מצגת של PowerPoint‏</vt:lpstr>
      <vt:lpstr>הנחיה פנימית של מע"מ- אפריל 2018</vt:lpstr>
      <vt:lpstr>מצגת של PowerPoint‏</vt:lpstr>
      <vt:lpstr>מצגת של PowerPoint‏</vt:lpstr>
      <vt:lpstr>מצגת של PowerPoint‏</vt:lpstr>
      <vt:lpstr>מצגת של PowerPoint‏</vt:lpstr>
      <vt:lpstr>המאפיינים הנפוצים של חברות ההחזקה</vt:lpstr>
      <vt:lpstr>מצגת של PowerPoint‏</vt:lpstr>
      <vt:lpstr>מצגת של PowerPoint‏</vt:lpstr>
      <vt:lpstr>מצגת של PowerPoint‏</vt:lpstr>
      <vt:lpstr>הסיווג של חברת החזקות שיש לה תדירות גבוהה של מכירת מניות של החברות מוחזקות </vt:lpstr>
      <vt:lpstr>ניכוי מס תשומות בחברת החזקות</vt:lpstr>
      <vt:lpstr>מצגת של PowerPoint‏</vt:lpstr>
      <vt:lpstr>מצגת של PowerPoint‏</vt:lpstr>
      <vt:lpstr>טיפים להתנהלות נכונה יותר בחברת החזקות</vt:lpstr>
      <vt:lpstr>מצגת של PowerPoint‏</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KPMG</dc:creator>
  <cp:lastModifiedBy>KPMG</cp:lastModifiedBy>
  <cp:revision>297</cp:revision>
  <cp:lastPrinted>2017-11-14T15:02:40Z</cp:lastPrinted>
  <dcterms:created xsi:type="dcterms:W3CDTF">2017-11-10T04:08:57Z</dcterms:created>
  <dcterms:modified xsi:type="dcterms:W3CDTF">2022-12-06T06:14:46Z</dcterms:modified>
</cp:coreProperties>
</file>