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
  </p:notesMasterIdLst>
  <p:sldIdLst>
    <p:sldId id="286" r:id="rId2"/>
    <p:sldId id="285" r:id="rId3"/>
    <p:sldId id="281" r:id="rId4"/>
    <p:sldId id="283" r:id="rId5"/>
    <p:sldId id="284" r:id="rId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75" d="100"/>
          <a:sy n="75" d="100"/>
        </p:scale>
        <p:origin x="36" y="-6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4F7E20-7125-4B8E-ADAA-92BB01239BDA}" type="datetimeFigureOut">
              <a:rPr lang="he-IL" smtClean="0"/>
              <a:pPr/>
              <a:t>כ"ב/חשון/תשע"ו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4085703-51B1-4DD6-871B-93DC91AE67B8}" type="slidenum">
              <a:rPr lang="he-IL" smtClean="0"/>
              <a:pPr/>
              <a:t>‹#›</a:t>
            </a:fld>
            <a:endParaRPr lang="he-IL"/>
          </a:p>
        </p:txBody>
      </p:sp>
    </p:spTree>
    <p:extLst>
      <p:ext uri="{BB962C8B-B14F-4D97-AF65-F5344CB8AC3E}">
        <p14:creationId xmlns:p14="http://schemas.microsoft.com/office/powerpoint/2010/main" xmlns="" val="21264708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B57061E4-BAA0-4E5A-8B8A-8C322DC1C072}" type="datetime8">
              <a:rPr lang="he-IL" smtClean="0"/>
              <a:pPr/>
              <a:t>04 נובמבר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131097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CA0041A-993D-4BF9-AC53-D7BCD7084BC3}" type="datetime8">
              <a:rPr lang="he-IL" smtClean="0"/>
              <a:pPr/>
              <a:t>04 נובמבר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98014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C10C022-D6C4-495C-A22A-781018BCB5BD}" type="datetime8">
              <a:rPr lang="he-IL" smtClean="0"/>
              <a:pPr/>
              <a:t>04 נובמבר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68056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0ACF9426-70D5-4BDC-B79F-450DAE791CB1}" type="datetime8">
              <a:rPr lang="he-IL" smtClean="0"/>
              <a:pPr/>
              <a:t>04 נובמבר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424181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BCC26D4-BD88-4809-9531-E6CA9F62FA60}" type="datetime8">
              <a:rPr lang="he-IL" smtClean="0"/>
              <a:pPr/>
              <a:t>04 נובמבר 15</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259083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2C6BA55-4DB1-4AA9-A139-ACD0A3C7748E}" type="datetime8">
              <a:rPr lang="he-IL" smtClean="0"/>
              <a:pPr/>
              <a:t>04 נובמבר 15</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36474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0269AEE3-A171-4D58-B4DA-F6A9B38D70F9}" type="datetime8">
              <a:rPr lang="he-IL" smtClean="0"/>
              <a:pPr/>
              <a:t>04 נובמבר 15</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191434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476198A-0464-466D-BCFC-BF05B9EAA4B6}" type="datetime8">
              <a:rPr lang="he-IL" smtClean="0"/>
              <a:pPr/>
              <a:t>04 נובמבר 15</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221684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95BF46F-5374-4C27-9664-545813C5EA9D}" type="datetime8">
              <a:rPr lang="he-IL" smtClean="0"/>
              <a:pPr/>
              <a:t>04 נובמבר 15</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350287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B1FFB7F-344C-46FE-9420-307FAB917F10}" type="datetime8">
              <a:rPr lang="he-IL" smtClean="0"/>
              <a:pPr/>
              <a:t>04 נובמבר 15</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363018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650DA6C-8F34-473F-A4AB-ABCF1CEB5CBA}" type="datetime8">
              <a:rPr lang="he-IL" smtClean="0"/>
              <a:pPr/>
              <a:t>04 נובמבר 15</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317008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54044D2-679C-42A3-9407-D8B7BB808804}" type="datetime8">
              <a:rPr lang="he-IL" smtClean="0"/>
              <a:pPr/>
              <a:t>04 נובמבר 15</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1D0E77-BBB7-4F2E-9AB3-DDD3097A62A6}" type="slidenum">
              <a:rPr lang="he-IL" smtClean="0"/>
              <a:pPr/>
              <a:t>‹#›</a:t>
            </a:fld>
            <a:endParaRPr lang="he-IL"/>
          </a:p>
        </p:txBody>
      </p:sp>
    </p:spTree>
    <p:extLst>
      <p:ext uri="{BB962C8B-B14F-4D97-AF65-F5344CB8AC3E}">
        <p14:creationId xmlns:p14="http://schemas.microsoft.com/office/powerpoint/2010/main" xmlns="" val="195487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C1D0E77-BBB7-4F2E-9AB3-DDD3097A62A6}" type="slidenum">
              <a:rPr lang="he-IL" smtClean="0"/>
              <a:pPr/>
              <a:t>1</a:t>
            </a:fld>
            <a:endParaRPr lang="he-IL"/>
          </a:p>
        </p:txBody>
      </p:sp>
      <p:sp>
        <p:nvSpPr>
          <p:cNvPr id="5" name="מלבן 4"/>
          <p:cNvSpPr/>
          <p:nvPr/>
        </p:nvSpPr>
        <p:spPr>
          <a:xfrm>
            <a:off x="857224" y="1124744"/>
            <a:ext cx="6918624" cy="5170646"/>
          </a:xfrm>
          <a:prstGeom prst="rect">
            <a:avLst/>
          </a:prstGeom>
        </p:spPr>
        <p:txBody>
          <a:bodyPr wrap="square">
            <a:spAutoFit/>
          </a:bodyPr>
          <a:lstStyle/>
          <a:p>
            <a:pPr algn="ctr"/>
            <a:r>
              <a:rPr lang="he-IL" sz="2400" b="1" dirty="0" smtClean="0"/>
              <a:t>התמוטטותה של 'הפירמידה היהודית' של </a:t>
            </a:r>
            <a:r>
              <a:rPr lang="he-IL" sz="2400" b="1" dirty="0" err="1" smtClean="0"/>
              <a:t>ליבסקינד</a:t>
            </a:r>
            <a:endParaRPr lang="he-IL" sz="2400" b="1" dirty="0" smtClean="0"/>
          </a:p>
          <a:p>
            <a:pPr algn="ctr"/>
            <a:endParaRPr lang="he-IL" sz="2400" b="1" dirty="0" smtClean="0"/>
          </a:p>
          <a:p>
            <a:pPr algn="ctr"/>
            <a:endParaRPr lang="he-IL" sz="2400" b="1" dirty="0"/>
          </a:p>
          <a:p>
            <a:pPr algn="ctr"/>
            <a:endParaRPr lang="he-IL" sz="2400" b="1" dirty="0"/>
          </a:p>
          <a:p>
            <a:pPr algn="ctr"/>
            <a:r>
              <a:rPr lang="he-IL" sz="2000" b="1" dirty="0" smtClean="0">
                <a:solidFill>
                  <a:srgbClr val="FF0000"/>
                </a:solidFill>
              </a:rPr>
              <a:t>תמצית תוצאות הדיון בהתנגדויות בוועדה המקומית ב-28.10.15</a:t>
            </a:r>
          </a:p>
          <a:p>
            <a:pPr algn="ctr"/>
            <a:endParaRPr lang="he-IL" sz="2000" b="1" dirty="0" smtClean="0">
              <a:solidFill>
                <a:srgbClr val="FF0000"/>
              </a:solidFill>
            </a:endParaRPr>
          </a:p>
          <a:p>
            <a:pPr algn="ctr"/>
            <a:r>
              <a:rPr lang="he-IL" sz="2000" b="1" dirty="0" smtClean="0">
                <a:solidFill>
                  <a:srgbClr val="FF0000"/>
                </a:solidFill>
              </a:rPr>
              <a:t> למגדל  הפירמידה במתחם עדן, ירושלים</a:t>
            </a:r>
          </a:p>
          <a:p>
            <a:pPr algn="ctr"/>
            <a:endParaRPr lang="he-IL" b="1" dirty="0"/>
          </a:p>
          <a:p>
            <a:pPr algn="ctr"/>
            <a:endParaRPr lang="he-IL" b="1" dirty="0" smtClean="0"/>
          </a:p>
          <a:p>
            <a:pPr algn="ctr"/>
            <a:endParaRPr lang="en-US" b="1" smtClean="0"/>
          </a:p>
          <a:p>
            <a:pPr algn="ctr"/>
            <a:endParaRPr lang="he-IL" b="1" dirty="0" smtClean="0"/>
          </a:p>
          <a:p>
            <a:pPr algn="ctr"/>
            <a:endParaRPr lang="he-IL" b="1" dirty="0" smtClean="0"/>
          </a:p>
          <a:p>
            <a:pPr algn="ctr"/>
            <a:r>
              <a:rPr lang="he-IL" b="1" dirty="0" smtClean="0"/>
              <a:t>עמותת אדריכלים מאוחדים בישראל- הועדה המקצועית וסניף ירושלים </a:t>
            </a:r>
          </a:p>
          <a:p>
            <a:pPr algn="ctr"/>
            <a:endParaRPr lang="he-IL" b="1" dirty="0"/>
          </a:p>
          <a:p>
            <a:pPr algn="ctr"/>
            <a:endParaRPr lang="he-IL" b="1" dirty="0" smtClean="0"/>
          </a:p>
          <a:p>
            <a:pPr algn="ctr"/>
            <a:endParaRPr lang="he-IL" b="1" dirty="0"/>
          </a:p>
          <a:p>
            <a:pPr algn="ctr"/>
            <a:r>
              <a:rPr lang="he-IL" sz="1200" b="1" dirty="0" smtClean="0"/>
              <a:t>4.11.15</a:t>
            </a:r>
            <a:endParaRPr lang="he-IL" sz="1200" dirty="0"/>
          </a:p>
        </p:txBody>
      </p:sp>
    </p:spTree>
    <p:extLst>
      <p:ext uri="{BB962C8B-B14F-4D97-AF65-F5344CB8AC3E}">
        <p14:creationId xmlns:p14="http://schemas.microsoft.com/office/powerpoint/2010/main" xmlns="" val="346021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C1D0E77-BBB7-4F2E-9AB3-DDD3097A62A6}" type="slidenum">
              <a:rPr lang="he-IL" smtClean="0"/>
              <a:pPr/>
              <a:t>2</a:t>
            </a:fld>
            <a:endParaRPr lang="he-IL"/>
          </a:p>
        </p:txBody>
      </p:sp>
      <p:pic>
        <p:nvPicPr>
          <p:cNvPr id="5" name="תמונה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3243154"/>
            <a:ext cx="4392488" cy="3409142"/>
          </a:xfrm>
          <a:prstGeom prst="rect">
            <a:avLst/>
          </a:prstGeom>
        </p:spPr>
      </p:pic>
      <p:pic>
        <p:nvPicPr>
          <p:cNvPr id="6" name="תמונה 5"/>
          <p:cNvPicPr>
            <a:picLocks noChangeAspect="1"/>
          </p:cNvPicPr>
          <p:nvPr/>
        </p:nvPicPr>
        <p:blipFill rotWithShape="1">
          <a:blip r:embed="rId3" cstate="print">
            <a:extLst>
              <a:ext uri="{28A0092B-C50C-407E-A947-70E740481C1C}">
                <a14:useLocalDpi xmlns:a14="http://schemas.microsoft.com/office/drawing/2010/main" xmlns="" val="0"/>
              </a:ext>
            </a:extLst>
          </a:blip>
          <a:srcRect l="4400" t="1651" r="1829" b="1651"/>
          <a:stretch/>
        </p:blipFill>
        <p:spPr>
          <a:xfrm>
            <a:off x="4710350" y="800373"/>
            <a:ext cx="4290768" cy="3420715"/>
          </a:xfrm>
          <a:prstGeom prst="rect">
            <a:avLst/>
          </a:prstGeom>
        </p:spPr>
      </p:pic>
      <p:sp>
        <p:nvSpPr>
          <p:cNvPr id="7" name="TextBox 6"/>
          <p:cNvSpPr txBox="1"/>
          <p:nvPr/>
        </p:nvSpPr>
        <p:spPr>
          <a:xfrm>
            <a:off x="143254" y="800373"/>
            <a:ext cx="4469492" cy="830997"/>
          </a:xfrm>
          <a:prstGeom prst="rect">
            <a:avLst/>
          </a:prstGeom>
          <a:noFill/>
        </p:spPr>
        <p:txBody>
          <a:bodyPr wrap="none" rtlCol="1">
            <a:spAutoFit/>
          </a:bodyPr>
          <a:lstStyle/>
          <a:p>
            <a:r>
              <a:rPr lang="he-IL" sz="1600" dirty="0" err="1" smtClean="0"/>
              <a:t>הפנורמה</a:t>
            </a:r>
            <a:r>
              <a:rPr lang="he-IL" sz="1600" dirty="0" smtClean="0"/>
              <a:t> </a:t>
            </a:r>
            <a:r>
              <a:rPr lang="he-IL" sz="1600" dirty="0" smtClean="0"/>
              <a:t>המטעה </a:t>
            </a:r>
            <a:r>
              <a:rPr lang="he-IL" sz="1600" dirty="0" smtClean="0"/>
              <a:t>שפורסמה בתקשורת </a:t>
            </a:r>
          </a:p>
          <a:p>
            <a:r>
              <a:rPr lang="he-IL" sz="1600" dirty="0" smtClean="0"/>
              <a:t>והוצגה ע"י האדריכלים </a:t>
            </a:r>
            <a:r>
              <a:rPr lang="he-IL" sz="1600" dirty="0" err="1" smtClean="0"/>
              <a:t>ליבסקינד</a:t>
            </a:r>
            <a:r>
              <a:rPr lang="he-IL" sz="1600" dirty="0" smtClean="0"/>
              <a:t> ולוי בכנס שהתקיים </a:t>
            </a:r>
          </a:p>
          <a:p>
            <a:r>
              <a:rPr lang="he-IL" sz="1600" dirty="0" smtClean="0"/>
              <a:t>במכון ירושלים לחקר ישראל ביום 18.10.2015</a:t>
            </a:r>
            <a:endParaRPr lang="he-IL" sz="1600" dirty="0"/>
          </a:p>
        </p:txBody>
      </p:sp>
      <p:sp>
        <p:nvSpPr>
          <p:cNvPr id="8" name="TextBox 7"/>
          <p:cNvSpPr txBox="1"/>
          <p:nvPr/>
        </p:nvSpPr>
        <p:spPr>
          <a:xfrm>
            <a:off x="3442710" y="5643578"/>
            <a:ext cx="5408853" cy="830997"/>
          </a:xfrm>
          <a:prstGeom prst="rect">
            <a:avLst/>
          </a:prstGeom>
          <a:noFill/>
        </p:spPr>
        <p:txBody>
          <a:bodyPr wrap="square" rtlCol="1">
            <a:spAutoFit/>
          </a:bodyPr>
          <a:lstStyle/>
          <a:p>
            <a:r>
              <a:rPr lang="he-IL" sz="1600" dirty="0" smtClean="0"/>
              <a:t>הפנורמה המתוקנת </a:t>
            </a:r>
            <a:r>
              <a:rPr lang="he-IL" sz="1600" dirty="0" smtClean="0"/>
              <a:t>התואמת </a:t>
            </a:r>
            <a:r>
              <a:rPr lang="he-IL" sz="1600" dirty="0" smtClean="0"/>
              <a:t>את מסמכי התכנית </a:t>
            </a:r>
          </a:p>
          <a:p>
            <a:r>
              <a:rPr lang="he-IL" sz="1600" dirty="0" smtClean="0"/>
              <a:t>שהוצגה על ידי עמותת  האדריכלים </a:t>
            </a:r>
          </a:p>
          <a:p>
            <a:r>
              <a:rPr lang="he-IL" sz="1600" dirty="0" smtClean="0"/>
              <a:t>והדהימה את ועדת ההתנגדויות</a:t>
            </a:r>
            <a:endParaRPr lang="he-IL" sz="1600" dirty="0"/>
          </a:p>
        </p:txBody>
      </p:sp>
      <p:sp>
        <p:nvSpPr>
          <p:cNvPr id="9" name="TextBox 8"/>
          <p:cNvSpPr txBox="1"/>
          <p:nvPr/>
        </p:nvSpPr>
        <p:spPr>
          <a:xfrm>
            <a:off x="1661569" y="2204864"/>
            <a:ext cx="1871026" cy="369332"/>
          </a:xfrm>
          <a:prstGeom prst="rect">
            <a:avLst/>
          </a:prstGeom>
          <a:noFill/>
        </p:spPr>
        <p:txBody>
          <a:bodyPr wrap="none" rtlCol="1">
            <a:spAutoFit/>
          </a:bodyPr>
          <a:lstStyle/>
          <a:p>
            <a:r>
              <a:rPr lang="he-IL" dirty="0" smtClean="0">
                <a:solidFill>
                  <a:srgbClr val="FF0000"/>
                </a:solidFill>
              </a:rPr>
              <a:t>רקע: לידיעה כללית</a:t>
            </a:r>
            <a:endParaRPr lang="he-IL" dirty="0">
              <a:solidFill>
                <a:srgbClr val="FF0000"/>
              </a:solidFill>
            </a:endParaRPr>
          </a:p>
        </p:txBody>
      </p:sp>
    </p:spTree>
    <p:extLst>
      <p:ext uri="{BB962C8B-B14F-4D97-AF65-F5344CB8AC3E}">
        <p14:creationId xmlns:p14="http://schemas.microsoft.com/office/powerpoint/2010/main" xmlns="" val="232822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88000"/>
          </a:schemeClr>
        </a:solidFill>
        <a:effectLst/>
      </p:bgPr>
    </p:bg>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C1D0E77-BBB7-4F2E-9AB3-DDD3097A62A6}" type="slidenum">
              <a:rPr lang="he-IL" smtClean="0"/>
              <a:pPr/>
              <a:t>3</a:t>
            </a:fld>
            <a:endParaRPr lang="he-IL" dirty="0"/>
          </a:p>
        </p:txBody>
      </p:sp>
      <p:sp>
        <p:nvSpPr>
          <p:cNvPr id="5" name="TextBox 4"/>
          <p:cNvSpPr txBox="1"/>
          <p:nvPr/>
        </p:nvSpPr>
        <p:spPr>
          <a:xfrm>
            <a:off x="-44723" y="350306"/>
            <a:ext cx="8456162" cy="461665"/>
          </a:xfrm>
          <a:prstGeom prst="rect">
            <a:avLst/>
          </a:prstGeom>
          <a:noFill/>
        </p:spPr>
        <p:txBody>
          <a:bodyPr wrap="none" rtlCol="1">
            <a:spAutoFit/>
          </a:bodyPr>
          <a:lstStyle/>
          <a:p>
            <a:r>
              <a:rPr lang="he-IL" sz="2400" b="1" dirty="0" smtClean="0"/>
              <a:t>  עיקר תוצאות ההתנגדויות  לפירמידה בירושלים  (א)               </a:t>
            </a:r>
            <a:r>
              <a:rPr lang="he-IL" sz="1200" b="1" dirty="0" smtClean="0">
                <a:solidFill>
                  <a:srgbClr val="FF0000"/>
                </a:solidFill>
              </a:rPr>
              <a:t>2.11.15</a:t>
            </a:r>
            <a:endParaRPr lang="he-IL" sz="1200" dirty="0">
              <a:solidFill>
                <a:srgbClr val="FF0000"/>
              </a:solidFill>
            </a:endParaRPr>
          </a:p>
        </p:txBody>
      </p:sp>
      <p:sp>
        <p:nvSpPr>
          <p:cNvPr id="6" name="TextBox 5"/>
          <p:cNvSpPr txBox="1"/>
          <p:nvPr/>
        </p:nvSpPr>
        <p:spPr>
          <a:xfrm>
            <a:off x="1" y="956082"/>
            <a:ext cx="8285120" cy="5755422"/>
          </a:xfrm>
          <a:prstGeom prst="rect">
            <a:avLst/>
          </a:prstGeom>
          <a:noFill/>
        </p:spPr>
        <p:txBody>
          <a:bodyPr wrap="square" rtlCol="1">
            <a:spAutoFit/>
          </a:bodyPr>
          <a:lstStyle/>
          <a:p>
            <a:r>
              <a:rPr lang="he-IL" dirty="0" smtClean="0"/>
              <a:t>א. </a:t>
            </a:r>
            <a:r>
              <a:rPr lang="he-IL" b="1" dirty="0" smtClean="0"/>
              <a:t>גובה מופרז </a:t>
            </a:r>
            <a:r>
              <a:rPr lang="he-IL" dirty="0" smtClean="0"/>
              <a:t>– </a:t>
            </a:r>
            <a:r>
              <a:rPr lang="he-IL" dirty="0" smtClean="0">
                <a:solidFill>
                  <a:srgbClr val="0070C0"/>
                </a:solidFill>
              </a:rPr>
              <a:t>התקבלה ההתנגדות</a:t>
            </a:r>
            <a:r>
              <a:rPr lang="he-IL" dirty="0" smtClean="0"/>
              <a:t>. הבניין יקוצץ כולו בשליש . גובהו </a:t>
            </a:r>
            <a:r>
              <a:rPr lang="he-IL" dirty="0" err="1" smtClean="0"/>
              <a:t>המירבי</a:t>
            </a:r>
            <a:r>
              <a:rPr lang="he-IL" dirty="0" smtClean="0"/>
              <a:t> האבסולוטי יהיה 907 מטר  ולא 963 מטר כפי שהוצע. </a:t>
            </a:r>
          </a:p>
          <a:p>
            <a:r>
              <a:rPr lang="he-IL" dirty="0" smtClean="0"/>
              <a:t>המשמעות: המגדל הצטמצם ל-108 מטר גובה במקום 164.5 מטר </a:t>
            </a:r>
          </a:p>
          <a:p>
            <a:endParaRPr lang="he-IL" dirty="0"/>
          </a:p>
          <a:p>
            <a:r>
              <a:rPr lang="he-IL" sz="1600" u="sng" dirty="0" smtClean="0">
                <a:solidFill>
                  <a:srgbClr val="FF0000"/>
                </a:solidFill>
              </a:rPr>
              <a:t>הערה: </a:t>
            </a:r>
            <a:r>
              <a:rPr lang="he-IL" sz="1600" dirty="0" smtClean="0"/>
              <a:t>בהמשך כותבת הוועדה בהחלטתה טיעון שגוי או מכוון, המבשר רע לעתיד:  "היא דוחה את ההתנגדות שגובה הבניין חורג לחלוטין מהמותר במרכז העיר לפי תכנית המתאר שהגבילה מבנים ל-24 קומות תוך התייחסות לעיר ההיסטורית [...]; תכנית המתאר לא הגדירה גובה קומה טיפוסית ולא סופרת קומות טכניות". נזכיר, שהפירמידה המוצעת התנוססה לגובה מקורב של 53 קומות, אך הוועדה 'מתעלמת לנוחיותה מקיומו של ה'צריח' הטכני הנראה גם הוא למרחקים [ס' ד להלן]..</a:t>
            </a:r>
          </a:p>
          <a:p>
            <a:endParaRPr lang="he-IL" dirty="0"/>
          </a:p>
          <a:p>
            <a:r>
              <a:rPr lang="he-IL" dirty="0" smtClean="0"/>
              <a:t>ב. </a:t>
            </a:r>
            <a:r>
              <a:rPr lang="he-IL" b="1" dirty="0" smtClean="0"/>
              <a:t>נספח בינוי מטעה</a:t>
            </a:r>
            <a:r>
              <a:rPr lang="he-IL" dirty="0" smtClean="0"/>
              <a:t> – </a:t>
            </a:r>
            <a:r>
              <a:rPr lang="he-IL" dirty="0" smtClean="0">
                <a:solidFill>
                  <a:srgbClr val="0070C0"/>
                </a:solidFill>
              </a:rPr>
              <a:t>התקבלה ההתנגדות </a:t>
            </a:r>
            <a:r>
              <a:rPr lang="he-IL" dirty="0" smtClean="0"/>
              <a:t>שחשפה שנספח הבינוי אינו מחייב. </a:t>
            </a:r>
          </a:p>
          <a:p>
            <a:r>
              <a:rPr lang="he-IL" dirty="0" smtClean="0"/>
              <a:t>הנספח הסופי יחייב כעת בצורתו העיצובית ולא יותיר את 'כל האופציות העיצוביות פתוחות'. לא ניתן יהיה לשנותו בשלב היתר הבניה.</a:t>
            </a:r>
          </a:p>
          <a:p>
            <a:endParaRPr lang="he-IL" dirty="0"/>
          </a:p>
          <a:p>
            <a:r>
              <a:rPr lang="he-IL" dirty="0" smtClean="0"/>
              <a:t>ג. </a:t>
            </a:r>
            <a:r>
              <a:rPr lang="he-IL" b="1" dirty="0" err="1" smtClean="0"/>
              <a:t>פנורמות</a:t>
            </a:r>
            <a:r>
              <a:rPr lang="he-IL" b="1" dirty="0" smtClean="0"/>
              <a:t> </a:t>
            </a:r>
            <a:r>
              <a:rPr lang="he-IL" b="1" dirty="0" smtClean="0"/>
              <a:t>מטעות שהציג </a:t>
            </a:r>
            <a:r>
              <a:rPr lang="he-IL" b="1" dirty="0" smtClean="0"/>
              <a:t>המתכנן </a:t>
            </a:r>
            <a:r>
              <a:rPr lang="he-IL" dirty="0" smtClean="0"/>
              <a:t>–בהחלטת </a:t>
            </a:r>
            <a:r>
              <a:rPr lang="he-IL" dirty="0" smtClean="0"/>
              <a:t>הועדה לא הוכחשה טענת עמותת האדריכלים על </a:t>
            </a:r>
            <a:r>
              <a:rPr lang="he-IL" dirty="0" err="1" smtClean="0"/>
              <a:t>הפנורמה</a:t>
            </a:r>
            <a:r>
              <a:rPr lang="he-IL" dirty="0" smtClean="0"/>
              <a:t> המטעה ובדיון אדריכל </a:t>
            </a:r>
            <a:r>
              <a:rPr lang="he-IL" dirty="0" smtClean="0"/>
              <a:t>יגאל  לוי "דילג" על הנושא בזהירות ולא התייחס לכך. </a:t>
            </a:r>
          </a:p>
          <a:p>
            <a:endParaRPr lang="he-IL" dirty="0"/>
          </a:p>
          <a:p>
            <a:r>
              <a:rPr lang="he-IL" dirty="0" smtClean="0"/>
              <a:t>ד. </a:t>
            </a:r>
            <a:r>
              <a:rPr lang="he-IL" b="1" dirty="0" smtClean="0"/>
              <a:t>האם הצריח שקוף? </a:t>
            </a:r>
            <a:r>
              <a:rPr lang="he-IL" dirty="0" smtClean="0">
                <a:solidFill>
                  <a:schemeClr val="accent1"/>
                </a:solidFill>
              </a:rPr>
              <a:t>התקבלה ההתנגדות </a:t>
            </a:r>
            <a:r>
              <a:rPr lang="he-IL" dirty="0" smtClean="0">
                <a:solidFill>
                  <a:schemeClr val="accent1"/>
                </a:solidFill>
              </a:rPr>
              <a:t>והטענה </a:t>
            </a:r>
            <a:r>
              <a:rPr lang="he-IL" dirty="0" smtClean="0"/>
              <a:t>שה"צריח" או "האלמנט </a:t>
            </a:r>
            <a:r>
              <a:rPr lang="he-IL" dirty="0" err="1" smtClean="0"/>
              <a:t>העצובי"  </a:t>
            </a:r>
            <a:r>
              <a:rPr lang="he-IL" dirty="0" smtClean="0"/>
              <a:t>    המותקן מעל המבנה ('השפיץ'), שגובהו מעל 40 מטר, איננו "שקוף" כלל ואכן יבלוט למרחקים. על פי החלטת </a:t>
            </a:r>
            <a:r>
              <a:rPr lang="he-IL" dirty="0" smtClean="0"/>
              <a:t>הועדה </a:t>
            </a:r>
            <a:r>
              <a:rPr lang="he-IL" dirty="0" smtClean="0"/>
              <a:t>האלמנט ייכלל בגובה הסופי המותר.</a:t>
            </a:r>
          </a:p>
          <a:p>
            <a:endParaRPr lang="he-IL" dirty="0"/>
          </a:p>
        </p:txBody>
      </p:sp>
    </p:spTree>
    <p:extLst>
      <p:ext uri="{BB962C8B-B14F-4D97-AF65-F5344CB8AC3E}">
        <p14:creationId xmlns:p14="http://schemas.microsoft.com/office/powerpoint/2010/main" xmlns="" val="293105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C1D0E77-BBB7-4F2E-9AB3-DDD3097A62A6}" type="slidenum">
              <a:rPr lang="he-IL" smtClean="0"/>
              <a:pPr/>
              <a:t>4</a:t>
            </a:fld>
            <a:endParaRPr lang="he-IL"/>
          </a:p>
        </p:txBody>
      </p:sp>
      <p:sp>
        <p:nvSpPr>
          <p:cNvPr id="5" name="TextBox 4"/>
          <p:cNvSpPr txBox="1"/>
          <p:nvPr/>
        </p:nvSpPr>
        <p:spPr>
          <a:xfrm>
            <a:off x="5220072" y="188640"/>
            <a:ext cx="2959528" cy="738664"/>
          </a:xfrm>
          <a:prstGeom prst="rect">
            <a:avLst/>
          </a:prstGeom>
          <a:noFill/>
        </p:spPr>
        <p:txBody>
          <a:bodyPr wrap="none" rtlCol="1">
            <a:spAutoFit/>
          </a:bodyPr>
          <a:lstStyle/>
          <a:p>
            <a:r>
              <a:rPr lang="he-IL" sz="2400" b="1" dirty="0" smtClean="0"/>
              <a:t>תוצאות ההתנגדות (ב)</a:t>
            </a:r>
          </a:p>
          <a:p>
            <a:endParaRPr lang="he-IL" dirty="0"/>
          </a:p>
        </p:txBody>
      </p:sp>
      <p:sp>
        <p:nvSpPr>
          <p:cNvPr id="6" name="TextBox 5"/>
          <p:cNvSpPr txBox="1"/>
          <p:nvPr/>
        </p:nvSpPr>
        <p:spPr>
          <a:xfrm>
            <a:off x="269153" y="724957"/>
            <a:ext cx="8033603" cy="6186309"/>
          </a:xfrm>
          <a:prstGeom prst="rect">
            <a:avLst/>
          </a:prstGeom>
          <a:noFill/>
        </p:spPr>
        <p:txBody>
          <a:bodyPr wrap="square" rtlCol="1">
            <a:spAutoFit/>
          </a:bodyPr>
          <a:lstStyle/>
          <a:p>
            <a:r>
              <a:rPr lang="he-IL" dirty="0"/>
              <a:t>ה. </a:t>
            </a:r>
            <a:r>
              <a:rPr lang="he-IL" b="1" dirty="0"/>
              <a:t>בלבול בהגדרות השימושים ב'שפיץ' הפירמידה </a:t>
            </a:r>
            <a:r>
              <a:rPr lang="he-IL" dirty="0"/>
              <a:t>– </a:t>
            </a:r>
            <a:r>
              <a:rPr lang="he-IL" dirty="0">
                <a:solidFill>
                  <a:srgbClr val="0070C0"/>
                </a:solidFill>
              </a:rPr>
              <a:t>התקבלה ההתנגדות</a:t>
            </a:r>
            <a:r>
              <a:rPr lang="he-IL" dirty="0"/>
              <a:t>. </a:t>
            </a:r>
            <a:r>
              <a:rPr lang="he-IL" dirty="0" smtClean="0"/>
              <a:t>הנושא </a:t>
            </a:r>
            <a:r>
              <a:rPr lang="he-IL" dirty="0"/>
              <a:t>יובהר בתקנון החדש וסתירות פנימיות תבוטלנה. </a:t>
            </a:r>
            <a:r>
              <a:rPr lang="he-IL" dirty="0">
                <a:solidFill>
                  <a:srgbClr val="0070C0"/>
                </a:solidFill>
              </a:rPr>
              <a:t>התקבלה </a:t>
            </a:r>
            <a:r>
              <a:rPr lang="he-IL" dirty="0" smtClean="0">
                <a:solidFill>
                  <a:srgbClr val="0070C0"/>
                </a:solidFill>
              </a:rPr>
              <a:t>ההתנגדות לסעיף </a:t>
            </a:r>
            <a:r>
              <a:rPr lang="he-IL" dirty="0" smtClean="0"/>
              <a:t>המתיר  </a:t>
            </a:r>
            <a:r>
              <a:rPr lang="he-IL" dirty="0"/>
              <a:t>"התקנת </a:t>
            </a:r>
            <a:r>
              <a:rPr lang="he-IL" dirty="0" smtClean="0"/>
              <a:t>מתקני תקשורת</a:t>
            </a:r>
            <a:r>
              <a:rPr lang="he-IL" dirty="0"/>
              <a:t>"  על קצה הבניין.  יוגדר מחדש שהאנטנות תוסתרנה </a:t>
            </a:r>
            <a:r>
              <a:rPr lang="he-IL" dirty="0" smtClean="0"/>
              <a:t>בתוכו.</a:t>
            </a:r>
          </a:p>
          <a:p>
            <a:endParaRPr lang="he-IL" dirty="0"/>
          </a:p>
          <a:p>
            <a:r>
              <a:rPr lang="he-IL" dirty="0" smtClean="0"/>
              <a:t>ו. </a:t>
            </a:r>
            <a:r>
              <a:rPr lang="he-IL" b="1" dirty="0"/>
              <a:t>עיצוב </a:t>
            </a:r>
            <a:r>
              <a:rPr lang="he-IL" b="1" dirty="0" smtClean="0"/>
              <a:t>אדריכלי</a:t>
            </a:r>
            <a:r>
              <a:rPr lang="he-IL" dirty="0" smtClean="0"/>
              <a:t>– </a:t>
            </a:r>
            <a:r>
              <a:rPr lang="he-IL" dirty="0" smtClean="0">
                <a:solidFill>
                  <a:schemeClr val="accent1"/>
                </a:solidFill>
              </a:rPr>
              <a:t>התקבל ההתנגדויות בנושא. </a:t>
            </a:r>
            <a:r>
              <a:rPr lang="he-IL" dirty="0" smtClean="0"/>
              <a:t>הנוסח המעודן של הוועדה קבע כך: "הקשתות </a:t>
            </a:r>
            <a:r>
              <a:rPr lang="he-IL" dirty="0" err="1"/>
              <a:t>והארקדות</a:t>
            </a:r>
            <a:r>
              <a:rPr lang="he-IL" dirty="0"/>
              <a:t> </a:t>
            </a:r>
            <a:r>
              <a:rPr lang="he-IL" dirty="0" smtClean="0"/>
              <a:t>המבוקשות </a:t>
            </a:r>
            <a:r>
              <a:rPr lang="he-IL" dirty="0" smtClean="0"/>
              <a:t>בקומות הראשונות אינן מתחברות ארכיטקטונית לשלמות הבניין שנטען כי קיימת בו". </a:t>
            </a:r>
            <a:r>
              <a:rPr lang="he-IL" dirty="0"/>
              <a:t>העיצוב ישונה  בתאום עם מהנדס העיר </a:t>
            </a:r>
            <a:r>
              <a:rPr lang="he-IL" dirty="0">
                <a:solidFill>
                  <a:srgbClr val="C00000"/>
                </a:solidFill>
              </a:rPr>
              <a:t>כתנאי למתן </a:t>
            </a:r>
            <a:r>
              <a:rPr lang="he-IL" dirty="0" smtClean="0">
                <a:solidFill>
                  <a:srgbClr val="C00000"/>
                </a:solidFill>
              </a:rPr>
              <a:t>תוקף.</a:t>
            </a:r>
          </a:p>
          <a:p>
            <a:endParaRPr lang="he-IL" dirty="0">
              <a:solidFill>
                <a:srgbClr val="C00000"/>
              </a:solidFill>
            </a:endParaRPr>
          </a:p>
          <a:p>
            <a:r>
              <a:rPr lang="he-IL" dirty="0" smtClean="0"/>
              <a:t>ז</a:t>
            </a:r>
            <a:r>
              <a:rPr lang="he-IL" b="1" dirty="0" smtClean="0"/>
              <a:t>. </a:t>
            </a:r>
            <a:r>
              <a:rPr lang="he-IL" b="1" dirty="0"/>
              <a:t>מי יאשר את העיצוב הסופי? </a:t>
            </a:r>
            <a:r>
              <a:rPr lang="he-IL" dirty="0">
                <a:solidFill>
                  <a:schemeClr val="accent1"/>
                </a:solidFill>
              </a:rPr>
              <a:t>התקבלה ההתנגדות </a:t>
            </a:r>
            <a:r>
              <a:rPr lang="he-IL" dirty="0"/>
              <a:t>שלא יאשר אותה "איש מטעמו של מהנדס העיר" כנכתב בתקנון, אלא מהנדס העיר עצמו, והכל בשלב הוצאת היתר הבניה. </a:t>
            </a:r>
            <a:r>
              <a:rPr lang="he-IL" dirty="0">
                <a:solidFill>
                  <a:srgbClr val="FF0000"/>
                </a:solidFill>
              </a:rPr>
              <a:t>יחד עם זאת </a:t>
            </a:r>
            <a:r>
              <a:rPr lang="he-IL" dirty="0" smtClean="0">
                <a:solidFill>
                  <a:srgbClr val="FF0000"/>
                </a:solidFill>
              </a:rPr>
              <a:t>העיצוב </a:t>
            </a:r>
            <a:r>
              <a:rPr lang="he-IL" dirty="0">
                <a:solidFill>
                  <a:srgbClr val="FF0000"/>
                </a:solidFill>
              </a:rPr>
              <a:t>לא יוצג לציבור. </a:t>
            </a:r>
            <a:endParaRPr lang="he-IL" dirty="0" smtClean="0">
              <a:solidFill>
                <a:srgbClr val="FF0000"/>
              </a:solidFill>
            </a:endParaRPr>
          </a:p>
          <a:p>
            <a:endParaRPr lang="he-IL" dirty="0">
              <a:solidFill>
                <a:srgbClr val="FF0000"/>
              </a:solidFill>
            </a:endParaRPr>
          </a:p>
          <a:p>
            <a:r>
              <a:rPr lang="he-IL" b="1" dirty="0" smtClean="0"/>
              <a:t>ח. </a:t>
            </a:r>
            <a:r>
              <a:rPr lang="he-IL" b="1" dirty="0"/>
              <a:t>שילוב במודל העיר </a:t>
            </a:r>
            <a:r>
              <a:rPr lang="he-IL" dirty="0"/>
              <a:t>– </a:t>
            </a:r>
            <a:r>
              <a:rPr lang="he-IL" dirty="0">
                <a:solidFill>
                  <a:schemeClr val="accent1"/>
                </a:solidFill>
              </a:rPr>
              <a:t>התקבלה הטענה </a:t>
            </a:r>
            <a:r>
              <a:rPr lang="he-IL" dirty="0"/>
              <a:t>שלא נעשה שימוש בכלי חשוב זה ולא בכלים ממוחשבים אחרים כמקובל. נקבע שהבניין החדש ישולב בבית המודל כ</a:t>
            </a:r>
            <a:r>
              <a:rPr lang="he-IL" dirty="0">
                <a:solidFill>
                  <a:srgbClr val="C00000"/>
                </a:solidFill>
              </a:rPr>
              <a:t>'תנאי בהיתר הבניה</a:t>
            </a:r>
            <a:r>
              <a:rPr lang="he-IL" dirty="0"/>
              <a:t>" , </a:t>
            </a:r>
            <a:r>
              <a:rPr lang="he-IL" dirty="0">
                <a:solidFill>
                  <a:srgbClr val="FF0000"/>
                </a:solidFill>
              </a:rPr>
              <a:t>אלא שלא נאמר שיועמד לשיפוט שם. נראה כסעיף ביורוקרטי סתמי ריק מתוכן.</a:t>
            </a:r>
          </a:p>
          <a:p>
            <a:endParaRPr lang="he-IL" dirty="0">
              <a:solidFill>
                <a:srgbClr val="C00000"/>
              </a:solidFill>
            </a:endParaRPr>
          </a:p>
          <a:p>
            <a:r>
              <a:rPr lang="he-IL" b="1" dirty="0" smtClean="0"/>
              <a:t>ט. שינוי החזית </a:t>
            </a:r>
            <a:r>
              <a:rPr lang="he-IL" b="1" dirty="0"/>
              <a:t>המסחרית </a:t>
            </a:r>
            <a:r>
              <a:rPr lang="he-IL" b="1" dirty="0" smtClean="0"/>
              <a:t>בקומת הקרקע </a:t>
            </a:r>
            <a:r>
              <a:rPr lang="he-IL" dirty="0" err="1" smtClean="0"/>
              <a:t>– </a:t>
            </a:r>
            <a:r>
              <a:rPr lang="he-IL" dirty="0" err="1" smtClean="0">
                <a:solidFill>
                  <a:schemeClr val="accent1"/>
                </a:solidFill>
              </a:rPr>
              <a:t>ה</a:t>
            </a:r>
            <a:r>
              <a:rPr lang="he-IL" dirty="0" smtClean="0">
                <a:solidFill>
                  <a:schemeClr val="accent1"/>
                </a:solidFill>
              </a:rPr>
              <a:t>תקבלו הדרישות </a:t>
            </a:r>
            <a:r>
              <a:rPr lang="he-IL" dirty="0" smtClean="0"/>
              <a:t>: יש לפתוח את החזיתות לרחוב ולכל הכיוונים, לאחד למפלסים פונקציונאליים, למנוע חזית אטומה ולהגדיר מחדש את זיקת ההנאה לציבור.  החניון הציבורי ירשם ע"ש העירייה.</a:t>
            </a:r>
            <a:endParaRPr lang="he-IL" dirty="0"/>
          </a:p>
          <a:p>
            <a:endParaRPr lang="he-IL" dirty="0">
              <a:solidFill>
                <a:srgbClr val="FF0000"/>
              </a:solidFill>
            </a:endParaRPr>
          </a:p>
          <a:p>
            <a:r>
              <a:rPr lang="he-IL" b="1" dirty="0" smtClean="0"/>
              <a:t>י. תיקון קווי בניין </a:t>
            </a:r>
            <a:r>
              <a:rPr lang="he-IL" dirty="0" smtClean="0"/>
              <a:t>– </a:t>
            </a:r>
            <a:r>
              <a:rPr lang="he-IL" dirty="0" smtClean="0">
                <a:solidFill>
                  <a:schemeClr val="accent1"/>
                </a:solidFill>
              </a:rPr>
              <a:t>התקבלה הדרישה </a:t>
            </a:r>
            <a:r>
              <a:rPr lang="he-IL" dirty="0" smtClean="0"/>
              <a:t>להרחיק קו בנין דרומי בקומת הקרקע ל-8 מטר מדירות בית רג'ואן (נצמדו אליו 3 מטר).</a:t>
            </a:r>
            <a:endParaRPr lang="he-IL" dirty="0"/>
          </a:p>
        </p:txBody>
      </p:sp>
    </p:spTree>
    <p:extLst>
      <p:ext uri="{BB962C8B-B14F-4D97-AF65-F5344CB8AC3E}">
        <p14:creationId xmlns:p14="http://schemas.microsoft.com/office/powerpoint/2010/main" xmlns="" val="334874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C1D0E77-BBB7-4F2E-9AB3-DDD3097A62A6}" type="slidenum">
              <a:rPr lang="he-IL" smtClean="0"/>
              <a:pPr/>
              <a:t>5</a:t>
            </a:fld>
            <a:endParaRPr lang="he-IL"/>
          </a:p>
        </p:txBody>
      </p:sp>
      <p:sp>
        <p:nvSpPr>
          <p:cNvPr id="5" name="TextBox 4"/>
          <p:cNvSpPr txBox="1"/>
          <p:nvPr/>
        </p:nvSpPr>
        <p:spPr>
          <a:xfrm>
            <a:off x="4716016" y="119474"/>
            <a:ext cx="2922595" cy="461665"/>
          </a:xfrm>
          <a:prstGeom prst="rect">
            <a:avLst/>
          </a:prstGeom>
          <a:noFill/>
        </p:spPr>
        <p:txBody>
          <a:bodyPr wrap="none" rtlCol="1">
            <a:spAutoFit/>
          </a:bodyPr>
          <a:lstStyle/>
          <a:p>
            <a:r>
              <a:rPr lang="he-IL" sz="2400" b="1" dirty="0" smtClean="0"/>
              <a:t>תוצאות ההתנגדות (ג)</a:t>
            </a:r>
            <a:endParaRPr lang="he-IL" dirty="0"/>
          </a:p>
        </p:txBody>
      </p:sp>
      <p:sp>
        <p:nvSpPr>
          <p:cNvPr id="6" name="TextBox 5"/>
          <p:cNvSpPr txBox="1"/>
          <p:nvPr/>
        </p:nvSpPr>
        <p:spPr>
          <a:xfrm>
            <a:off x="179512" y="588581"/>
            <a:ext cx="8033603" cy="5909310"/>
          </a:xfrm>
          <a:prstGeom prst="rect">
            <a:avLst/>
          </a:prstGeom>
          <a:noFill/>
          <a:ln>
            <a:noFill/>
          </a:ln>
        </p:spPr>
        <p:txBody>
          <a:bodyPr wrap="square" rtlCol="1">
            <a:spAutoFit/>
          </a:bodyPr>
          <a:lstStyle/>
          <a:p>
            <a:endParaRPr lang="he-IL" dirty="0"/>
          </a:p>
          <a:p>
            <a:r>
              <a:rPr lang="he-IL" b="1" dirty="0"/>
              <a:t>יא. שינוע זכויות בניה </a:t>
            </a:r>
            <a:r>
              <a:rPr lang="he-IL" dirty="0"/>
              <a:t>– </a:t>
            </a:r>
            <a:r>
              <a:rPr lang="he-IL" dirty="0">
                <a:solidFill>
                  <a:schemeClr val="accent1"/>
                </a:solidFill>
              </a:rPr>
              <a:t>התקבלה הטענה </a:t>
            </a:r>
            <a:r>
              <a:rPr lang="he-IL" dirty="0"/>
              <a:t>שהתכנית החדשה מעבירה שטחי בניה תת"ק (1200 מ"ר) אל מעל פני הקרקע. המסמכים יתוקנו בהתאם.</a:t>
            </a:r>
          </a:p>
          <a:p>
            <a:endParaRPr lang="he-IL" dirty="0"/>
          </a:p>
          <a:p>
            <a:r>
              <a:rPr lang="he-IL" b="1" dirty="0" err="1" smtClean="0"/>
              <a:t>יב</a:t>
            </a:r>
            <a:r>
              <a:rPr lang="he-IL" dirty="0" smtClean="0"/>
              <a:t>. </a:t>
            </a:r>
            <a:r>
              <a:rPr lang="he-IL" b="1" dirty="0" smtClean="0"/>
              <a:t>ההתעלמות מוועדת השימור </a:t>
            </a:r>
            <a:r>
              <a:rPr lang="he-IL" dirty="0" smtClean="0"/>
              <a:t>-  וועדת ההתנגדויות נמנעת מלהודות בעובדה זו. מסתתרת מאחורי הטיעון ש"נערכה בשבוע שעבר" ישיבה בו. השימור. העובדות אחרות:  א. ועדת השימור שמעה על התכנית במקרה ב. ראש וועדת השימור הודה שהפרסום היה מטעה; ג. יו"ר הוועדה זימן ישיבת חירום בהתרעה של יומיים, והכל ימים ספורים לפני דיון ההתנגדויות; ד. מחלקת השימור לא קיבלה את התכנית לעיונה כלל, לא היה לה מושג על תוכנה, ולא באה מוכנה לדיון; ה. ה"דיון" התמצה בהשמעת התנגדויות לתוכנית. בסיכום, אכן: הועדה דחתה את התוכנית במתכונתה הנוכחית. </a:t>
            </a:r>
          </a:p>
          <a:p>
            <a:r>
              <a:rPr lang="he-IL" dirty="0" smtClean="0">
                <a:solidFill>
                  <a:srgbClr val="C00000"/>
                </a:solidFill>
              </a:rPr>
              <a:t>מעמד ועדת השימור להמשך לא הוגדר. אין חיוב להציג לפניה לביקורת את המבנה החדש.</a:t>
            </a:r>
          </a:p>
          <a:p>
            <a:endParaRPr lang="he-IL" dirty="0" smtClean="0"/>
          </a:p>
          <a:p>
            <a:r>
              <a:rPr lang="he-IL" dirty="0" err="1" smtClean="0"/>
              <a:t>יג</a:t>
            </a:r>
            <a:r>
              <a:rPr lang="he-IL" dirty="0" smtClean="0"/>
              <a:t>. </a:t>
            </a:r>
            <a:r>
              <a:rPr lang="he-IL" dirty="0" smtClean="0">
                <a:solidFill>
                  <a:schemeClr val="accent1"/>
                </a:solidFill>
              </a:rPr>
              <a:t>נדחתה הטענה </a:t>
            </a:r>
            <a:r>
              <a:rPr lang="he-IL" dirty="0" smtClean="0"/>
              <a:t>ש"ירושלים איננה זקוקה לאייקון חדש"; </a:t>
            </a:r>
            <a:r>
              <a:rPr lang="he-IL" dirty="0" smtClean="0">
                <a:solidFill>
                  <a:schemeClr val="accent1"/>
                </a:solidFill>
              </a:rPr>
              <a:t>נדחתה גם הטענה </a:t>
            </a:r>
            <a:r>
              <a:rPr lang="he-IL" dirty="0" smtClean="0"/>
              <a:t>של חשש מהופעת </a:t>
            </a:r>
            <a:r>
              <a:rPr lang="he-IL" dirty="0"/>
              <a:t>לחצים אורבניים בשכונות ההיסטוריות </a:t>
            </a:r>
            <a:r>
              <a:rPr lang="he-IL" dirty="0" smtClean="0"/>
              <a:t>הצמודות כי 'הן מתוכננות </a:t>
            </a:r>
            <a:r>
              <a:rPr lang="he-IL" dirty="0"/>
              <a:t>לשימור </a:t>
            </a:r>
            <a:r>
              <a:rPr lang="he-IL" dirty="0" smtClean="0"/>
              <a:t>מוקפד'. וגם: 'תכנית </a:t>
            </a:r>
            <a:r>
              <a:rPr lang="he-IL" dirty="0"/>
              <a:t>המתאר "לא מתעלמת מהקונטקסט ההיסטורי" אך מאשרת מגדלים </a:t>
            </a:r>
            <a:r>
              <a:rPr lang="he-IL" dirty="0" err="1"/>
              <a:t>במע"ר</a:t>
            </a:r>
            <a:r>
              <a:rPr lang="en-US" dirty="0"/>
              <a:t> </a:t>
            </a:r>
            <a:r>
              <a:rPr lang="he-IL" dirty="0" smtClean="0"/>
              <a:t>'.</a:t>
            </a:r>
            <a:endParaRPr lang="he-IL" dirty="0"/>
          </a:p>
          <a:p>
            <a:endParaRPr lang="he-IL" dirty="0"/>
          </a:p>
          <a:p>
            <a:r>
              <a:rPr lang="he-IL" dirty="0" smtClean="0"/>
              <a:t>יד. נדחתה ה</a:t>
            </a:r>
            <a:r>
              <a:rPr lang="he-IL" dirty="0" smtClean="0">
                <a:solidFill>
                  <a:schemeClr val="accent1"/>
                </a:solidFill>
              </a:rPr>
              <a:t>טענה </a:t>
            </a:r>
            <a:r>
              <a:rPr lang="he-IL" dirty="0"/>
              <a:t>של חוסר מנהל תקין </a:t>
            </a:r>
            <a:r>
              <a:rPr lang="he-IL" dirty="0" smtClean="0"/>
              <a:t>הואיל ו"אין חובה לקיים דיון ציבורי על פרויקט פרטי(!)". כמו כן: "ממילא - התקיים </a:t>
            </a:r>
            <a:r>
              <a:rPr lang="he-IL" dirty="0"/>
              <a:t>דיון ציבורי</a:t>
            </a:r>
            <a:r>
              <a:rPr lang="he-IL" dirty="0" smtClean="0"/>
              <a:t>". הערה: יש </a:t>
            </a:r>
            <a:r>
              <a:rPr lang="he-IL" dirty="0"/>
              <a:t>כאן ניצול ציני של </a:t>
            </a:r>
            <a:r>
              <a:rPr lang="he-IL" dirty="0" smtClean="0"/>
              <a:t>פורום החירום שארגנו </a:t>
            </a:r>
            <a:r>
              <a:rPr lang="he-IL" dirty="0"/>
              <a:t>המועצה לשימור אתרים ועמותת האדריכלים במכון </a:t>
            </a:r>
            <a:r>
              <a:rPr lang="he-IL" dirty="0" smtClean="0"/>
              <a:t>ירושלים עם </a:t>
            </a:r>
            <a:r>
              <a:rPr lang="he-IL" dirty="0" err="1" smtClean="0"/>
              <a:t>ליבסקינד</a:t>
            </a:r>
            <a:r>
              <a:rPr lang="he-IL" dirty="0" smtClean="0"/>
              <a:t> (ההתנגדות לפירמידה שם הייתה מקיר לקיר</a:t>
            </a:r>
            <a:r>
              <a:rPr lang="he-IL" smtClean="0"/>
              <a:t>).          </a:t>
            </a:r>
            <a:r>
              <a:rPr lang="he-IL" sz="1400" smtClean="0"/>
              <a:t>                                                           </a:t>
            </a:r>
            <a:endParaRPr lang="he-IL" dirty="0" smtClean="0"/>
          </a:p>
        </p:txBody>
      </p:sp>
    </p:spTree>
    <p:extLst>
      <p:ext uri="{BB962C8B-B14F-4D97-AF65-F5344CB8AC3E}">
        <p14:creationId xmlns:p14="http://schemas.microsoft.com/office/powerpoint/2010/main" xmlns="" val="230057482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799</Words>
  <Application>Microsoft Office PowerPoint</Application>
  <PresentationFormat>‫הצגה על המסך (4:3)</PresentationFormat>
  <Paragraphs>63</Paragraphs>
  <Slides>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5</vt:i4>
      </vt:variant>
    </vt:vector>
  </HeadingPairs>
  <TitlesOfParts>
    <vt:vector size="6" baseType="lpstr">
      <vt:lpstr>ערכת נושא Office</vt:lpstr>
      <vt:lpstr>שקופית 1</vt:lpstr>
      <vt:lpstr>שקופית 2</vt:lpstr>
      <vt:lpstr>שקופית 3</vt:lpstr>
      <vt:lpstr>שקופית 4</vt:lpstr>
      <vt:lpstr>שקופית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owner</dc:creator>
  <cp:lastModifiedBy>Owner</cp:lastModifiedBy>
  <cp:revision>182</cp:revision>
  <dcterms:created xsi:type="dcterms:W3CDTF">2015-10-27T08:40:18Z</dcterms:created>
  <dcterms:modified xsi:type="dcterms:W3CDTF">2015-11-04T11:39:14Z</dcterms:modified>
</cp:coreProperties>
</file>