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6858000" cy="9906000" type="A4"/>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DAE7E3"/>
    <a:srgbClr val="FEFFF7"/>
    <a:srgbClr val="EDCB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59" d="100"/>
          <a:sy n="59" d="100"/>
        </p:scale>
        <p:origin x="21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404365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83655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118272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203182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402926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318692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ערוך סגנונות טקסט של תבנית בסיס</a:t>
            </a:r>
          </a:p>
        </p:txBody>
      </p:sp>
      <p:sp>
        <p:nvSpPr>
          <p:cNvPr id="4" name="Content Placeholder 3"/>
          <p:cNvSpPr>
            <a:spLocks noGrp="1"/>
          </p:cNvSpPr>
          <p:nvPr>
            <p:ph sz="half" idx="2"/>
          </p:nvPr>
        </p:nvSpPr>
        <p:spPr>
          <a:xfrm>
            <a:off x="472381" y="3618442"/>
            <a:ext cx="2901255" cy="532218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ערוך סגנונות טקסט של תבנית בסיס</a:t>
            </a:r>
          </a:p>
        </p:txBody>
      </p:sp>
      <p:sp>
        <p:nvSpPr>
          <p:cNvPr id="6" name="Content Placeholder 5"/>
          <p:cNvSpPr>
            <a:spLocks noGrp="1"/>
          </p:cNvSpPr>
          <p:nvPr>
            <p:ph sz="quarter" idx="4"/>
          </p:nvPr>
        </p:nvSpPr>
        <p:spPr>
          <a:xfrm>
            <a:off x="3471863" y="3618442"/>
            <a:ext cx="2915543" cy="532218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3067669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64558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383636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27534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19DE5A56-23C4-41CE-8870-76B47FBE9F55}" type="datetimeFigureOut">
              <a:rPr lang="he-IL" smtClean="0"/>
              <a:t>ט"ו/אייר/תש"ף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6A52E8D2-08B4-48DF-B9A2-AD706C943674}" type="slidenum">
              <a:rPr lang="he-IL" smtClean="0"/>
              <a:t>‹#›</a:t>
            </a:fld>
            <a:endParaRPr lang="he-IL" dirty="0"/>
          </a:p>
        </p:txBody>
      </p:sp>
    </p:spTree>
    <p:extLst>
      <p:ext uri="{BB962C8B-B14F-4D97-AF65-F5344CB8AC3E}">
        <p14:creationId xmlns:p14="http://schemas.microsoft.com/office/powerpoint/2010/main" val="307316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DE5A56-23C4-41CE-8870-76B47FBE9F55}" type="datetimeFigureOut">
              <a:rPr lang="he-IL" smtClean="0"/>
              <a:t>ט"ו/אייר/תש"ף</a:t>
            </a:fld>
            <a:endParaRPr lang="he-IL"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e-IL"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A52E8D2-08B4-48DF-B9A2-AD706C943674}" type="slidenum">
              <a:rPr lang="he-IL" smtClean="0"/>
              <a:t>‹#›</a:t>
            </a:fld>
            <a:endParaRPr lang="he-IL" dirty="0"/>
          </a:p>
        </p:txBody>
      </p:sp>
    </p:spTree>
    <p:extLst>
      <p:ext uri="{BB962C8B-B14F-4D97-AF65-F5344CB8AC3E}">
        <p14:creationId xmlns:p14="http://schemas.microsoft.com/office/powerpoint/2010/main" val="3321416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97" y="-19415"/>
            <a:ext cx="7030995" cy="9944830"/>
          </a:xfrm>
          <a:prstGeom prst="rect">
            <a:avLst/>
          </a:prstGeom>
        </p:spPr>
      </p:pic>
      <p:sp>
        <p:nvSpPr>
          <p:cNvPr id="5" name="מלבן מעוגל 4"/>
          <p:cNvSpPr/>
          <p:nvPr/>
        </p:nvSpPr>
        <p:spPr>
          <a:xfrm>
            <a:off x="0" y="319988"/>
            <a:ext cx="6647954" cy="9605427"/>
          </a:xfrm>
          <a:prstGeom prst="roundRect">
            <a:avLst/>
          </a:prstGeom>
          <a:solidFill>
            <a:srgbClr val="FEFFF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6" name="TextBox 5"/>
          <p:cNvSpPr txBox="1"/>
          <p:nvPr/>
        </p:nvSpPr>
        <p:spPr>
          <a:xfrm>
            <a:off x="585107" y="857706"/>
            <a:ext cx="5878286" cy="8094524"/>
          </a:xfrm>
          <a:prstGeom prst="rect">
            <a:avLst/>
          </a:prstGeom>
          <a:noFill/>
        </p:spPr>
        <p:txBody>
          <a:bodyPr wrap="square" rtlCol="1" anchor="ctr">
            <a:spAutoFit/>
          </a:bodyPr>
          <a:lstStyle/>
          <a:p>
            <a:pPr algn="ctr"/>
            <a:r>
              <a:rPr lang="ar-AE" sz="2000" b="1">
                <a:latin typeface="Gisha" panose="020B0502040204020203" pitchFamily="34" charset="-79"/>
              </a:rPr>
              <a:t>" من يعرفني أكثر مني " </a:t>
            </a:r>
            <a:br>
              <a:rPr lang="ar-AE" sz="2000">
                <a:latin typeface="Gisha" panose="020B0502040204020203" pitchFamily="34" charset="-79"/>
              </a:rPr>
            </a:br>
            <a:br>
              <a:rPr lang="ar-AE" sz="2000">
                <a:latin typeface="Gisha" panose="020B0502040204020203" pitchFamily="34" charset="-79"/>
              </a:rPr>
            </a:br>
            <a:r>
              <a:rPr lang="ar-AE" sz="2000">
                <a:latin typeface="Gisha" panose="020B0502040204020203" pitchFamily="34" charset="-79"/>
              </a:rPr>
              <a:t>يساعد هذ المسار على ربط مسار إنشاء الكتاب بمسار الإنفصال . </a:t>
            </a:r>
            <a:br>
              <a:rPr lang="ar-AE" sz="2000">
                <a:latin typeface="Gisha" panose="020B0502040204020203" pitchFamily="34" charset="-79"/>
              </a:rPr>
            </a:br>
            <a:r>
              <a:rPr lang="ar-AE" sz="2000">
                <a:latin typeface="Gisha" panose="020B0502040204020203" pitchFamily="34" charset="-79"/>
              </a:rPr>
              <a:t>نرسل لكل طالب استبيانًا قصير</a:t>
            </a:r>
            <a:r>
              <a:rPr lang="he-IL" sz="2000">
                <a:latin typeface="Gisha" panose="020B0502040204020203" pitchFamily="34" charset="-79"/>
              </a:rPr>
              <a:t>اً</a:t>
            </a:r>
            <a:r>
              <a:rPr lang="ar-AE" sz="2000">
                <a:latin typeface="Gisha" panose="020B0502040204020203" pitchFamily="34" charset="-79"/>
              </a:rPr>
              <a:t> يحتوي على أسئلة مصاغة على شكل مقولات. كما ترون في المثال. يجيب الطالب على الاستبيان ويرغب غالبًا في الإستعانة بالمربي وبالتالي تتولد فرصة لحوار بنّاء بين المربي والطالب. في نهاية العملية ، إلى جانب صورة الطالب ، ستظهر إجاباته وهذا عملياً هو كتاب تخرجه. من المفيد جدًا تنويع الأسئلة حتى يكون من الممتع قراءة الكتاب حتى بعد عقد من الزمان.</a:t>
            </a:r>
            <a:br>
              <a:rPr lang="ar-AE" sz="2000">
                <a:latin typeface="Gisha" panose="020B0502040204020203" pitchFamily="34" charset="-79"/>
              </a:rPr>
            </a:br>
            <a:br>
              <a:rPr lang="ar-AE" sz="2000" b="1">
                <a:latin typeface="Gisha" panose="020B0502040204020203" pitchFamily="34" charset="-79"/>
              </a:rPr>
            </a:br>
            <a:r>
              <a:rPr lang="ar-AE" sz="2000" b="1">
                <a:latin typeface="Gisha" panose="020B0502040204020203" pitchFamily="34" charset="-79"/>
              </a:rPr>
              <a:t>أمثلة على الأسئلة:</a:t>
            </a:r>
            <a:br>
              <a:rPr lang="ar-AE" sz="2000">
                <a:latin typeface="Gisha" panose="020B0502040204020203" pitchFamily="34" charset="-79"/>
              </a:rPr>
            </a:br>
            <a:r>
              <a:rPr lang="ar-AE" sz="2000">
                <a:latin typeface="Gisha" panose="020B0502040204020203" pitchFamily="34" charset="-79"/>
              </a:rPr>
              <a:t>الاسم الشخصي + اسم العائلة </a:t>
            </a:r>
            <a:br>
              <a:rPr lang="ar-AE" sz="2000">
                <a:latin typeface="Gisha" panose="020B0502040204020203" pitchFamily="34" charset="-79"/>
              </a:rPr>
            </a:br>
            <a:r>
              <a:rPr lang="ar-AE" sz="2000">
                <a:latin typeface="Gisha" panose="020B0502040204020203" pitchFamily="34" charset="-79"/>
              </a:rPr>
              <a:t>دولة المنشأ (مسقط رأسك) + سن قدومك للبلاد </a:t>
            </a:r>
            <a:br>
              <a:rPr lang="ar-AE" sz="2000">
                <a:latin typeface="Gisha" panose="020B0502040204020203" pitchFamily="34" charset="-79"/>
              </a:rPr>
            </a:br>
            <a:r>
              <a:rPr lang="ar-AE" sz="2000">
                <a:latin typeface="Gisha" panose="020B0502040204020203" pitchFamily="34" charset="-79"/>
              </a:rPr>
              <a:t>تجربة أو حدث مهم في القرية / المدرسة </a:t>
            </a:r>
            <a:br>
              <a:rPr lang="ar-AE" sz="2000">
                <a:latin typeface="Gisha" panose="020B0502040204020203" pitchFamily="34" charset="-79"/>
              </a:rPr>
            </a:br>
            <a:r>
              <a:rPr lang="ar-AE" sz="2000">
                <a:latin typeface="Gisha" panose="020B0502040204020203" pitchFamily="34" charset="-79"/>
              </a:rPr>
              <a:t>حلمي ...</a:t>
            </a:r>
            <a:br>
              <a:rPr lang="ar-AE" sz="2000">
                <a:latin typeface="Gisha" panose="020B0502040204020203" pitchFamily="34" charset="-79"/>
              </a:rPr>
            </a:br>
            <a:r>
              <a:rPr lang="ar-AE" sz="2000">
                <a:latin typeface="Gisha" panose="020B0502040204020203" pitchFamily="34" charset="-79"/>
              </a:rPr>
              <a:t>أطرف تجربة حدثت لي في المدرسة </a:t>
            </a:r>
            <a:br>
              <a:rPr lang="ar-AE" sz="2000">
                <a:latin typeface="Gisha" panose="020B0502040204020203" pitchFamily="34" charset="-79"/>
              </a:rPr>
            </a:br>
            <a:r>
              <a:rPr lang="ar-AE" sz="2000">
                <a:latin typeface="Gisha" panose="020B0502040204020203" pitchFamily="34" charset="-79"/>
              </a:rPr>
              <a:t>أكثر مكان أحبه في المدرسة / البلاد هو ... </a:t>
            </a:r>
            <a:br>
              <a:rPr lang="ar-AE" sz="2000">
                <a:latin typeface="Gisha" panose="020B0502040204020203" pitchFamily="34" charset="-79"/>
              </a:rPr>
            </a:br>
            <a:r>
              <a:rPr lang="ar-AE" sz="2000">
                <a:latin typeface="Gisha" panose="020B0502040204020203" pitchFamily="34" charset="-79"/>
              </a:rPr>
              <a:t>شعاري هو ... </a:t>
            </a:r>
            <a:br>
              <a:rPr lang="ar-AE" sz="2000">
                <a:latin typeface="Gisha" panose="020B0502040204020203" pitchFamily="34" charset="-79"/>
              </a:rPr>
            </a:br>
            <a:r>
              <a:rPr lang="ar-AE" sz="2000">
                <a:latin typeface="Gisha" panose="020B0502040204020203" pitchFamily="34" charset="-79"/>
              </a:rPr>
              <a:t>أثر ما سأشتاق له ... </a:t>
            </a:r>
            <a:br>
              <a:rPr lang="ar-AE" sz="2000">
                <a:latin typeface="Gisha" panose="020B0502040204020203" pitchFamily="34" charset="-79"/>
              </a:rPr>
            </a:br>
            <a:r>
              <a:rPr lang="ar-AE" sz="2000">
                <a:latin typeface="Gisha" panose="020B0502040204020203" pitchFamily="34" charset="-79"/>
              </a:rPr>
              <a:t>بعد عشر سنوات ، سأكون ...</a:t>
            </a:r>
            <a:br>
              <a:rPr lang="ar-AE" sz="2000">
                <a:latin typeface="Gisha" panose="020B0502040204020203" pitchFamily="34" charset="-79"/>
              </a:rPr>
            </a:br>
            <a:r>
              <a:rPr lang="ar-AE" sz="2000">
                <a:latin typeface="Gisha" panose="020B0502040204020203" pitchFamily="34" charset="-79"/>
              </a:rPr>
              <a:t>أهم تغيير حصل لي في المدرسة هو ... </a:t>
            </a:r>
            <a:br>
              <a:rPr lang="ar-AE" sz="2000">
                <a:latin typeface="Gisha" panose="020B0502040204020203" pitchFamily="34" charset="-79"/>
              </a:rPr>
            </a:br>
            <a:r>
              <a:rPr lang="ar-AE" sz="2000">
                <a:latin typeface="Gisha" panose="020B0502040204020203" pitchFamily="34" charset="-79"/>
              </a:rPr>
              <a:t>بعد عشر سنوات عندما يكون لدي مليون شيكل للتبرع ، سأختار التبرع ل ...</a:t>
            </a:r>
            <a:br>
              <a:rPr lang="ar-AE" sz="2000">
                <a:latin typeface="Gisha" panose="020B0502040204020203" pitchFamily="34" charset="-79"/>
              </a:rPr>
            </a:br>
            <a:r>
              <a:rPr lang="ar-AE" sz="2000">
                <a:latin typeface="Gisha" panose="020B0502040204020203" pitchFamily="34" charset="-79"/>
              </a:rPr>
              <a:t>أهم رسالة سآخذها معي طول حياتي هي ...</a:t>
            </a:r>
            <a:br>
              <a:rPr lang="ar-AE" sz="2000">
                <a:latin typeface="Gisha" panose="020B0502040204020203" pitchFamily="34" charset="-79"/>
              </a:rPr>
            </a:br>
            <a:r>
              <a:rPr lang="ar-AE" sz="2000">
                <a:latin typeface="Gisha" panose="020B0502040204020203" pitchFamily="34" charset="-79"/>
              </a:rPr>
              <a:t>شيء أريد إضافته .. </a:t>
            </a:r>
            <a:br>
              <a:rPr lang="ar-AE" sz="2000">
                <a:latin typeface="Gisha" panose="020B0502040204020203" pitchFamily="34" charset="-79"/>
              </a:rPr>
            </a:br>
            <a:r>
              <a:rPr lang="ar-AE" sz="2000">
                <a:latin typeface="Gisha" panose="020B0502040204020203" pitchFamily="34" charset="-79"/>
              </a:rPr>
              <a:t>رقم الهاتف</a:t>
            </a:r>
            <a:endParaRPr lang="he-IL" sz="2000"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73865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97" y="-19415"/>
            <a:ext cx="7030995" cy="9944830"/>
          </a:xfrm>
          <a:prstGeom prst="rect">
            <a:avLst/>
          </a:prstGeom>
        </p:spPr>
      </p:pic>
      <p:sp>
        <p:nvSpPr>
          <p:cNvPr id="5" name="מלבן מעוגל 4"/>
          <p:cNvSpPr/>
          <p:nvPr/>
        </p:nvSpPr>
        <p:spPr>
          <a:xfrm>
            <a:off x="105023" y="150286"/>
            <a:ext cx="6647954" cy="9605427"/>
          </a:xfrm>
          <a:prstGeom prst="roundRect">
            <a:avLst/>
          </a:prstGeom>
          <a:solidFill>
            <a:srgbClr val="FEFFF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nvGrpSpPr>
          <p:cNvPr id="8" name="קבוצה 7"/>
          <p:cNvGrpSpPr/>
          <p:nvPr/>
        </p:nvGrpSpPr>
        <p:grpSpPr>
          <a:xfrm>
            <a:off x="506627" y="741404"/>
            <a:ext cx="5844746" cy="8423189"/>
            <a:chOff x="506627" y="287267"/>
            <a:chExt cx="5844746" cy="8423189"/>
          </a:xfrm>
        </p:grpSpPr>
        <p:sp>
          <p:nvSpPr>
            <p:cNvPr id="3" name="מלבן מעוגל 2"/>
            <p:cNvSpPr/>
            <p:nvPr/>
          </p:nvSpPr>
          <p:spPr>
            <a:xfrm>
              <a:off x="506627" y="287267"/>
              <a:ext cx="5844746" cy="2631989"/>
            </a:xfrm>
            <a:prstGeom prst="roundRect">
              <a:avLst/>
            </a:prstGeom>
            <a:solidFill>
              <a:srgbClr val="FFF2CC">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לבן מעוגל 5"/>
            <p:cNvSpPr/>
            <p:nvPr/>
          </p:nvSpPr>
          <p:spPr>
            <a:xfrm>
              <a:off x="506627" y="3182867"/>
              <a:ext cx="5844746" cy="2631989"/>
            </a:xfrm>
            <a:prstGeom prst="roundRect">
              <a:avLst/>
            </a:prstGeom>
            <a:solidFill>
              <a:srgbClr val="FFF2CC">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מלבן מעוגל 6"/>
            <p:cNvSpPr/>
            <p:nvPr/>
          </p:nvSpPr>
          <p:spPr>
            <a:xfrm>
              <a:off x="506627" y="6078467"/>
              <a:ext cx="5844746" cy="2631989"/>
            </a:xfrm>
            <a:prstGeom prst="roundRect">
              <a:avLst/>
            </a:prstGeom>
            <a:solidFill>
              <a:srgbClr val="FFF2CC">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pic>
        <p:nvPicPr>
          <p:cNvPr id="2" name="תמונה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673" y="191439"/>
            <a:ext cx="1865959" cy="1865959"/>
          </a:xfrm>
          <a:prstGeom prst="rect">
            <a:avLst/>
          </a:prstGeom>
        </p:spPr>
      </p:pic>
      <p:pic>
        <p:nvPicPr>
          <p:cNvPr id="9" name="תמונה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0954" y="4037788"/>
            <a:ext cx="1830419" cy="1830419"/>
          </a:xfrm>
          <a:prstGeom prst="rect">
            <a:avLst/>
          </a:prstGeom>
        </p:spPr>
      </p:pic>
      <p:pic>
        <p:nvPicPr>
          <p:cNvPr id="10" name="תמונה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982" y="6932296"/>
            <a:ext cx="1832604" cy="1832604"/>
          </a:xfrm>
          <a:prstGeom prst="rect">
            <a:avLst/>
          </a:prstGeom>
        </p:spPr>
      </p:pic>
      <p:sp>
        <p:nvSpPr>
          <p:cNvPr id="11" name="TextBox 10"/>
          <p:cNvSpPr txBox="1"/>
          <p:nvPr/>
        </p:nvSpPr>
        <p:spPr>
          <a:xfrm>
            <a:off x="2150075" y="695737"/>
            <a:ext cx="4065373" cy="2462213"/>
          </a:xfrm>
          <a:prstGeom prst="rect">
            <a:avLst/>
          </a:prstGeom>
          <a:noFill/>
          <a:ln>
            <a:noFill/>
          </a:ln>
        </p:spPr>
        <p:txBody>
          <a:bodyPr wrap="square" rtlCol="1">
            <a:spAutoFit/>
          </a:bodyPr>
          <a:lstStyle/>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مريم سالم</a:t>
            </a: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ولدت في ألمانيا وصعدت للبلاد بعمر 5 سنوات</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رحلة المبيت في إيلات أهم ما حدث لي ، حيث تقربت كثيراً من زملائي والمعلمين وشعرت بالإنتماء أكثر</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أكثر ما سأشتاق إليه التطوع والرحل.</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بعد 10  سنوات سأكون متزوجة ، مع ولد أو إثنين وسأعمل في المجال الذي تعلمته.</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شعاري – " كن أقوى من أعذارك "</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عندما جئت للمدرسة قبل 3 سنوات كنت سريعة الغضب والآن تعلمت التحدث وشرح ذاتي بشكل أهدأ</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إبقوا على تواصل! </a:t>
            </a:r>
            <a:r>
              <a:rPr lang="he-IL" sz="1400" dirty="0">
                <a:latin typeface="Assistant" panose="00000500000000000000" pitchFamily="2" charset="-79"/>
                <a:cs typeface="Assistant" panose="00000500000000000000" pitchFamily="2" charset="-79"/>
              </a:rPr>
              <a:t>052-7423550</a:t>
            </a:r>
          </a:p>
        </p:txBody>
      </p:sp>
      <p:sp>
        <p:nvSpPr>
          <p:cNvPr id="12" name="TextBox 11"/>
          <p:cNvSpPr txBox="1"/>
          <p:nvPr/>
        </p:nvSpPr>
        <p:spPr>
          <a:xfrm>
            <a:off x="539982" y="3721890"/>
            <a:ext cx="4065373" cy="2246769"/>
          </a:xfrm>
          <a:prstGeom prst="rect">
            <a:avLst/>
          </a:prstGeom>
          <a:noFill/>
          <a:ln>
            <a:noFill/>
          </a:ln>
        </p:spPr>
        <p:txBody>
          <a:bodyPr wrap="square" rtlCol="1">
            <a:spAutoFit/>
          </a:bodyPr>
          <a:lstStyle/>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جمال سعيد</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ولدت في إسرائيل</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أكثر وضعية مضحكة حدثت معي أنه عندما كنت بالصف التاسع تزحلقت خلال محادثة طبقية وضحك علي الجميع. </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أكثر مكان أحبه في المدرسة هو غرفة التخصص</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أكثر ما سأشتاق إليه هو الص</a:t>
            </a:r>
            <a:r>
              <a:rPr lang="he-IL" sz="1400" dirty="0">
                <a:latin typeface="Assistant" panose="00000500000000000000" pitchFamily="2" charset="-79"/>
                <a:cs typeface="Assistant" panose="00000500000000000000" pitchFamily="2" charset="-79"/>
              </a:rPr>
              <a:t>ف</a:t>
            </a: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شعاري -  " عندما تشتد الأمواج – سنكتشف من الأقوى"</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بعد 10 سنوات سأكون متزوجاً وأعمل في الهايتك </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إذا ربحت في اللوتو سأتبرع بقسم من المبلغ والباقي لي ولعائلتي</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إبقوا على تواص</a:t>
            </a:r>
            <a:r>
              <a:rPr lang="he-IL" sz="1400" dirty="0">
                <a:latin typeface="Assistant" panose="00000500000000000000" pitchFamily="2" charset="-79"/>
                <a:cs typeface="Assistant" panose="00000500000000000000" pitchFamily="2" charset="-79"/>
              </a:rPr>
              <a:t>ل</a:t>
            </a:r>
            <a:r>
              <a:rPr lang="he-IL" sz="1400">
                <a:latin typeface="Assistant" panose="00000500000000000000" pitchFamily="2" charset="-79"/>
                <a:cs typeface="Assistant" panose="00000500000000000000" pitchFamily="2" charset="-79"/>
              </a:rPr>
              <a:t>! </a:t>
            </a:r>
            <a:r>
              <a:rPr lang="he-IL" sz="1400" dirty="0">
                <a:latin typeface="Assistant" panose="00000500000000000000" pitchFamily="2" charset="-79"/>
                <a:cs typeface="Assistant" panose="00000500000000000000" pitchFamily="2" charset="-79"/>
              </a:rPr>
              <a:t>050-5921746</a:t>
            </a:r>
          </a:p>
        </p:txBody>
      </p:sp>
      <p:sp>
        <p:nvSpPr>
          <p:cNvPr id="13" name="TextBox 12"/>
          <p:cNvSpPr txBox="1"/>
          <p:nvPr/>
        </p:nvSpPr>
        <p:spPr>
          <a:xfrm>
            <a:off x="2060494" y="6617491"/>
            <a:ext cx="4065373" cy="2246769"/>
          </a:xfrm>
          <a:prstGeom prst="rect">
            <a:avLst/>
          </a:prstGeom>
          <a:noFill/>
          <a:ln>
            <a:noFill/>
          </a:ln>
        </p:spPr>
        <p:txBody>
          <a:bodyPr wrap="square" rtlCol="1">
            <a:spAutoFit/>
          </a:bodyPr>
          <a:lstStyle/>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سهى زيد</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ولدت في إسرائيل</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أكثر مكان أحبه في المدرسة هو غرفة المعلمين</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شعاري -  "أشد ساعات الليل حلكة ما قبل الفجر"</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أكثر ما سأشتاق إليه هو المعلمة وهداياها عند كل إمتحان</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كنت أتأخر كل صباح ومع الوقت تحسنت.</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أكثر مكان أحبه في البلاد - إيلات</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بعد 10 سنوات سأكون متزوجة وسأكون ممثلة</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رحلة الصف التي كانت في بداية السنه هي أهم ما حدث لي</a:t>
            </a:r>
            <a:endParaRPr lang="he-IL" sz="1400" dirty="0">
              <a:latin typeface="Assistant" panose="00000500000000000000" pitchFamily="2" charset="-79"/>
              <a:cs typeface="Assistant" panose="00000500000000000000" pitchFamily="2" charset="-79"/>
            </a:endParaRPr>
          </a:p>
          <a:p>
            <a:pPr marL="285750" indent="-285750">
              <a:buFont typeface="Arial" panose="020B0604020202020204" pitchFamily="34" charset="0"/>
              <a:buChar char="•"/>
            </a:pPr>
            <a:r>
              <a:rPr lang="he-IL" sz="1400">
                <a:latin typeface="Assistant" panose="00000500000000000000" pitchFamily="2" charset="-79"/>
                <a:cs typeface="Assistant" panose="00000500000000000000" pitchFamily="2" charset="-79"/>
              </a:rPr>
              <a:t>إبقوا على تواصل! </a:t>
            </a:r>
            <a:r>
              <a:rPr lang="he-IL" sz="1400" dirty="0">
                <a:latin typeface="Assistant" panose="00000500000000000000" pitchFamily="2" charset="-79"/>
                <a:cs typeface="Assistant" panose="00000500000000000000" pitchFamily="2" charset="-79"/>
              </a:rPr>
              <a:t>054-8736400</a:t>
            </a:r>
          </a:p>
        </p:txBody>
      </p:sp>
      <p:sp>
        <p:nvSpPr>
          <p:cNvPr id="14" name="TextBox 13"/>
          <p:cNvSpPr txBox="1"/>
          <p:nvPr/>
        </p:nvSpPr>
        <p:spPr>
          <a:xfrm>
            <a:off x="2298031" y="72192"/>
            <a:ext cx="2261937" cy="307777"/>
          </a:xfrm>
          <a:prstGeom prst="rect">
            <a:avLst/>
          </a:prstGeom>
          <a:noFill/>
        </p:spPr>
        <p:txBody>
          <a:bodyPr wrap="square" rtlCol="1">
            <a:spAutoFit/>
          </a:bodyPr>
          <a:lstStyle/>
          <a:p>
            <a:pPr algn="ctr"/>
            <a:r>
              <a:rPr lang="he-IL" sz="1400">
                <a:latin typeface="Assistant" panose="00000500000000000000" pitchFamily="2" charset="-79"/>
                <a:cs typeface="Assistant" panose="00000500000000000000" pitchFamily="2" charset="-79"/>
              </a:rPr>
              <a:t>(مثال لصفحة من كتاب تخرج)</a:t>
            </a:r>
            <a:endParaRPr lang="he-IL" sz="1400" dirty="0">
              <a:latin typeface="Assistant" panose="00000500000000000000" pitchFamily="2" charset="-79"/>
              <a:cs typeface="Assistant" panose="00000500000000000000" pitchFamily="2" charset="-79"/>
            </a:endParaRPr>
          </a:p>
        </p:txBody>
      </p:sp>
    </p:spTree>
    <p:extLst>
      <p:ext uri="{BB962C8B-B14F-4D97-AF65-F5344CB8AC3E}">
        <p14:creationId xmlns:p14="http://schemas.microsoft.com/office/powerpoint/2010/main" val="123343734"/>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1036</TotalTime>
  <Words>433</Words>
  <Application>Microsoft Office PowerPoint</Application>
  <PresentationFormat>נייר A4 ‏(210x297 מ"מ)</PresentationFormat>
  <Paragraphs>29</Paragraphs>
  <Slides>2</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vt:i4>
      </vt:variant>
    </vt:vector>
  </HeadingPairs>
  <TitlesOfParts>
    <vt:vector size="8" baseType="lpstr">
      <vt:lpstr>Arial</vt:lpstr>
      <vt:lpstr>Assistant</vt:lpstr>
      <vt:lpstr>Calibri</vt:lpstr>
      <vt:lpstr>Calibri Light</vt:lpstr>
      <vt:lpstr>Gisha</vt:lpstr>
      <vt:lpstr>ערכת נושא Office</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Shlomit Maagan</cp:lastModifiedBy>
  <cp:revision>13</cp:revision>
  <dcterms:created xsi:type="dcterms:W3CDTF">2020-05-06T20:07:31Z</dcterms:created>
  <dcterms:modified xsi:type="dcterms:W3CDTF">2020-05-09T19:39:51Z</dcterms:modified>
</cp:coreProperties>
</file>