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71" r:id="rId1"/>
  </p:sldMasterIdLst>
  <p:sldIdLst>
    <p:sldId id="256" r:id="rId2"/>
    <p:sldId id="257" r:id="rId3"/>
    <p:sldId id="289" r:id="rId4"/>
    <p:sldId id="288" r:id="rId5"/>
    <p:sldId id="290" r:id="rId6"/>
    <p:sldId id="317" r:id="rId7"/>
    <p:sldId id="261" r:id="rId8"/>
    <p:sldId id="316" r:id="rId9"/>
    <p:sldId id="315" r:id="rId10"/>
    <p:sldId id="296" r:id="rId11"/>
    <p:sldId id="297" r:id="rId12"/>
    <p:sldId id="298" r:id="rId13"/>
    <p:sldId id="295" r:id="rId14"/>
    <p:sldId id="292" r:id="rId15"/>
    <p:sldId id="299" r:id="rId16"/>
    <p:sldId id="318" r:id="rId17"/>
    <p:sldId id="265" r:id="rId18"/>
    <p:sldId id="308" r:id="rId19"/>
    <p:sldId id="321" r:id="rId20"/>
    <p:sldId id="266" r:id="rId21"/>
    <p:sldId id="323" r:id="rId22"/>
    <p:sldId id="300" r:id="rId23"/>
    <p:sldId id="304" r:id="rId24"/>
    <p:sldId id="319" r:id="rId25"/>
    <p:sldId id="303" r:id="rId26"/>
    <p:sldId id="322" r:id="rId27"/>
    <p:sldId id="305" r:id="rId28"/>
    <p:sldId id="258" r:id="rId29"/>
    <p:sldId id="280" r:id="rId30"/>
    <p:sldId id="310" r:id="rId31"/>
    <p:sldId id="313" r:id="rId32"/>
    <p:sldId id="311" r:id="rId33"/>
    <p:sldId id="314" r:id="rId34"/>
    <p:sldId id="278" r:id="rId35"/>
    <p:sldId id="283"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8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41" autoAdjust="0"/>
    <p:restoredTop sz="94660"/>
  </p:normalViewPr>
  <p:slideViewPr>
    <p:cSldViewPr snapToGrid="0">
      <p:cViewPr>
        <p:scale>
          <a:sx n="106" d="100"/>
          <a:sy n="106" d="100"/>
        </p:scale>
        <p:origin x="2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E3BE49-C835-43D4-8A74-034260EA529A}" type="doc">
      <dgm:prSet loTypeId="urn:microsoft.com/office/officeart/2005/8/layout/vList2" loCatId="list" qsTypeId="urn:microsoft.com/office/officeart/2005/8/quickstyle/simple1" qsCatId="simple" csTypeId="urn:microsoft.com/office/officeart/2005/8/colors/accent6_2" csCatId="accent6" phldr="1"/>
      <dgm:spPr/>
      <dgm:t>
        <a:bodyPr/>
        <a:lstStyle/>
        <a:p>
          <a:endParaRPr lang="en-US"/>
        </a:p>
      </dgm:t>
    </dgm:pt>
    <dgm:pt modelId="{6F3A90B6-4ECB-494A-8BCD-51F6D68A8FB0}">
      <dgm:prSet custT="1"/>
      <dgm:spPr/>
      <dgm:t>
        <a:bodyPr/>
        <a:lstStyle/>
        <a:p>
          <a:pPr rtl="1"/>
          <a:r>
            <a:rPr lang="he-IL" sz="2400" b="1" dirty="0">
              <a:latin typeface="David" panose="020E0502060401010101" pitchFamily="34" charset="-79"/>
              <a:cs typeface="David" panose="020E0502060401010101" pitchFamily="34" charset="-79"/>
            </a:rPr>
            <a:t>ביום ה- 4.11.2021 אישרה הכנסת בקריאה שניה ושלישית את חוק ההסדרים</a:t>
          </a:r>
          <a:endParaRPr lang="en-US" sz="2400" dirty="0">
            <a:latin typeface="David" panose="020E0502060401010101" pitchFamily="34" charset="-79"/>
            <a:cs typeface="David" panose="020E0502060401010101" pitchFamily="34" charset="-79"/>
          </a:endParaRPr>
        </a:p>
      </dgm:t>
    </dgm:pt>
    <dgm:pt modelId="{EADCB685-487B-4A6B-8CD4-D0C0B14C58EC}" type="parTrans" cxnId="{4AADEBB8-54F9-4923-B923-9308493FD159}">
      <dgm:prSet/>
      <dgm:spPr/>
      <dgm:t>
        <a:bodyPr/>
        <a:lstStyle/>
        <a:p>
          <a:endParaRPr lang="en-US"/>
        </a:p>
      </dgm:t>
    </dgm:pt>
    <dgm:pt modelId="{ACAFD82A-D314-414B-AA24-5B6630698D7A}" type="sibTrans" cxnId="{4AADEBB8-54F9-4923-B923-9308493FD159}">
      <dgm:prSet/>
      <dgm:spPr/>
      <dgm:t>
        <a:bodyPr/>
        <a:lstStyle/>
        <a:p>
          <a:endParaRPr lang="en-US"/>
        </a:p>
      </dgm:t>
    </dgm:pt>
    <dgm:pt modelId="{D2DF02A0-E11F-4CA3-A797-4013E4185624}">
      <dgm:prSet custT="1"/>
      <dgm:spPr/>
      <dgm:t>
        <a:bodyPr/>
        <a:lstStyle/>
        <a:p>
          <a:pPr rtl="1"/>
          <a:r>
            <a:rPr lang="he-IL" sz="2400" dirty="0">
              <a:latin typeface="David" panose="020E0502060401010101" pitchFamily="34" charset="-79"/>
              <a:cs typeface="David" panose="020E0502060401010101" pitchFamily="34" charset="-79"/>
            </a:rPr>
            <a:t>בהתאם לחוק ההסדרים, פורסם </a:t>
          </a:r>
          <a:r>
            <a:rPr lang="he-IL" sz="2400" b="1" dirty="0">
              <a:latin typeface="David" panose="020E0502060401010101" pitchFamily="34" charset="-79"/>
              <a:cs typeface="David" panose="020E0502060401010101" pitchFamily="34" charset="-79"/>
            </a:rPr>
            <a:t>ביום 18.11.2021 חוק התוכנית הכלכלית (תיקוני חקיקה ליישום המדיניות הכלכלית לשנות התקציב 2021 ו-2022), התשפ"א-2021, </a:t>
          </a:r>
          <a:endParaRPr lang="en-US" sz="2400" dirty="0">
            <a:latin typeface="David" panose="020E0502060401010101" pitchFamily="34" charset="-79"/>
            <a:cs typeface="David" panose="020E0502060401010101" pitchFamily="34" charset="-79"/>
          </a:endParaRPr>
        </a:p>
      </dgm:t>
    </dgm:pt>
    <dgm:pt modelId="{23D017CA-624F-4DDC-9BE0-685F192C234A}" type="parTrans" cxnId="{EB93FFA4-128D-41DD-B446-3CBBC89B8E1A}">
      <dgm:prSet/>
      <dgm:spPr/>
      <dgm:t>
        <a:bodyPr/>
        <a:lstStyle/>
        <a:p>
          <a:endParaRPr lang="en-US"/>
        </a:p>
      </dgm:t>
    </dgm:pt>
    <dgm:pt modelId="{2E9AAD62-45D7-40FD-B84C-2A890AF396F8}" type="sibTrans" cxnId="{EB93FFA4-128D-41DD-B446-3CBBC89B8E1A}">
      <dgm:prSet/>
      <dgm:spPr/>
      <dgm:t>
        <a:bodyPr/>
        <a:lstStyle/>
        <a:p>
          <a:endParaRPr lang="en-US"/>
        </a:p>
      </dgm:t>
    </dgm:pt>
    <dgm:pt modelId="{B7B043A9-435E-4C97-B4C3-619820DBE747}">
      <dgm:prSet custT="1"/>
      <dgm:spPr/>
      <dgm:t>
        <a:bodyPr/>
        <a:lstStyle/>
        <a:p>
          <a:pPr rtl="1"/>
          <a:r>
            <a:rPr lang="he-IL" sz="2400" dirty="0">
              <a:latin typeface="David" panose="020E0502060401010101" pitchFamily="34" charset="-79"/>
              <a:cs typeface="David" panose="020E0502060401010101" pitchFamily="34" charset="-79"/>
            </a:rPr>
            <a:t>במסגרת החוק אושרו שלל תיקונים במספר חוקים העוסקים, בין היתר, בתחום ההתחדשות העירונית אשר מטרתם, להסיר חסמים משמעותיים ולתת זריקת מרץ לכל ענף ההתחדשות העירונית</a:t>
          </a:r>
          <a:endParaRPr lang="en-US" sz="2400" dirty="0">
            <a:latin typeface="David" panose="020E0502060401010101" pitchFamily="34" charset="-79"/>
            <a:cs typeface="David" panose="020E0502060401010101" pitchFamily="34" charset="-79"/>
          </a:endParaRPr>
        </a:p>
      </dgm:t>
    </dgm:pt>
    <dgm:pt modelId="{7BB0C71F-BABE-4C8C-932D-27DC1D55D642}" type="parTrans" cxnId="{8A7541EE-347A-4384-A7E4-510CBF572645}">
      <dgm:prSet/>
      <dgm:spPr/>
      <dgm:t>
        <a:bodyPr/>
        <a:lstStyle/>
        <a:p>
          <a:endParaRPr lang="en-US"/>
        </a:p>
      </dgm:t>
    </dgm:pt>
    <dgm:pt modelId="{79D12809-8401-4FA2-9F42-4B0C616448C4}" type="sibTrans" cxnId="{8A7541EE-347A-4384-A7E4-510CBF572645}">
      <dgm:prSet/>
      <dgm:spPr/>
      <dgm:t>
        <a:bodyPr/>
        <a:lstStyle/>
        <a:p>
          <a:endParaRPr lang="en-US"/>
        </a:p>
      </dgm:t>
    </dgm:pt>
    <dgm:pt modelId="{729E684C-CA16-4F61-8D10-883BC151B7A4}" type="pres">
      <dgm:prSet presAssocID="{28E3BE49-C835-43D4-8A74-034260EA529A}" presName="linear" presStyleCnt="0">
        <dgm:presLayoutVars>
          <dgm:animLvl val="lvl"/>
          <dgm:resizeHandles val="exact"/>
        </dgm:presLayoutVars>
      </dgm:prSet>
      <dgm:spPr/>
    </dgm:pt>
    <dgm:pt modelId="{0511147B-2672-42B5-A589-26217A9412C9}" type="pres">
      <dgm:prSet presAssocID="{6F3A90B6-4ECB-494A-8BCD-51F6D68A8FB0}" presName="parentText" presStyleLbl="node1" presStyleIdx="0" presStyleCnt="3">
        <dgm:presLayoutVars>
          <dgm:chMax val="0"/>
          <dgm:bulletEnabled val="1"/>
        </dgm:presLayoutVars>
      </dgm:prSet>
      <dgm:spPr/>
    </dgm:pt>
    <dgm:pt modelId="{45C1C35A-6403-4FD8-B22E-A7F42E1FD607}" type="pres">
      <dgm:prSet presAssocID="{ACAFD82A-D314-414B-AA24-5B6630698D7A}" presName="spacer" presStyleCnt="0"/>
      <dgm:spPr/>
    </dgm:pt>
    <dgm:pt modelId="{100A2D6B-8066-4C93-8224-053F0B0B71B0}" type="pres">
      <dgm:prSet presAssocID="{D2DF02A0-E11F-4CA3-A797-4013E4185624}" presName="parentText" presStyleLbl="node1" presStyleIdx="1" presStyleCnt="3">
        <dgm:presLayoutVars>
          <dgm:chMax val="0"/>
          <dgm:bulletEnabled val="1"/>
        </dgm:presLayoutVars>
      </dgm:prSet>
      <dgm:spPr/>
    </dgm:pt>
    <dgm:pt modelId="{3381F24E-CE0C-412C-B666-F2B8138663D7}" type="pres">
      <dgm:prSet presAssocID="{2E9AAD62-45D7-40FD-B84C-2A890AF396F8}" presName="spacer" presStyleCnt="0"/>
      <dgm:spPr/>
    </dgm:pt>
    <dgm:pt modelId="{879071FC-1F67-41D5-B32E-3E0DC261140D}" type="pres">
      <dgm:prSet presAssocID="{B7B043A9-435E-4C97-B4C3-619820DBE747}" presName="parentText" presStyleLbl="node1" presStyleIdx="2" presStyleCnt="3">
        <dgm:presLayoutVars>
          <dgm:chMax val="0"/>
          <dgm:bulletEnabled val="1"/>
        </dgm:presLayoutVars>
      </dgm:prSet>
      <dgm:spPr/>
    </dgm:pt>
  </dgm:ptLst>
  <dgm:cxnLst>
    <dgm:cxn modelId="{99163A02-6259-471F-8CA5-D4D6FE39AF57}" type="presOf" srcId="{B7B043A9-435E-4C97-B4C3-619820DBE747}" destId="{879071FC-1F67-41D5-B32E-3E0DC261140D}" srcOrd="0" destOrd="0" presId="urn:microsoft.com/office/officeart/2005/8/layout/vList2"/>
    <dgm:cxn modelId="{DC15EC44-A9E7-4E74-8619-9725982AB7AC}" type="presOf" srcId="{28E3BE49-C835-43D4-8A74-034260EA529A}" destId="{729E684C-CA16-4F61-8D10-883BC151B7A4}" srcOrd="0" destOrd="0" presId="urn:microsoft.com/office/officeart/2005/8/layout/vList2"/>
    <dgm:cxn modelId="{8866BC8B-9FCD-49E1-B36A-3793B633CD92}" type="presOf" srcId="{D2DF02A0-E11F-4CA3-A797-4013E4185624}" destId="{100A2D6B-8066-4C93-8224-053F0B0B71B0}" srcOrd="0" destOrd="0" presId="urn:microsoft.com/office/officeart/2005/8/layout/vList2"/>
    <dgm:cxn modelId="{EB93FFA4-128D-41DD-B446-3CBBC89B8E1A}" srcId="{28E3BE49-C835-43D4-8A74-034260EA529A}" destId="{D2DF02A0-E11F-4CA3-A797-4013E4185624}" srcOrd="1" destOrd="0" parTransId="{23D017CA-624F-4DDC-9BE0-685F192C234A}" sibTransId="{2E9AAD62-45D7-40FD-B84C-2A890AF396F8}"/>
    <dgm:cxn modelId="{4AADEBB8-54F9-4923-B923-9308493FD159}" srcId="{28E3BE49-C835-43D4-8A74-034260EA529A}" destId="{6F3A90B6-4ECB-494A-8BCD-51F6D68A8FB0}" srcOrd="0" destOrd="0" parTransId="{EADCB685-487B-4A6B-8CD4-D0C0B14C58EC}" sibTransId="{ACAFD82A-D314-414B-AA24-5B6630698D7A}"/>
    <dgm:cxn modelId="{883FD4BE-24AE-4D45-8EA8-CF3C837382D3}" type="presOf" srcId="{6F3A90B6-4ECB-494A-8BCD-51F6D68A8FB0}" destId="{0511147B-2672-42B5-A589-26217A9412C9}" srcOrd="0" destOrd="0" presId="urn:microsoft.com/office/officeart/2005/8/layout/vList2"/>
    <dgm:cxn modelId="{8A7541EE-347A-4384-A7E4-510CBF572645}" srcId="{28E3BE49-C835-43D4-8A74-034260EA529A}" destId="{B7B043A9-435E-4C97-B4C3-619820DBE747}" srcOrd="2" destOrd="0" parTransId="{7BB0C71F-BABE-4C8C-932D-27DC1D55D642}" sibTransId="{79D12809-8401-4FA2-9F42-4B0C616448C4}"/>
    <dgm:cxn modelId="{DF562F22-FC73-4C50-B096-89646075B6B2}" type="presParOf" srcId="{729E684C-CA16-4F61-8D10-883BC151B7A4}" destId="{0511147B-2672-42B5-A589-26217A9412C9}" srcOrd="0" destOrd="0" presId="urn:microsoft.com/office/officeart/2005/8/layout/vList2"/>
    <dgm:cxn modelId="{FCFF1075-887C-402F-9CB6-9BC7B3E8E621}" type="presParOf" srcId="{729E684C-CA16-4F61-8D10-883BC151B7A4}" destId="{45C1C35A-6403-4FD8-B22E-A7F42E1FD607}" srcOrd="1" destOrd="0" presId="urn:microsoft.com/office/officeart/2005/8/layout/vList2"/>
    <dgm:cxn modelId="{F3D14A0C-BE57-4995-BAC5-98A8622ED05F}" type="presParOf" srcId="{729E684C-CA16-4F61-8D10-883BC151B7A4}" destId="{100A2D6B-8066-4C93-8224-053F0B0B71B0}" srcOrd="2" destOrd="0" presId="urn:microsoft.com/office/officeart/2005/8/layout/vList2"/>
    <dgm:cxn modelId="{6A779A20-6AD4-47EA-B7D3-E6F33C3C8B04}" type="presParOf" srcId="{729E684C-CA16-4F61-8D10-883BC151B7A4}" destId="{3381F24E-CE0C-412C-B666-F2B8138663D7}" srcOrd="3" destOrd="0" presId="urn:microsoft.com/office/officeart/2005/8/layout/vList2"/>
    <dgm:cxn modelId="{82EA934F-CDC5-4441-9076-FE2BBF6AF3FB}" type="presParOf" srcId="{729E684C-CA16-4F61-8D10-883BC151B7A4}" destId="{879071FC-1F67-41D5-B32E-3E0DC261140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280C59-3237-490D-B3A5-6BC03C1ADB7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D0BF8D92-6CAD-4702-9656-E1F6000C32BD}">
      <dgm:prSet/>
      <dgm:spPr/>
      <dgm:t>
        <a:bodyPr/>
        <a:lstStyle/>
        <a:p>
          <a:pPr rtl="1"/>
          <a:r>
            <a:rPr lang="he-IL" b="1" dirty="0">
              <a:latin typeface="David" panose="020E0502060401010101" pitchFamily="34" charset="-79"/>
              <a:cs typeface="David" panose="020E0502060401010101" pitchFamily="34" charset="-79"/>
            </a:rPr>
            <a:t>חוק פינוי בינוי (עידוד מיזמי פינוי בינוי) התשס"ו-2006 (תיקון מס' 7)</a:t>
          </a:r>
          <a:endParaRPr lang="en-US" dirty="0">
            <a:latin typeface="David" panose="020E0502060401010101" pitchFamily="34" charset="-79"/>
            <a:cs typeface="David" panose="020E0502060401010101" pitchFamily="34" charset="-79"/>
          </a:endParaRPr>
        </a:p>
      </dgm:t>
    </dgm:pt>
    <dgm:pt modelId="{66CE7329-0762-4002-935C-C46D7EF37E09}" type="parTrans" cxnId="{D0597A30-24F3-4D04-BD02-927AE3C42FDD}">
      <dgm:prSet/>
      <dgm:spPr/>
      <dgm:t>
        <a:bodyPr/>
        <a:lstStyle/>
        <a:p>
          <a:endParaRPr lang="en-US"/>
        </a:p>
      </dgm:t>
    </dgm:pt>
    <dgm:pt modelId="{01B3D9E0-19D7-4C35-8DA4-9655F2D65DCB}" type="sibTrans" cxnId="{D0597A30-24F3-4D04-BD02-927AE3C42FDD}">
      <dgm:prSet/>
      <dgm:spPr/>
      <dgm:t>
        <a:bodyPr/>
        <a:lstStyle/>
        <a:p>
          <a:endParaRPr lang="en-US"/>
        </a:p>
      </dgm:t>
    </dgm:pt>
    <dgm:pt modelId="{3BA9B987-79F8-4663-B791-EFE739CD5BDE}">
      <dgm:prSet/>
      <dgm:spPr/>
      <dgm:t>
        <a:bodyPr/>
        <a:lstStyle/>
        <a:p>
          <a:pPr rtl="1"/>
          <a:r>
            <a:rPr lang="he-IL" b="1" dirty="0">
              <a:latin typeface="David" panose="020E0502060401010101" pitchFamily="34" charset="-79"/>
              <a:cs typeface="David" panose="020E0502060401010101" pitchFamily="34" charset="-79"/>
            </a:rPr>
            <a:t>חוק התכנון והבניה </a:t>
          </a:r>
          <a:r>
            <a:rPr lang="he-IL" b="1" dirty="0" err="1">
              <a:latin typeface="David" panose="020E0502060401010101" pitchFamily="34" charset="-79"/>
              <a:cs typeface="David" panose="020E0502060401010101" pitchFamily="34" charset="-79"/>
            </a:rPr>
            <a:t>התשכ"ה</a:t>
          </a:r>
          <a:r>
            <a:rPr lang="he-IL" b="1" dirty="0">
              <a:latin typeface="David" panose="020E0502060401010101" pitchFamily="34" charset="-79"/>
              <a:cs typeface="David" panose="020E0502060401010101" pitchFamily="34" charset="-79"/>
            </a:rPr>
            <a:t> 1965</a:t>
          </a:r>
          <a:endParaRPr lang="en-US" dirty="0">
            <a:latin typeface="David" panose="020E0502060401010101" pitchFamily="34" charset="-79"/>
            <a:cs typeface="David" panose="020E0502060401010101" pitchFamily="34" charset="-79"/>
          </a:endParaRPr>
        </a:p>
      </dgm:t>
    </dgm:pt>
    <dgm:pt modelId="{B956EB13-2476-46B6-8CD6-6FB241CC4A06}" type="parTrans" cxnId="{87ECAEFA-CBCD-4EAD-A707-57FDF5D80A8F}">
      <dgm:prSet/>
      <dgm:spPr/>
      <dgm:t>
        <a:bodyPr/>
        <a:lstStyle/>
        <a:p>
          <a:endParaRPr lang="en-US"/>
        </a:p>
      </dgm:t>
    </dgm:pt>
    <dgm:pt modelId="{90E2E484-FE06-4FA7-8478-A7E25052276D}" type="sibTrans" cxnId="{87ECAEFA-CBCD-4EAD-A707-57FDF5D80A8F}">
      <dgm:prSet/>
      <dgm:spPr/>
      <dgm:t>
        <a:bodyPr/>
        <a:lstStyle/>
        <a:p>
          <a:endParaRPr lang="en-US"/>
        </a:p>
      </dgm:t>
    </dgm:pt>
    <dgm:pt modelId="{F15FE4F7-DDA0-46F1-87E5-A560CD6CD5D8}">
      <dgm:prSet/>
      <dgm:spPr/>
      <dgm:t>
        <a:bodyPr/>
        <a:lstStyle/>
        <a:p>
          <a:pPr rtl="1"/>
          <a:r>
            <a:rPr lang="he-IL" b="1" dirty="0">
              <a:latin typeface="David" panose="020E0502060401010101" pitchFamily="34" charset="-79"/>
              <a:cs typeface="David" panose="020E0502060401010101" pitchFamily="34" charset="-79"/>
            </a:rPr>
            <a:t>חוק הרשות הממשלתית להתחדשות עירונית</a:t>
          </a:r>
          <a:endParaRPr lang="en-US" dirty="0">
            <a:latin typeface="David" panose="020E0502060401010101" pitchFamily="34" charset="-79"/>
            <a:cs typeface="David" panose="020E0502060401010101" pitchFamily="34" charset="-79"/>
          </a:endParaRPr>
        </a:p>
      </dgm:t>
    </dgm:pt>
    <dgm:pt modelId="{EA2800A9-7865-4C88-AB2D-F099B82AC440}" type="parTrans" cxnId="{27E574FF-D117-40B5-BD2F-882F61E07C62}">
      <dgm:prSet/>
      <dgm:spPr/>
      <dgm:t>
        <a:bodyPr/>
        <a:lstStyle/>
        <a:p>
          <a:endParaRPr lang="en-US"/>
        </a:p>
      </dgm:t>
    </dgm:pt>
    <dgm:pt modelId="{C84FC5E1-6BE4-4FD9-A638-DBD86795CC49}" type="sibTrans" cxnId="{27E574FF-D117-40B5-BD2F-882F61E07C62}">
      <dgm:prSet/>
      <dgm:spPr/>
      <dgm:t>
        <a:bodyPr/>
        <a:lstStyle/>
        <a:p>
          <a:endParaRPr lang="en-US"/>
        </a:p>
      </dgm:t>
    </dgm:pt>
    <dgm:pt modelId="{DE39194C-3DD9-4052-B017-56B17F9B5701}">
      <dgm:prSet/>
      <dgm:spPr/>
      <dgm:t>
        <a:bodyPr/>
        <a:lstStyle/>
        <a:p>
          <a:pPr rtl="1"/>
          <a:r>
            <a:rPr lang="he-IL" b="1" dirty="0">
              <a:latin typeface="David" panose="020E0502060401010101" pitchFamily="34" charset="-79"/>
              <a:cs typeface="David" panose="020E0502060401010101" pitchFamily="34" charset="-79"/>
            </a:rPr>
            <a:t>חוק מיסוי מקרקעין –(תיקון מס' 96) </a:t>
          </a:r>
          <a:endParaRPr lang="en-US" dirty="0">
            <a:latin typeface="David" panose="020E0502060401010101" pitchFamily="34" charset="-79"/>
            <a:cs typeface="David" panose="020E0502060401010101" pitchFamily="34" charset="-79"/>
          </a:endParaRPr>
        </a:p>
      </dgm:t>
    </dgm:pt>
    <dgm:pt modelId="{D14B7F74-26F0-426B-B634-E88FA1C52710}" type="parTrans" cxnId="{706082D1-694B-4C72-840E-F72F88BBD445}">
      <dgm:prSet/>
      <dgm:spPr/>
      <dgm:t>
        <a:bodyPr/>
        <a:lstStyle/>
        <a:p>
          <a:endParaRPr lang="en-US"/>
        </a:p>
      </dgm:t>
    </dgm:pt>
    <dgm:pt modelId="{C0A4CF06-3D6D-43A7-8B27-EC92FDC4147B}" type="sibTrans" cxnId="{706082D1-694B-4C72-840E-F72F88BBD445}">
      <dgm:prSet/>
      <dgm:spPr/>
      <dgm:t>
        <a:bodyPr/>
        <a:lstStyle/>
        <a:p>
          <a:endParaRPr lang="en-US"/>
        </a:p>
      </dgm:t>
    </dgm:pt>
    <dgm:pt modelId="{C61CDB7C-3731-4919-A515-C63A2BC515FA}" type="pres">
      <dgm:prSet presAssocID="{63280C59-3237-490D-B3A5-6BC03C1ADB78}" presName="linear" presStyleCnt="0">
        <dgm:presLayoutVars>
          <dgm:animLvl val="lvl"/>
          <dgm:resizeHandles val="exact"/>
        </dgm:presLayoutVars>
      </dgm:prSet>
      <dgm:spPr/>
    </dgm:pt>
    <dgm:pt modelId="{9B713D3D-D79C-4D98-B31F-B565E4DF3F3A}" type="pres">
      <dgm:prSet presAssocID="{D0BF8D92-6CAD-4702-9656-E1F6000C32BD}" presName="parentText" presStyleLbl="node1" presStyleIdx="0" presStyleCnt="4">
        <dgm:presLayoutVars>
          <dgm:chMax val="0"/>
          <dgm:bulletEnabled val="1"/>
        </dgm:presLayoutVars>
      </dgm:prSet>
      <dgm:spPr/>
    </dgm:pt>
    <dgm:pt modelId="{D3D19A07-C3C3-41B8-BB28-94961734C7D9}" type="pres">
      <dgm:prSet presAssocID="{01B3D9E0-19D7-4C35-8DA4-9655F2D65DCB}" presName="spacer" presStyleCnt="0"/>
      <dgm:spPr/>
    </dgm:pt>
    <dgm:pt modelId="{7E6C61EE-9C53-4469-9BF7-7D84DFF303F9}" type="pres">
      <dgm:prSet presAssocID="{3BA9B987-79F8-4663-B791-EFE739CD5BDE}" presName="parentText" presStyleLbl="node1" presStyleIdx="1" presStyleCnt="4">
        <dgm:presLayoutVars>
          <dgm:chMax val="0"/>
          <dgm:bulletEnabled val="1"/>
        </dgm:presLayoutVars>
      </dgm:prSet>
      <dgm:spPr/>
    </dgm:pt>
    <dgm:pt modelId="{A314B17C-22A1-48F8-9ED0-A80969415BA9}" type="pres">
      <dgm:prSet presAssocID="{90E2E484-FE06-4FA7-8478-A7E25052276D}" presName="spacer" presStyleCnt="0"/>
      <dgm:spPr/>
    </dgm:pt>
    <dgm:pt modelId="{FECEF891-32F9-4908-8E34-4E4ADFB0420A}" type="pres">
      <dgm:prSet presAssocID="{F15FE4F7-DDA0-46F1-87E5-A560CD6CD5D8}" presName="parentText" presStyleLbl="node1" presStyleIdx="2" presStyleCnt="4">
        <dgm:presLayoutVars>
          <dgm:chMax val="0"/>
          <dgm:bulletEnabled val="1"/>
        </dgm:presLayoutVars>
      </dgm:prSet>
      <dgm:spPr/>
    </dgm:pt>
    <dgm:pt modelId="{3395A8F8-74A7-463B-BBD8-C24D32553CD7}" type="pres">
      <dgm:prSet presAssocID="{C84FC5E1-6BE4-4FD9-A638-DBD86795CC49}" presName="spacer" presStyleCnt="0"/>
      <dgm:spPr/>
    </dgm:pt>
    <dgm:pt modelId="{24A5CB08-E3CE-4C22-A7E1-B85EC9E89F64}" type="pres">
      <dgm:prSet presAssocID="{DE39194C-3DD9-4052-B017-56B17F9B5701}" presName="parentText" presStyleLbl="node1" presStyleIdx="3" presStyleCnt="4">
        <dgm:presLayoutVars>
          <dgm:chMax val="0"/>
          <dgm:bulletEnabled val="1"/>
        </dgm:presLayoutVars>
      </dgm:prSet>
      <dgm:spPr/>
    </dgm:pt>
  </dgm:ptLst>
  <dgm:cxnLst>
    <dgm:cxn modelId="{D0597A30-24F3-4D04-BD02-927AE3C42FDD}" srcId="{63280C59-3237-490D-B3A5-6BC03C1ADB78}" destId="{D0BF8D92-6CAD-4702-9656-E1F6000C32BD}" srcOrd="0" destOrd="0" parTransId="{66CE7329-0762-4002-935C-C46D7EF37E09}" sibTransId="{01B3D9E0-19D7-4C35-8DA4-9655F2D65DCB}"/>
    <dgm:cxn modelId="{8F850631-B6B9-48D0-85C5-5468E7EB8928}" type="presOf" srcId="{DE39194C-3DD9-4052-B017-56B17F9B5701}" destId="{24A5CB08-E3CE-4C22-A7E1-B85EC9E89F64}" srcOrd="0" destOrd="0" presId="urn:microsoft.com/office/officeart/2005/8/layout/vList2"/>
    <dgm:cxn modelId="{FFE3A775-DECD-4F49-904F-28C7394A5787}" type="presOf" srcId="{63280C59-3237-490D-B3A5-6BC03C1ADB78}" destId="{C61CDB7C-3731-4919-A515-C63A2BC515FA}" srcOrd="0" destOrd="0" presId="urn:microsoft.com/office/officeart/2005/8/layout/vList2"/>
    <dgm:cxn modelId="{31C26679-D6D6-421E-AB77-EA2874E27E93}" type="presOf" srcId="{F15FE4F7-DDA0-46F1-87E5-A560CD6CD5D8}" destId="{FECEF891-32F9-4908-8E34-4E4ADFB0420A}" srcOrd="0" destOrd="0" presId="urn:microsoft.com/office/officeart/2005/8/layout/vList2"/>
    <dgm:cxn modelId="{69CC71AB-6EFC-4586-8E85-1DC1BF2950BB}" type="presOf" srcId="{D0BF8D92-6CAD-4702-9656-E1F6000C32BD}" destId="{9B713D3D-D79C-4D98-B31F-B565E4DF3F3A}" srcOrd="0" destOrd="0" presId="urn:microsoft.com/office/officeart/2005/8/layout/vList2"/>
    <dgm:cxn modelId="{2C3DE5AC-5390-4669-8488-F4292E84C30E}" type="presOf" srcId="{3BA9B987-79F8-4663-B791-EFE739CD5BDE}" destId="{7E6C61EE-9C53-4469-9BF7-7D84DFF303F9}" srcOrd="0" destOrd="0" presId="urn:microsoft.com/office/officeart/2005/8/layout/vList2"/>
    <dgm:cxn modelId="{706082D1-694B-4C72-840E-F72F88BBD445}" srcId="{63280C59-3237-490D-B3A5-6BC03C1ADB78}" destId="{DE39194C-3DD9-4052-B017-56B17F9B5701}" srcOrd="3" destOrd="0" parTransId="{D14B7F74-26F0-426B-B634-E88FA1C52710}" sibTransId="{C0A4CF06-3D6D-43A7-8B27-EC92FDC4147B}"/>
    <dgm:cxn modelId="{87ECAEFA-CBCD-4EAD-A707-57FDF5D80A8F}" srcId="{63280C59-3237-490D-B3A5-6BC03C1ADB78}" destId="{3BA9B987-79F8-4663-B791-EFE739CD5BDE}" srcOrd="1" destOrd="0" parTransId="{B956EB13-2476-46B6-8CD6-6FB241CC4A06}" sibTransId="{90E2E484-FE06-4FA7-8478-A7E25052276D}"/>
    <dgm:cxn modelId="{27E574FF-D117-40B5-BD2F-882F61E07C62}" srcId="{63280C59-3237-490D-B3A5-6BC03C1ADB78}" destId="{F15FE4F7-DDA0-46F1-87E5-A560CD6CD5D8}" srcOrd="2" destOrd="0" parTransId="{EA2800A9-7865-4C88-AB2D-F099B82AC440}" sibTransId="{C84FC5E1-6BE4-4FD9-A638-DBD86795CC49}"/>
    <dgm:cxn modelId="{09FDCF30-91DD-4EFE-AD9A-D6B51332009D}" type="presParOf" srcId="{C61CDB7C-3731-4919-A515-C63A2BC515FA}" destId="{9B713D3D-D79C-4D98-B31F-B565E4DF3F3A}" srcOrd="0" destOrd="0" presId="urn:microsoft.com/office/officeart/2005/8/layout/vList2"/>
    <dgm:cxn modelId="{D825247F-1C72-4988-9900-795F160964EF}" type="presParOf" srcId="{C61CDB7C-3731-4919-A515-C63A2BC515FA}" destId="{D3D19A07-C3C3-41B8-BB28-94961734C7D9}" srcOrd="1" destOrd="0" presId="urn:microsoft.com/office/officeart/2005/8/layout/vList2"/>
    <dgm:cxn modelId="{B71F8D41-8AB1-461E-BEC8-362BB498EB87}" type="presParOf" srcId="{C61CDB7C-3731-4919-A515-C63A2BC515FA}" destId="{7E6C61EE-9C53-4469-9BF7-7D84DFF303F9}" srcOrd="2" destOrd="0" presId="urn:microsoft.com/office/officeart/2005/8/layout/vList2"/>
    <dgm:cxn modelId="{1637A163-5102-49AB-99A6-66E54FE39299}" type="presParOf" srcId="{C61CDB7C-3731-4919-A515-C63A2BC515FA}" destId="{A314B17C-22A1-48F8-9ED0-A80969415BA9}" srcOrd="3" destOrd="0" presId="urn:microsoft.com/office/officeart/2005/8/layout/vList2"/>
    <dgm:cxn modelId="{9AA96278-AD35-4B00-A5AB-5B87244991F1}" type="presParOf" srcId="{C61CDB7C-3731-4919-A515-C63A2BC515FA}" destId="{FECEF891-32F9-4908-8E34-4E4ADFB0420A}" srcOrd="4" destOrd="0" presId="urn:microsoft.com/office/officeart/2005/8/layout/vList2"/>
    <dgm:cxn modelId="{E49F876C-EB23-426E-BF00-DE5DA266EF6C}" type="presParOf" srcId="{C61CDB7C-3731-4919-A515-C63A2BC515FA}" destId="{3395A8F8-74A7-463B-BBD8-C24D32553CD7}" srcOrd="5" destOrd="0" presId="urn:microsoft.com/office/officeart/2005/8/layout/vList2"/>
    <dgm:cxn modelId="{6D14A910-11C5-43B1-BB78-0C4A304DFC87}" type="presParOf" srcId="{C61CDB7C-3731-4919-A515-C63A2BC515FA}" destId="{24A5CB08-E3CE-4C22-A7E1-B85EC9E89F6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1147B-2672-42B5-A589-26217A9412C9}">
      <dsp:nvSpPr>
        <dsp:cNvPr id="0" name=""/>
        <dsp:cNvSpPr/>
      </dsp:nvSpPr>
      <dsp:spPr>
        <a:xfrm>
          <a:off x="0" y="15720"/>
          <a:ext cx="8987404" cy="1111500"/>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he-IL" sz="2400" b="1" kern="1200" dirty="0">
              <a:latin typeface="David" panose="020E0502060401010101" pitchFamily="34" charset="-79"/>
              <a:cs typeface="David" panose="020E0502060401010101" pitchFamily="34" charset="-79"/>
            </a:rPr>
            <a:t>ביום ה- 4.11.2021 אישרה הכנסת בקריאה שניה ושלישית את חוק ההסדרים</a:t>
          </a:r>
          <a:endParaRPr lang="en-US" sz="2400" kern="1200" dirty="0">
            <a:latin typeface="David" panose="020E0502060401010101" pitchFamily="34" charset="-79"/>
            <a:cs typeface="David" panose="020E0502060401010101" pitchFamily="34" charset="-79"/>
          </a:endParaRPr>
        </a:p>
      </dsp:txBody>
      <dsp:txXfrm>
        <a:off x="54259" y="69979"/>
        <a:ext cx="8878886" cy="1002982"/>
      </dsp:txXfrm>
    </dsp:sp>
    <dsp:sp modelId="{100A2D6B-8066-4C93-8224-053F0B0B71B0}">
      <dsp:nvSpPr>
        <dsp:cNvPr id="0" name=""/>
        <dsp:cNvSpPr/>
      </dsp:nvSpPr>
      <dsp:spPr>
        <a:xfrm>
          <a:off x="0" y="1271220"/>
          <a:ext cx="8987404" cy="1111500"/>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he-IL" sz="2400" kern="1200" dirty="0">
              <a:latin typeface="David" panose="020E0502060401010101" pitchFamily="34" charset="-79"/>
              <a:cs typeface="David" panose="020E0502060401010101" pitchFamily="34" charset="-79"/>
            </a:rPr>
            <a:t>בהתאם לחוק ההסדרים, פורסם </a:t>
          </a:r>
          <a:r>
            <a:rPr lang="he-IL" sz="2400" b="1" kern="1200" dirty="0">
              <a:latin typeface="David" panose="020E0502060401010101" pitchFamily="34" charset="-79"/>
              <a:cs typeface="David" panose="020E0502060401010101" pitchFamily="34" charset="-79"/>
            </a:rPr>
            <a:t>ביום 18.11.2021 חוק התוכנית הכלכלית (תיקוני חקיקה ליישום המדיניות הכלכלית לשנות התקציב 2021 ו-2022), התשפ"א-2021, </a:t>
          </a:r>
          <a:endParaRPr lang="en-US" sz="2400" kern="1200" dirty="0">
            <a:latin typeface="David" panose="020E0502060401010101" pitchFamily="34" charset="-79"/>
            <a:cs typeface="David" panose="020E0502060401010101" pitchFamily="34" charset="-79"/>
          </a:endParaRPr>
        </a:p>
      </dsp:txBody>
      <dsp:txXfrm>
        <a:off x="54259" y="1325479"/>
        <a:ext cx="8878886" cy="1002982"/>
      </dsp:txXfrm>
    </dsp:sp>
    <dsp:sp modelId="{879071FC-1F67-41D5-B32E-3E0DC261140D}">
      <dsp:nvSpPr>
        <dsp:cNvPr id="0" name=""/>
        <dsp:cNvSpPr/>
      </dsp:nvSpPr>
      <dsp:spPr>
        <a:xfrm>
          <a:off x="0" y="2526720"/>
          <a:ext cx="8987404" cy="1111500"/>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he-IL" sz="2400" kern="1200" dirty="0">
              <a:latin typeface="David" panose="020E0502060401010101" pitchFamily="34" charset="-79"/>
              <a:cs typeface="David" panose="020E0502060401010101" pitchFamily="34" charset="-79"/>
            </a:rPr>
            <a:t>במסגרת החוק אושרו שלל תיקונים במספר חוקים העוסקים, בין היתר, בתחום ההתחדשות העירונית אשר מטרתם, להסיר חסמים משמעותיים ולתת זריקת מרץ לכל ענף ההתחדשות העירונית</a:t>
          </a:r>
          <a:endParaRPr lang="en-US" sz="2400" kern="1200" dirty="0">
            <a:latin typeface="David" panose="020E0502060401010101" pitchFamily="34" charset="-79"/>
            <a:cs typeface="David" panose="020E0502060401010101" pitchFamily="34" charset="-79"/>
          </a:endParaRPr>
        </a:p>
      </dsp:txBody>
      <dsp:txXfrm>
        <a:off x="54259" y="2580979"/>
        <a:ext cx="8878886" cy="10029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713D3D-D79C-4D98-B31F-B565E4DF3F3A}">
      <dsp:nvSpPr>
        <dsp:cNvPr id="0" name=""/>
        <dsp:cNvSpPr/>
      </dsp:nvSpPr>
      <dsp:spPr>
        <a:xfrm>
          <a:off x="0" y="589110"/>
          <a:ext cx="8987404" cy="56277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r" defTabSz="1155700" rtl="1">
            <a:lnSpc>
              <a:spcPct val="90000"/>
            </a:lnSpc>
            <a:spcBef>
              <a:spcPct val="0"/>
            </a:spcBef>
            <a:spcAft>
              <a:spcPct val="35000"/>
            </a:spcAft>
            <a:buNone/>
          </a:pPr>
          <a:r>
            <a:rPr lang="he-IL" sz="2600" b="1" kern="1200" dirty="0">
              <a:latin typeface="David" panose="020E0502060401010101" pitchFamily="34" charset="-79"/>
              <a:cs typeface="David" panose="020E0502060401010101" pitchFamily="34" charset="-79"/>
            </a:rPr>
            <a:t>חוק פינוי בינוי (עידוד מיזמי פינוי בינוי) התשס"ו-2006 (תיקון מס' 7)</a:t>
          </a:r>
          <a:endParaRPr lang="en-US" sz="2600" kern="1200" dirty="0">
            <a:latin typeface="David" panose="020E0502060401010101" pitchFamily="34" charset="-79"/>
            <a:cs typeface="David" panose="020E0502060401010101" pitchFamily="34" charset="-79"/>
          </a:endParaRPr>
        </a:p>
      </dsp:txBody>
      <dsp:txXfrm>
        <a:off x="27472" y="616582"/>
        <a:ext cx="8932460" cy="507826"/>
      </dsp:txXfrm>
    </dsp:sp>
    <dsp:sp modelId="{7E6C61EE-9C53-4469-9BF7-7D84DFF303F9}">
      <dsp:nvSpPr>
        <dsp:cNvPr id="0" name=""/>
        <dsp:cNvSpPr/>
      </dsp:nvSpPr>
      <dsp:spPr>
        <a:xfrm>
          <a:off x="0" y="1226760"/>
          <a:ext cx="8987404" cy="56277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r" defTabSz="1155700" rtl="1">
            <a:lnSpc>
              <a:spcPct val="90000"/>
            </a:lnSpc>
            <a:spcBef>
              <a:spcPct val="0"/>
            </a:spcBef>
            <a:spcAft>
              <a:spcPct val="35000"/>
            </a:spcAft>
            <a:buNone/>
          </a:pPr>
          <a:r>
            <a:rPr lang="he-IL" sz="2600" b="1" kern="1200" dirty="0">
              <a:latin typeface="David" panose="020E0502060401010101" pitchFamily="34" charset="-79"/>
              <a:cs typeface="David" panose="020E0502060401010101" pitchFamily="34" charset="-79"/>
            </a:rPr>
            <a:t>חוק התכנון והבניה </a:t>
          </a:r>
          <a:r>
            <a:rPr lang="he-IL" sz="2600" b="1" kern="1200" dirty="0" err="1">
              <a:latin typeface="David" panose="020E0502060401010101" pitchFamily="34" charset="-79"/>
              <a:cs typeface="David" panose="020E0502060401010101" pitchFamily="34" charset="-79"/>
            </a:rPr>
            <a:t>התשכ"ה</a:t>
          </a:r>
          <a:r>
            <a:rPr lang="he-IL" sz="2600" b="1" kern="1200" dirty="0">
              <a:latin typeface="David" panose="020E0502060401010101" pitchFamily="34" charset="-79"/>
              <a:cs typeface="David" panose="020E0502060401010101" pitchFamily="34" charset="-79"/>
            </a:rPr>
            <a:t> 1965</a:t>
          </a:r>
          <a:endParaRPr lang="en-US" sz="2600" kern="1200" dirty="0">
            <a:latin typeface="David" panose="020E0502060401010101" pitchFamily="34" charset="-79"/>
            <a:cs typeface="David" panose="020E0502060401010101" pitchFamily="34" charset="-79"/>
          </a:endParaRPr>
        </a:p>
      </dsp:txBody>
      <dsp:txXfrm>
        <a:off x="27472" y="1254232"/>
        <a:ext cx="8932460" cy="507826"/>
      </dsp:txXfrm>
    </dsp:sp>
    <dsp:sp modelId="{FECEF891-32F9-4908-8E34-4E4ADFB0420A}">
      <dsp:nvSpPr>
        <dsp:cNvPr id="0" name=""/>
        <dsp:cNvSpPr/>
      </dsp:nvSpPr>
      <dsp:spPr>
        <a:xfrm>
          <a:off x="0" y="1864410"/>
          <a:ext cx="8987404" cy="56277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r" defTabSz="1155700" rtl="1">
            <a:lnSpc>
              <a:spcPct val="90000"/>
            </a:lnSpc>
            <a:spcBef>
              <a:spcPct val="0"/>
            </a:spcBef>
            <a:spcAft>
              <a:spcPct val="35000"/>
            </a:spcAft>
            <a:buNone/>
          </a:pPr>
          <a:r>
            <a:rPr lang="he-IL" sz="2600" b="1" kern="1200" dirty="0">
              <a:latin typeface="David" panose="020E0502060401010101" pitchFamily="34" charset="-79"/>
              <a:cs typeface="David" panose="020E0502060401010101" pitchFamily="34" charset="-79"/>
            </a:rPr>
            <a:t>חוק הרשות הממשלתית להתחדשות עירונית</a:t>
          </a:r>
          <a:endParaRPr lang="en-US" sz="2600" kern="1200" dirty="0">
            <a:latin typeface="David" panose="020E0502060401010101" pitchFamily="34" charset="-79"/>
            <a:cs typeface="David" panose="020E0502060401010101" pitchFamily="34" charset="-79"/>
          </a:endParaRPr>
        </a:p>
      </dsp:txBody>
      <dsp:txXfrm>
        <a:off x="27472" y="1891882"/>
        <a:ext cx="8932460" cy="507826"/>
      </dsp:txXfrm>
    </dsp:sp>
    <dsp:sp modelId="{24A5CB08-E3CE-4C22-A7E1-B85EC9E89F64}">
      <dsp:nvSpPr>
        <dsp:cNvPr id="0" name=""/>
        <dsp:cNvSpPr/>
      </dsp:nvSpPr>
      <dsp:spPr>
        <a:xfrm>
          <a:off x="0" y="2502060"/>
          <a:ext cx="8987404" cy="56277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r" defTabSz="1155700" rtl="1">
            <a:lnSpc>
              <a:spcPct val="90000"/>
            </a:lnSpc>
            <a:spcBef>
              <a:spcPct val="0"/>
            </a:spcBef>
            <a:spcAft>
              <a:spcPct val="35000"/>
            </a:spcAft>
            <a:buNone/>
          </a:pPr>
          <a:r>
            <a:rPr lang="he-IL" sz="2600" b="1" kern="1200" dirty="0">
              <a:latin typeface="David" panose="020E0502060401010101" pitchFamily="34" charset="-79"/>
              <a:cs typeface="David" panose="020E0502060401010101" pitchFamily="34" charset="-79"/>
            </a:rPr>
            <a:t>חוק מיסוי מקרקעין –(תיקון מס' 96) </a:t>
          </a:r>
          <a:endParaRPr lang="en-US" sz="2600" kern="1200" dirty="0">
            <a:latin typeface="David" panose="020E0502060401010101" pitchFamily="34" charset="-79"/>
            <a:cs typeface="David" panose="020E0502060401010101" pitchFamily="34" charset="-79"/>
          </a:endParaRPr>
        </a:p>
      </dsp:txBody>
      <dsp:txXfrm>
        <a:off x="27472" y="2529532"/>
        <a:ext cx="8932460" cy="50782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640BCCEC-89BA-4B83-BE1B-34D16F4D1414}" type="datetimeFigureOut">
              <a:rPr lang="he-IL" smtClean="0"/>
              <a:t>ז'/שבט/תשפ"ב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2BAE737-5127-4ECE-825F-8D3781DC1ED4}" type="slidenum">
              <a:rPr lang="he-IL" smtClean="0"/>
              <a:t>‹#›</a:t>
            </a:fld>
            <a:endParaRPr lang="he-I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8388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640BCCEC-89BA-4B83-BE1B-34D16F4D1414}" type="datetimeFigureOut">
              <a:rPr lang="he-IL" smtClean="0"/>
              <a:t>ז'/שבט/תשפ"ב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2BAE737-5127-4ECE-825F-8D3781DC1ED4}" type="slidenum">
              <a:rPr lang="he-IL" smtClean="0"/>
              <a:t>‹#›</a:t>
            </a:fld>
            <a:endParaRPr lang="he-IL"/>
          </a:p>
        </p:txBody>
      </p:sp>
    </p:spTree>
    <p:extLst>
      <p:ext uri="{BB962C8B-B14F-4D97-AF65-F5344CB8AC3E}">
        <p14:creationId xmlns:p14="http://schemas.microsoft.com/office/powerpoint/2010/main" val="1914628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640BCCEC-89BA-4B83-BE1B-34D16F4D1414}" type="datetimeFigureOut">
              <a:rPr lang="he-IL" smtClean="0"/>
              <a:t>ז'/שבט/תשפ"ב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2BAE737-5127-4ECE-825F-8D3781DC1ED4}" type="slidenum">
              <a:rPr lang="he-IL" smtClean="0"/>
              <a:t>‹#›</a:t>
            </a:fld>
            <a:endParaRPr lang="he-IL"/>
          </a:p>
        </p:txBody>
      </p:sp>
    </p:spTree>
    <p:extLst>
      <p:ext uri="{BB962C8B-B14F-4D97-AF65-F5344CB8AC3E}">
        <p14:creationId xmlns:p14="http://schemas.microsoft.com/office/powerpoint/2010/main" val="231932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640BCCEC-89BA-4B83-BE1B-34D16F4D1414}" type="datetimeFigureOut">
              <a:rPr lang="he-IL" smtClean="0"/>
              <a:t>ז'/שבט/תשפ"ב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2BAE737-5127-4ECE-825F-8D3781DC1ED4}" type="slidenum">
              <a:rPr lang="he-IL" smtClean="0"/>
              <a:t>‹#›</a:t>
            </a:fld>
            <a:endParaRPr lang="he-IL"/>
          </a:p>
        </p:txBody>
      </p:sp>
    </p:spTree>
    <p:extLst>
      <p:ext uri="{BB962C8B-B14F-4D97-AF65-F5344CB8AC3E}">
        <p14:creationId xmlns:p14="http://schemas.microsoft.com/office/powerpoint/2010/main" val="204241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640BCCEC-89BA-4B83-BE1B-34D16F4D1414}" type="datetimeFigureOut">
              <a:rPr lang="he-IL" smtClean="0"/>
              <a:t>ז'/שבט/תשפ"ב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2BAE737-5127-4ECE-825F-8D3781DC1ED4}" type="slidenum">
              <a:rPr lang="he-IL" smtClean="0"/>
              <a:t>‹#›</a:t>
            </a:fld>
            <a:endParaRPr lang="he-I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8746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640BCCEC-89BA-4B83-BE1B-34D16F4D1414}" type="datetimeFigureOut">
              <a:rPr lang="he-IL" smtClean="0"/>
              <a:t>ז'/שבט/תשפ"ב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2BAE737-5127-4ECE-825F-8D3781DC1ED4}" type="slidenum">
              <a:rPr lang="he-IL" smtClean="0"/>
              <a:t>‹#›</a:t>
            </a:fld>
            <a:endParaRPr lang="he-IL"/>
          </a:p>
        </p:txBody>
      </p:sp>
    </p:spTree>
    <p:extLst>
      <p:ext uri="{BB962C8B-B14F-4D97-AF65-F5344CB8AC3E}">
        <p14:creationId xmlns:p14="http://schemas.microsoft.com/office/powerpoint/2010/main" val="177776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097280" y="2582334"/>
            <a:ext cx="4937760" cy="3378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217920" y="2582334"/>
            <a:ext cx="4937760" cy="3378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640BCCEC-89BA-4B83-BE1B-34D16F4D1414}" type="datetimeFigureOut">
              <a:rPr lang="he-IL" smtClean="0"/>
              <a:t>ז'/שבט/תשפ"ב</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E2BAE737-5127-4ECE-825F-8D3781DC1ED4}" type="slidenum">
              <a:rPr lang="he-IL" smtClean="0"/>
              <a:t>‹#›</a:t>
            </a:fld>
            <a:endParaRPr lang="he-IL"/>
          </a:p>
        </p:txBody>
      </p:sp>
    </p:spTree>
    <p:extLst>
      <p:ext uri="{BB962C8B-B14F-4D97-AF65-F5344CB8AC3E}">
        <p14:creationId xmlns:p14="http://schemas.microsoft.com/office/powerpoint/2010/main" val="2446367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640BCCEC-89BA-4B83-BE1B-34D16F4D1414}" type="datetimeFigureOut">
              <a:rPr lang="he-IL" smtClean="0"/>
              <a:t>ז'/שבט/תשפ"ב</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E2BAE737-5127-4ECE-825F-8D3781DC1ED4}" type="slidenum">
              <a:rPr lang="he-IL" smtClean="0"/>
              <a:t>‹#›</a:t>
            </a:fld>
            <a:endParaRPr lang="he-IL"/>
          </a:p>
        </p:txBody>
      </p:sp>
    </p:spTree>
    <p:extLst>
      <p:ext uri="{BB962C8B-B14F-4D97-AF65-F5344CB8AC3E}">
        <p14:creationId xmlns:p14="http://schemas.microsoft.com/office/powerpoint/2010/main" val="2306139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40BCCEC-89BA-4B83-BE1B-34D16F4D1414}" type="datetimeFigureOut">
              <a:rPr lang="he-IL" smtClean="0"/>
              <a:t>ז'/שבט/תשפ"ב</a:t>
            </a:fld>
            <a:endParaRPr lang="he-I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e-IL"/>
          </a:p>
        </p:txBody>
      </p:sp>
      <p:sp>
        <p:nvSpPr>
          <p:cNvPr id="9" name="Slide Number Placeholder 8"/>
          <p:cNvSpPr>
            <a:spLocks noGrp="1"/>
          </p:cNvSpPr>
          <p:nvPr>
            <p:ph type="sldNum" sz="quarter" idx="12"/>
          </p:nvPr>
        </p:nvSpPr>
        <p:spPr/>
        <p:txBody>
          <a:bodyPr/>
          <a:lstStyle/>
          <a:p>
            <a:fld id="{E2BAE737-5127-4ECE-825F-8D3781DC1ED4}" type="slidenum">
              <a:rPr lang="he-IL" smtClean="0"/>
              <a:t>‹#›</a:t>
            </a:fld>
            <a:endParaRPr lang="he-IL"/>
          </a:p>
        </p:txBody>
      </p:sp>
    </p:spTree>
    <p:extLst>
      <p:ext uri="{BB962C8B-B14F-4D97-AF65-F5344CB8AC3E}">
        <p14:creationId xmlns:p14="http://schemas.microsoft.com/office/powerpoint/2010/main" val="2922905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40BCCEC-89BA-4B83-BE1B-34D16F4D1414}" type="datetimeFigureOut">
              <a:rPr lang="he-IL" smtClean="0"/>
              <a:t>ז'/שבט/תשפ"ב</a:t>
            </a:fld>
            <a:endParaRPr lang="he-I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e-I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2BAE737-5127-4ECE-825F-8D3781DC1ED4}" type="slidenum">
              <a:rPr lang="he-IL" smtClean="0"/>
              <a:t>‹#›</a:t>
            </a:fld>
            <a:endParaRPr lang="he-IL"/>
          </a:p>
        </p:txBody>
      </p:sp>
    </p:spTree>
    <p:extLst>
      <p:ext uri="{BB962C8B-B14F-4D97-AF65-F5344CB8AC3E}">
        <p14:creationId xmlns:p14="http://schemas.microsoft.com/office/powerpoint/2010/main" val="454678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640BCCEC-89BA-4B83-BE1B-34D16F4D1414}" type="datetimeFigureOut">
              <a:rPr lang="he-IL" smtClean="0"/>
              <a:t>ז'/שבט/תשפ"ב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2BAE737-5127-4ECE-825F-8D3781DC1ED4}" type="slidenum">
              <a:rPr lang="he-IL" smtClean="0"/>
              <a:t>‹#›</a:t>
            </a:fld>
            <a:endParaRPr lang="he-IL"/>
          </a:p>
        </p:txBody>
      </p:sp>
    </p:spTree>
    <p:extLst>
      <p:ext uri="{BB962C8B-B14F-4D97-AF65-F5344CB8AC3E}">
        <p14:creationId xmlns:p14="http://schemas.microsoft.com/office/powerpoint/2010/main" val="1455484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40BCCEC-89BA-4B83-BE1B-34D16F4D1414}" type="datetimeFigureOut">
              <a:rPr lang="he-IL" smtClean="0"/>
              <a:t>ז'/שבט/תשפ"ב</a:t>
            </a:fld>
            <a:endParaRPr lang="he-I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e-I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2BAE737-5127-4ECE-825F-8D3781DC1ED4}" type="slidenum">
              <a:rPr lang="he-IL" smtClean="0"/>
              <a:t>‹#›</a:t>
            </a:fld>
            <a:endParaRPr lang="he-I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670978"/>
      </p:ext>
    </p:extLst>
  </p:cSld>
  <p:clrMap bg1="lt1" tx1="dk1" bg2="lt2" tx2="dk2" accent1="accent1" accent2="accent2" accent3="accent3" accent4="accent4" accent5="accent5" accent6="accent6" hlink="hlink" folHlink="folHlink"/>
  <p:sldLayoutIdLst>
    <p:sldLayoutId id="2147484072" r:id="rId1"/>
    <p:sldLayoutId id="2147484073" r:id="rId2"/>
    <p:sldLayoutId id="2147484074" r:id="rId3"/>
    <p:sldLayoutId id="2147484075" r:id="rId4"/>
    <p:sldLayoutId id="2147484076" r:id="rId5"/>
    <p:sldLayoutId id="2147484077" r:id="rId6"/>
    <p:sldLayoutId id="2147484078" r:id="rId7"/>
    <p:sldLayoutId id="2147484079" r:id="rId8"/>
    <p:sldLayoutId id="2147484080" r:id="rId9"/>
    <p:sldLayoutId id="2147484081" r:id="rId10"/>
    <p:sldLayoutId id="214748408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81E2695-CF71-4B8D-8806-FCB82C1BAEB3}"/>
              </a:ext>
            </a:extLst>
          </p:cNvPr>
          <p:cNvSpPr>
            <a:spLocks noGrp="1"/>
          </p:cNvSpPr>
          <p:nvPr>
            <p:ph type="ctrTitle"/>
          </p:nvPr>
        </p:nvSpPr>
        <p:spPr>
          <a:xfrm>
            <a:off x="1150374" y="1551710"/>
            <a:ext cx="9969910" cy="1442208"/>
          </a:xfrm>
        </p:spPr>
        <p:txBody>
          <a:bodyPr>
            <a:normAutofit fontScale="90000"/>
          </a:bodyPr>
          <a:lstStyle/>
          <a:p>
            <a:pPr algn="ctr">
              <a:lnSpc>
                <a:spcPct val="90000"/>
              </a:lnSpc>
            </a:pPr>
            <a:r>
              <a:rPr lang="he-IL" sz="5000" b="1" dirty="0">
                <a:solidFill>
                  <a:schemeClr val="bg2">
                    <a:lumMod val="25000"/>
                  </a:schemeClr>
                </a:solidFill>
                <a:latin typeface="David" panose="020E0502060401010101" pitchFamily="34" charset="-79"/>
                <a:cs typeface="David" panose="020E0502060401010101" pitchFamily="34" charset="-79"/>
              </a:rPr>
              <a:t>השינויים בתחום ההתחדשות העירונית </a:t>
            </a:r>
            <a:r>
              <a:rPr lang="he-IL" sz="5000" b="1" dirty="0" err="1">
                <a:solidFill>
                  <a:schemeClr val="bg2">
                    <a:lumMod val="25000"/>
                  </a:schemeClr>
                </a:solidFill>
                <a:latin typeface="David" panose="020E0502060401010101" pitchFamily="34" charset="-79"/>
                <a:cs typeface="David" panose="020E0502060401010101" pitchFamily="34" charset="-79"/>
              </a:rPr>
              <a:t>מכח</a:t>
            </a:r>
            <a:r>
              <a:rPr lang="he-IL" sz="5000" b="1" dirty="0">
                <a:solidFill>
                  <a:schemeClr val="bg2">
                    <a:lumMod val="25000"/>
                  </a:schemeClr>
                </a:solidFill>
                <a:latin typeface="David" panose="020E0502060401010101" pitchFamily="34" charset="-79"/>
                <a:cs typeface="David" panose="020E0502060401010101" pitchFamily="34" charset="-79"/>
              </a:rPr>
              <a:t> חוק ההסדרים</a:t>
            </a:r>
          </a:p>
        </p:txBody>
      </p:sp>
      <p:sp>
        <p:nvSpPr>
          <p:cNvPr id="3" name="כותרת משנה 2">
            <a:extLst>
              <a:ext uri="{FF2B5EF4-FFF2-40B4-BE49-F238E27FC236}">
                <a16:creationId xmlns:a16="http://schemas.microsoft.com/office/drawing/2014/main" id="{0F40EC69-7F3B-4D7D-85CF-363F07A182D7}"/>
              </a:ext>
            </a:extLst>
          </p:cNvPr>
          <p:cNvSpPr>
            <a:spLocks noGrp="1"/>
          </p:cNvSpPr>
          <p:nvPr>
            <p:ph type="subTitle" idx="1"/>
          </p:nvPr>
        </p:nvSpPr>
        <p:spPr>
          <a:xfrm>
            <a:off x="1327355" y="4424516"/>
            <a:ext cx="9792929" cy="1545386"/>
          </a:xfrm>
        </p:spPr>
        <p:txBody>
          <a:bodyPr>
            <a:noAutofit/>
          </a:bodyPr>
          <a:lstStyle/>
          <a:p>
            <a:pPr marL="0" indent="0" algn="ctr" rtl="0">
              <a:lnSpc>
                <a:spcPct val="90000"/>
              </a:lnSpc>
              <a:buNone/>
            </a:pPr>
            <a:r>
              <a:rPr lang="he-IL" b="1" dirty="0">
                <a:solidFill>
                  <a:srgbClr val="0070C0"/>
                </a:solidFill>
                <a:latin typeface="David" panose="020E0502060401010101" pitchFamily="34" charset="-79"/>
                <a:cs typeface="David" panose="020E0502060401010101" pitchFamily="34" charset="-79"/>
              </a:rPr>
              <a:t>עו"ד אורית רימון </a:t>
            </a:r>
            <a:endParaRPr lang="he-IL" sz="2800" b="1" dirty="0">
              <a:solidFill>
                <a:srgbClr val="0070C0"/>
              </a:solidFill>
              <a:latin typeface="David" panose="020E0502060401010101" pitchFamily="34" charset="-79"/>
              <a:cs typeface="David" panose="020E0502060401010101" pitchFamily="34" charset="-79"/>
            </a:endParaRPr>
          </a:p>
          <a:p>
            <a:pPr marL="0" indent="0" algn="ctr" rtl="0">
              <a:lnSpc>
                <a:spcPct val="90000"/>
              </a:lnSpc>
              <a:buNone/>
            </a:pPr>
            <a:r>
              <a:rPr lang="he-IL" b="1" dirty="0">
                <a:solidFill>
                  <a:srgbClr val="0070C0"/>
                </a:solidFill>
                <a:latin typeface="David" panose="020E0502060401010101" pitchFamily="34" charset="-79"/>
                <a:cs typeface="David" panose="020E0502060401010101" pitchFamily="34" charset="-79"/>
              </a:rPr>
              <a:t>ממשרד דן בר-אל ושות'</a:t>
            </a:r>
          </a:p>
          <a:p>
            <a:pPr marL="0" indent="0" algn="ctr" rtl="0">
              <a:lnSpc>
                <a:spcPct val="90000"/>
              </a:lnSpc>
              <a:buNone/>
            </a:pPr>
            <a:r>
              <a:rPr lang="he-IL" b="1" dirty="0">
                <a:solidFill>
                  <a:srgbClr val="0070C0"/>
                </a:solidFill>
                <a:latin typeface="David" panose="020E0502060401010101" pitchFamily="34" charset="-79"/>
                <a:cs typeface="David" panose="020E0502060401010101" pitchFamily="34" charset="-79"/>
              </a:rPr>
              <a:t>וייצמן 42 כפר סבא , טל: 09-7419911</a:t>
            </a:r>
            <a:endParaRPr lang="en-US" b="1" dirty="0">
              <a:solidFill>
                <a:srgbClr val="0070C0"/>
              </a:solidFill>
              <a:latin typeface="David" panose="020E0502060401010101" pitchFamily="34" charset="-79"/>
              <a:cs typeface="David" panose="020E0502060401010101" pitchFamily="34" charset="-79"/>
            </a:endParaRPr>
          </a:p>
          <a:p>
            <a:pPr marL="0" indent="0" algn="ctr" rtl="0">
              <a:lnSpc>
                <a:spcPct val="90000"/>
              </a:lnSpc>
              <a:buNone/>
            </a:pPr>
            <a:r>
              <a:rPr lang="en-US" sz="2000" b="1" dirty="0">
                <a:solidFill>
                  <a:srgbClr val="0070C0"/>
                </a:solidFill>
                <a:latin typeface="David" panose="020E0502060401010101" pitchFamily="34" charset="-79"/>
                <a:cs typeface="David" panose="020E0502060401010101" pitchFamily="34" charset="-79"/>
              </a:rPr>
              <a:t>orit@barel-adv.co.il</a:t>
            </a:r>
            <a:endParaRPr lang="he-IL" sz="2000" b="1" dirty="0">
              <a:solidFill>
                <a:srgbClr val="0070C0"/>
              </a:solidFill>
              <a:latin typeface="David" panose="020E0502060401010101" pitchFamily="34" charset="-79"/>
              <a:cs typeface="David" panose="020E0502060401010101" pitchFamily="34" charset="-79"/>
            </a:endParaRPr>
          </a:p>
        </p:txBody>
      </p:sp>
      <p:sp>
        <p:nvSpPr>
          <p:cNvPr id="4" name="תיבת טקסט 3">
            <a:extLst>
              <a:ext uri="{FF2B5EF4-FFF2-40B4-BE49-F238E27FC236}">
                <a16:creationId xmlns:a16="http://schemas.microsoft.com/office/drawing/2014/main" id="{123C8FE9-B757-4F89-9875-2BD85A4BE488}"/>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3571315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8029D83-3BF9-493D-A955-CE677D5E6F1E}"/>
              </a:ext>
            </a:extLst>
          </p:cNvPr>
          <p:cNvSpPr>
            <a:spLocks noGrp="1"/>
          </p:cNvSpPr>
          <p:nvPr>
            <p:ph type="title"/>
          </p:nvPr>
        </p:nvSpPr>
        <p:spPr>
          <a:xfrm>
            <a:off x="1194619" y="681037"/>
            <a:ext cx="9778182" cy="1059273"/>
          </a:xfrm>
        </p:spPr>
        <p:txBody>
          <a:bodyPr>
            <a:normAutofit/>
          </a:bodyPr>
          <a:lstStyle/>
          <a:p>
            <a:pPr algn="r"/>
            <a:r>
              <a:rPr lang="he-IL" sz="3600" b="1" dirty="0">
                <a:solidFill>
                  <a:srgbClr val="0070C0"/>
                </a:solidFill>
                <a:latin typeface="David" panose="020E0502060401010101" pitchFamily="34" charset="-79"/>
                <a:cs typeface="David" panose="020E0502060401010101" pitchFamily="34" charset="-79"/>
              </a:rPr>
              <a:t>הפחתת גיל הקשיש </a:t>
            </a:r>
            <a:r>
              <a:rPr lang="he-IL" sz="3600" b="1" dirty="0" err="1">
                <a:solidFill>
                  <a:srgbClr val="0070C0"/>
                </a:solidFill>
                <a:latin typeface="David" panose="020E0502060401010101" pitchFamily="34" charset="-79"/>
                <a:cs typeface="David" panose="020E0502060401010101" pitchFamily="34" charset="-79"/>
              </a:rPr>
              <a:t>לענין</a:t>
            </a:r>
            <a:r>
              <a:rPr lang="he-IL" sz="3600" b="1" dirty="0">
                <a:solidFill>
                  <a:srgbClr val="0070C0"/>
                </a:solidFill>
                <a:latin typeface="David" panose="020E0502060401010101" pitchFamily="34" charset="-79"/>
                <a:cs typeface="David" panose="020E0502060401010101" pitchFamily="34" charset="-79"/>
              </a:rPr>
              <a:t> הגדרת "קשיש" בחוק  פינוי בינוי- ל 70 במקום 75 </a:t>
            </a:r>
          </a:p>
        </p:txBody>
      </p:sp>
      <p:sp>
        <p:nvSpPr>
          <p:cNvPr id="3" name="מציין מיקום תוכן 2">
            <a:extLst>
              <a:ext uri="{FF2B5EF4-FFF2-40B4-BE49-F238E27FC236}">
                <a16:creationId xmlns:a16="http://schemas.microsoft.com/office/drawing/2014/main" id="{9BB09AC5-89E3-4423-B77F-8D1303693324}"/>
              </a:ext>
            </a:extLst>
          </p:cNvPr>
          <p:cNvSpPr>
            <a:spLocks noGrp="1"/>
          </p:cNvSpPr>
          <p:nvPr>
            <p:ph idx="1"/>
          </p:nvPr>
        </p:nvSpPr>
        <p:spPr>
          <a:xfrm>
            <a:off x="1194618" y="2137143"/>
            <a:ext cx="9984659" cy="4039819"/>
          </a:xfrm>
        </p:spPr>
        <p:txBody>
          <a:bodyPr>
            <a:normAutofit/>
          </a:bodyPr>
          <a:lstStyle/>
          <a:p>
            <a:r>
              <a:rPr lang="he-IL" sz="2200" b="1" dirty="0">
                <a:solidFill>
                  <a:srgbClr val="FF0000"/>
                </a:solidFill>
                <a:cs typeface="+mj-cs"/>
              </a:rPr>
              <a:t>הגדרת "קשיש" </a:t>
            </a:r>
            <a:r>
              <a:rPr lang="he-IL" sz="2200" dirty="0">
                <a:solidFill>
                  <a:srgbClr val="FF0000"/>
                </a:solidFill>
                <a:cs typeface="+mj-cs"/>
              </a:rPr>
              <a:t>– "בעל דירה בבית המשותף שבמועד שבו נחתמה עסקת פינוי ובינוי ראשונה מלאו לו, על פי הרישום במרשם האוכלוסין, 70 שנים, ובמועד האמור הוא התגורר בדירה באותו בית משותף שנתיים לפחות;"</a:t>
            </a:r>
          </a:p>
          <a:p>
            <a:endParaRPr lang="he-IL" sz="800" dirty="0">
              <a:latin typeface="David" panose="020E0502060401010101" pitchFamily="34" charset="-79"/>
              <a:cs typeface="David" panose="020E0502060401010101" pitchFamily="34" charset="-79"/>
            </a:endParaRPr>
          </a:p>
          <a:p>
            <a:r>
              <a:rPr lang="he-IL" sz="2200" b="1" dirty="0">
                <a:latin typeface="David" panose="020E0502060401010101" pitchFamily="34" charset="-79"/>
                <a:cs typeface="David" panose="020E0502060401010101" pitchFamily="34" charset="-79"/>
              </a:rPr>
              <a:t>תיקון הגדרת "קשיש" בחוק הרחיבה את קבוצת האוכלוסייה המבוגרת הזכאית להטבות הניתנות </a:t>
            </a:r>
            <a:r>
              <a:rPr lang="he-IL" sz="2200" b="1" dirty="0" err="1">
                <a:latin typeface="David" panose="020E0502060401010101" pitchFamily="34" charset="-79"/>
                <a:cs typeface="David" panose="020E0502060401010101" pitchFamily="34" charset="-79"/>
              </a:rPr>
              <a:t>מכח</a:t>
            </a:r>
            <a:r>
              <a:rPr lang="he-IL" sz="2200" b="1" dirty="0">
                <a:latin typeface="David" panose="020E0502060401010101" pitchFamily="34" charset="-79"/>
                <a:cs typeface="David" panose="020E0502060401010101" pitchFamily="34" charset="-79"/>
              </a:rPr>
              <a:t> חוק פינוי בינוי ואפשרה גם לבעלי הדירות בני ה- 70 ומעלה להיות זכאים להטבות אם ענו על הגדרת "הקשיש" בחוק</a:t>
            </a:r>
          </a:p>
          <a:p>
            <a:pPr lvl="1"/>
            <a:r>
              <a:rPr lang="he-IL" sz="2400" dirty="0">
                <a:latin typeface="David" panose="020E0502060401010101" pitchFamily="34" charset="-79"/>
                <a:cs typeface="David" panose="020E0502060401010101" pitchFamily="34" charset="-79"/>
              </a:rPr>
              <a:t>החוק מתייחס ל-2 קבוצות: </a:t>
            </a:r>
          </a:p>
          <a:p>
            <a:pPr lvl="2">
              <a:buFont typeface="Wingdings" panose="05000000000000000000" pitchFamily="2" charset="2"/>
              <a:buChar char="q"/>
            </a:pPr>
            <a:r>
              <a:rPr lang="he-IL" sz="2000" b="1" dirty="0">
                <a:latin typeface="David" panose="020E0502060401010101" pitchFamily="34" charset="-79"/>
                <a:cs typeface="David" panose="020E0502060401010101" pitchFamily="34" charset="-79"/>
              </a:rPr>
              <a:t> הגדרת קשיש מגיל 70 </a:t>
            </a:r>
          </a:p>
          <a:p>
            <a:pPr lvl="2">
              <a:buFont typeface="Wingdings" panose="05000000000000000000" pitchFamily="2" charset="2"/>
              <a:buChar char="q"/>
            </a:pPr>
            <a:r>
              <a:rPr lang="he-IL" sz="2000" b="1" dirty="0">
                <a:latin typeface="David" panose="020E0502060401010101" pitchFamily="34" charset="-79"/>
                <a:cs typeface="David" panose="020E0502060401010101" pitchFamily="34" charset="-79"/>
              </a:rPr>
              <a:t> הגדרת קשיש מגיל 75</a:t>
            </a:r>
          </a:p>
        </p:txBody>
      </p:sp>
      <p:sp>
        <p:nvSpPr>
          <p:cNvPr id="5" name="תיבת טקסט 4">
            <a:extLst>
              <a:ext uri="{FF2B5EF4-FFF2-40B4-BE49-F238E27FC236}">
                <a16:creationId xmlns:a16="http://schemas.microsoft.com/office/drawing/2014/main" id="{E53B41AC-A458-4B85-8DF1-532ADB175185}"/>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195068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0592590-29F5-43D4-9C7B-479CF30227CD}"/>
              </a:ext>
            </a:extLst>
          </p:cNvPr>
          <p:cNvSpPr>
            <a:spLocks noGrp="1"/>
          </p:cNvSpPr>
          <p:nvPr>
            <p:ph type="title"/>
          </p:nvPr>
        </p:nvSpPr>
        <p:spPr>
          <a:xfrm>
            <a:off x="1135626" y="407504"/>
            <a:ext cx="10043651" cy="942831"/>
          </a:xfrm>
        </p:spPr>
        <p:txBody>
          <a:bodyPr>
            <a:normAutofit/>
          </a:bodyPr>
          <a:lstStyle/>
          <a:p>
            <a:pPr algn="ctr"/>
            <a:r>
              <a:rPr lang="he-IL" sz="3600" b="1" dirty="0">
                <a:solidFill>
                  <a:srgbClr val="0070C0"/>
                </a:solidFill>
                <a:latin typeface="David" panose="020E0502060401010101" pitchFamily="34" charset="-79"/>
                <a:cs typeface="David" panose="020E0502060401010101" pitchFamily="34" charset="-79"/>
              </a:rPr>
              <a:t>ההטבות לקשישים בגלאי </a:t>
            </a:r>
            <a:r>
              <a:rPr lang="he-IL" sz="3600" b="1" u="sng" dirty="0">
                <a:solidFill>
                  <a:srgbClr val="0070C0"/>
                </a:solidFill>
                <a:latin typeface="David" panose="020E0502060401010101" pitchFamily="34" charset="-79"/>
                <a:cs typeface="David" panose="020E0502060401010101" pitchFamily="34" charset="-79"/>
              </a:rPr>
              <a:t>70</a:t>
            </a:r>
            <a:r>
              <a:rPr lang="he-IL" sz="3600" b="1" dirty="0">
                <a:solidFill>
                  <a:srgbClr val="0070C0"/>
                </a:solidFill>
                <a:latin typeface="David" panose="020E0502060401010101" pitchFamily="34" charset="-79"/>
                <a:cs typeface="David" panose="020E0502060401010101" pitchFamily="34" charset="-79"/>
              </a:rPr>
              <a:t> ומעלה</a:t>
            </a:r>
          </a:p>
        </p:txBody>
      </p:sp>
      <p:sp>
        <p:nvSpPr>
          <p:cNvPr id="3" name="מציין מיקום תוכן 2">
            <a:extLst>
              <a:ext uri="{FF2B5EF4-FFF2-40B4-BE49-F238E27FC236}">
                <a16:creationId xmlns:a16="http://schemas.microsoft.com/office/drawing/2014/main" id="{54618CE3-CE45-4086-8564-41FBFE4E6F39}"/>
              </a:ext>
            </a:extLst>
          </p:cNvPr>
          <p:cNvSpPr>
            <a:spLocks noGrp="1"/>
          </p:cNvSpPr>
          <p:nvPr>
            <p:ph idx="1"/>
          </p:nvPr>
        </p:nvSpPr>
        <p:spPr>
          <a:xfrm>
            <a:off x="1135626" y="1814051"/>
            <a:ext cx="10043651" cy="4350775"/>
          </a:xfrm>
        </p:spPr>
        <p:txBody>
          <a:bodyPr>
            <a:normAutofit fontScale="92500" lnSpcReduction="10000"/>
          </a:bodyPr>
          <a:lstStyle/>
          <a:p>
            <a:r>
              <a:rPr lang="he-IL" dirty="0">
                <a:latin typeface="David" panose="020E0502060401010101" pitchFamily="34" charset="-79"/>
                <a:cs typeface="David" panose="020E0502060401010101" pitchFamily="34" charset="-79"/>
              </a:rPr>
              <a:t>לאוכלוסייה זו מחויב היזם להציע בנוסף להצעה הרגילה של פינוי בינוי את אחת משלושת האפשרויות הבאות:</a:t>
            </a:r>
          </a:p>
          <a:p>
            <a:pPr algn="r" rtl="1">
              <a:lnSpc>
                <a:spcPct val="115000"/>
              </a:lnSpc>
              <a:spcAft>
                <a:spcPts val="1000"/>
              </a:spcAft>
              <a:buFont typeface="Wingdings" panose="05000000000000000000" pitchFamily="2" charset="2"/>
              <a:buChar char="q"/>
            </a:pPr>
            <a:r>
              <a:rPr lang="he-IL" b="1" dirty="0">
                <a:solidFill>
                  <a:srgbClr val="0070C0"/>
                </a:solidFill>
                <a:latin typeface="David" panose="020E0502060401010101" pitchFamily="34" charset="-79"/>
                <a:cs typeface="David" panose="020E0502060401010101" pitchFamily="34" charset="-79"/>
              </a:rPr>
              <a:t> אפשרות אחת </a:t>
            </a:r>
            <a:r>
              <a:rPr lang="he-IL" dirty="0">
                <a:latin typeface="David" panose="020E0502060401010101" pitchFamily="34" charset="-79"/>
                <a:cs typeface="David" panose="020E0502060401010101" pitchFamily="34" charset="-79"/>
              </a:rPr>
              <a:t>- מתן </a:t>
            </a:r>
            <a:r>
              <a:rPr lang="he-IL" b="1" dirty="0">
                <a:latin typeface="David" panose="020E0502060401010101" pitchFamily="34" charset="-79"/>
                <a:cs typeface="David" panose="020E0502060401010101" pitchFamily="34" charset="-79"/>
              </a:rPr>
              <a:t>שתי דירות </a:t>
            </a:r>
            <a:r>
              <a:rPr lang="he-IL" dirty="0">
                <a:latin typeface="David" panose="020E0502060401010101" pitchFamily="34" charset="-79"/>
                <a:cs typeface="David" panose="020E0502060401010101" pitchFamily="34" charset="-79"/>
              </a:rPr>
              <a:t>ששווין המצטבר דומה לשווי דירת תמורה;</a:t>
            </a:r>
            <a:endParaRPr lang="en-US" dirty="0">
              <a:latin typeface="David" panose="020E0502060401010101" pitchFamily="34" charset="-79"/>
              <a:cs typeface="David" panose="020E0502060401010101" pitchFamily="34" charset="-79"/>
            </a:endParaRPr>
          </a:p>
          <a:p>
            <a:pPr algn="r" rtl="1">
              <a:lnSpc>
                <a:spcPct val="115000"/>
              </a:lnSpc>
              <a:spcAft>
                <a:spcPts val="1000"/>
              </a:spcAft>
              <a:buFont typeface="Wingdings" panose="05000000000000000000" pitchFamily="2" charset="2"/>
              <a:buChar char="q"/>
            </a:pPr>
            <a:r>
              <a:rPr lang="he-IL" b="1" dirty="0">
                <a:solidFill>
                  <a:srgbClr val="0070C0"/>
                </a:solidFill>
                <a:latin typeface="David" panose="020E0502060401010101" pitchFamily="34" charset="-79"/>
                <a:cs typeface="David" panose="020E0502060401010101" pitchFamily="34" charset="-79"/>
              </a:rPr>
              <a:t> אפשרות שניה </a:t>
            </a:r>
            <a:r>
              <a:rPr lang="he-IL" dirty="0">
                <a:latin typeface="David" panose="020E0502060401010101" pitchFamily="34" charset="-79"/>
                <a:cs typeface="David" panose="020E0502060401010101" pitchFamily="34" charset="-79"/>
              </a:rPr>
              <a:t>- מתן דירת תמורה ששטחה קטן משטח דירת התמורה שהקשיש היה אמור לקבל במסגרת עסקת הפינוי ובינוי, בתוספת תשלומי איזון, עד לשווי דירת תמורה (</a:t>
            </a:r>
            <a:r>
              <a:rPr lang="he-IL" b="1" dirty="0">
                <a:latin typeface="David" panose="020E0502060401010101" pitchFamily="34" charset="-79"/>
                <a:cs typeface="David" panose="020E0502060401010101" pitchFamily="34" charset="-79"/>
              </a:rPr>
              <a:t>דירה קטנה + כסף</a:t>
            </a:r>
            <a:r>
              <a:rPr lang="he-IL" dirty="0">
                <a:latin typeface="David" panose="020E0502060401010101" pitchFamily="34" charset="-79"/>
                <a:cs typeface="David" panose="020E0502060401010101" pitchFamily="34" charset="-79"/>
              </a:rPr>
              <a:t>)</a:t>
            </a:r>
          </a:p>
          <a:p>
            <a:pPr>
              <a:lnSpc>
                <a:spcPct val="115000"/>
              </a:lnSpc>
              <a:spcAft>
                <a:spcPts val="1000"/>
              </a:spcAft>
              <a:buFont typeface="Wingdings" panose="05000000000000000000" pitchFamily="2" charset="2"/>
              <a:buChar char="q"/>
            </a:pPr>
            <a:r>
              <a:rPr lang="he-IL" b="1" dirty="0">
                <a:solidFill>
                  <a:srgbClr val="0070C0"/>
                </a:solidFill>
                <a:latin typeface="David" panose="020E0502060401010101" pitchFamily="34" charset="-79"/>
                <a:cs typeface="David" panose="020E0502060401010101" pitchFamily="34" charset="-79"/>
              </a:rPr>
              <a:t> אפשרות שלישית , הכוללת 3 חלופות מחוץ </a:t>
            </a:r>
            <a:r>
              <a:rPr lang="he-IL" b="1" dirty="0" err="1">
                <a:solidFill>
                  <a:srgbClr val="0070C0"/>
                </a:solidFill>
                <a:latin typeface="David" panose="020E0502060401010101" pitchFamily="34" charset="-79"/>
                <a:cs typeface="David" panose="020E0502060401010101" pitchFamily="34" charset="-79"/>
              </a:rPr>
              <a:t>לפרוייקט</a:t>
            </a:r>
            <a:r>
              <a:rPr lang="he-IL" b="1" dirty="0">
                <a:solidFill>
                  <a:srgbClr val="0070C0"/>
                </a:solidFill>
                <a:latin typeface="David" panose="020E0502060401010101" pitchFamily="34" charset="-79"/>
                <a:cs typeface="David" panose="020E0502060401010101" pitchFamily="34" charset="-79"/>
              </a:rPr>
              <a:t> </a:t>
            </a:r>
            <a:r>
              <a:rPr lang="he-IL" dirty="0">
                <a:latin typeface="David" panose="020E0502060401010101" pitchFamily="34" charset="-79"/>
                <a:cs typeface="David" panose="020E0502060401010101" pitchFamily="34" charset="-79"/>
              </a:rPr>
              <a:t>- לבחירת הקשיש להלן:</a:t>
            </a:r>
          </a:p>
          <a:p>
            <a:pPr lvl="2" indent="-342900">
              <a:lnSpc>
                <a:spcPct val="115000"/>
              </a:lnSpc>
              <a:spcAft>
                <a:spcPts val="1000"/>
              </a:spcAft>
              <a:buFont typeface="Wingdings" panose="05000000000000000000" pitchFamily="2" charset="2"/>
              <a:buChar char="v"/>
            </a:pPr>
            <a:r>
              <a:rPr lang="he-IL" sz="1800" b="1" dirty="0">
                <a:latin typeface="David" panose="020E0502060401010101" pitchFamily="34" charset="-79"/>
                <a:cs typeface="David" panose="020E0502060401010101" pitchFamily="34" charset="-79"/>
              </a:rPr>
              <a:t>מעבר</a:t>
            </a:r>
            <a:r>
              <a:rPr lang="he-IL" sz="1800" dirty="0">
                <a:latin typeface="David" panose="020E0502060401010101" pitchFamily="34" charset="-79"/>
                <a:cs typeface="David" panose="020E0502060401010101" pitchFamily="34" charset="-79"/>
              </a:rPr>
              <a:t> </a:t>
            </a:r>
            <a:r>
              <a:rPr lang="he-IL" sz="1800" b="1" dirty="0">
                <a:latin typeface="David" panose="020E0502060401010101" pitchFamily="34" charset="-79"/>
                <a:cs typeface="David" panose="020E0502060401010101" pitchFamily="34" charset="-79"/>
              </a:rPr>
              <a:t>לבית הורים </a:t>
            </a:r>
            <a:r>
              <a:rPr lang="he-IL" sz="1800" dirty="0">
                <a:latin typeface="David" panose="020E0502060401010101" pitchFamily="34" charset="-79"/>
                <a:cs typeface="David" panose="020E0502060401010101" pitchFamily="34" charset="-79"/>
              </a:rPr>
              <a:t>+ תשלומי איזון עד לשווי מהוון של דירת תמורה וזאת עד למועד פינוי הדירה הנוכחית.</a:t>
            </a:r>
            <a:endParaRPr lang="en-US" sz="1800" dirty="0">
              <a:latin typeface="David" panose="020E0502060401010101" pitchFamily="34" charset="-79"/>
              <a:cs typeface="David" panose="020E0502060401010101" pitchFamily="34" charset="-79"/>
            </a:endParaRPr>
          </a:p>
          <a:p>
            <a:pPr lvl="2" indent="-342900">
              <a:lnSpc>
                <a:spcPct val="115000"/>
              </a:lnSpc>
              <a:spcAft>
                <a:spcPts val="1000"/>
              </a:spcAft>
              <a:buFont typeface="Wingdings" panose="05000000000000000000" pitchFamily="2" charset="2"/>
              <a:buChar char="v"/>
            </a:pPr>
            <a:r>
              <a:rPr lang="he-IL" sz="1800" b="1" dirty="0">
                <a:latin typeface="David" panose="020E0502060401010101" pitchFamily="34" charset="-79"/>
                <a:cs typeface="David" panose="020E0502060401010101" pitchFamily="34" charset="-79"/>
              </a:rPr>
              <a:t>רכישת דירה חלופית </a:t>
            </a:r>
            <a:r>
              <a:rPr lang="he-IL" sz="1800" dirty="0">
                <a:latin typeface="David" panose="020E0502060401010101" pitchFamily="34" charset="-79"/>
                <a:cs typeface="David" panose="020E0502060401010101" pitchFamily="34" charset="-79"/>
              </a:rPr>
              <a:t>בעבור הקשיש ששוויה בשווי המהוון של דירת התמורה וזאת עד למועד הפינוי מדירתו הנוכחית. הקשיש רשאי לדרוש כי הדירה שתירכש בעבורו תהיה בסמוך למיקומה של דירתו הנוכחית</a:t>
            </a:r>
            <a:endParaRPr lang="en-US" sz="1800" dirty="0">
              <a:latin typeface="David" panose="020E0502060401010101" pitchFamily="34" charset="-79"/>
              <a:cs typeface="David" panose="020E0502060401010101" pitchFamily="34" charset="-79"/>
            </a:endParaRPr>
          </a:p>
          <a:p>
            <a:pPr lvl="2" indent="-342900">
              <a:lnSpc>
                <a:spcPct val="115000"/>
              </a:lnSpc>
              <a:spcAft>
                <a:spcPts val="1000"/>
              </a:spcAft>
              <a:buFont typeface="Wingdings" panose="05000000000000000000" pitchFamily="2" charset="2"/>
              <a:buChar char="v"/>
            </a:pPr>
            <a:r>
              <a:rPr lang="he-IL" sz="1800" b="1" dirty="0">
                <a:latin typeface="David" panose="020E0502060401010101" pitchFamily="34" charset="-79"/>
                <a:cs typeface="David" panose="020E0502060401010101" pitchFamily="34" charset="-79"/>
              </a:rPr>
              <a:t>קבלת סכום כסף </a:t>
            </a:r>
            <a:r>
              <a:rPr lang="he-IL" sz="1800" dirty="0">
                <a:latin typeface="David" panose="020E0502060401010101" pitchFamily="34" charset="-79"/>
                <a:cs typeface="David" panose="020E0502060401010101" pitchFamily="34" charset="-79"/>
              </a:rPr>
              <a:t>בשווי מהוון של דירת תמורה, לשם רכישת דירה חלופית על ידי הקשיש בסכום האמור, לא יאוחר ממועד הפינוי של הדירה הנוכחית.</a:t>
            </a:r>
            <a:endParaRPr lang="en-US" sz="1800" dirty="0">
              <a:latin typeface="David" panose="020E0502060401010101" pitchFamily="34" charset="-79"/>
              <a:cs typeface="David" panose="020E0502060401010101" pitchFamily="34" charset="-79"/>
            </a:endParaRPr>
          </a:p>
        </p:txBody>
      </p:sp>
      <p:sp>
        <p:nvSpPr>
          <p:cNvPr id="5" name="תיבת טקסט 4">
            <a:extLst>
              <a:ext uri="{FF2B5EF4-FFF2-40B4-BE49-F238E27FC236}">
                <a16:creationId xmlns:a16="http://schemas.microsoft.com/office/drawing/2014/main" id="{C44F7627-2B95-4CB3-9DA6-8391EF927D84}"/>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2394793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C336DFC2-B155-4377-B588-5BC5F9FF0824}"/>
              </a:ext>
            </a:extLst>
          </p:cNvPr>
          <p:cNvSpPr>
            <a:spLocks noGrp="1"/>
          </p:cNvSpPr>
          <p:nvPr>
            <p:ph idx="1"/>
          </p:nvPr>
        </p:nvSpPr>
        <p:spPr>
          <a:xfrm>
            <a:off x="1194620" y="1265274"/>
            <a:ext cx="9969910" cy="4645949"/>
          </a:xfrm>
        </p:spPr>
        <p:txBody>
          <a:bodyPr>
            <a:normAutofit lnSpcReduction="10000"/>
          </a:bodyPr>
          <a:lstStyle/>
          <a:p>
            <a:pPr algn="r" rtl="1">
              <a:lnSpc>
                <a:spcPct val="115000"/>
              </a:lnSpc>
              <a:spcAft>
                <a:spcPts val="1000"/>
              </a:spcAft>
            </a:pPr>
            <a:r>
              <a:rPr lang="he-IL" sz="3000" b="1" dirty="0">
                <a:solidFill>
                  <a:srgbClr val="0070C0"/>
                </a:solidFill>
                <a:effectLst/>
                <a:latin typeface="David" panose="020E0502060401010101" pitchFamily="34" charset="-79"/>
                <a:ea typeface="Calibri" panose="020F0502020204030204" pitchFamily="34" charset="0"/>
                <a:cs typeface="David" panose="020E0502060401010101" pitchFamily="34" charset="-79"/>
              </a:rPr>
              <a:t>שימו לב </a:t>
            </a:r>
            <a:endParaRPr lang="he-IL" sz="3000" b="1" dirty="0">
              <a:solidFill>
                <a:schemeClr val="tx1"/>
              </a:solidFill>
              <a:effectLst/>
              <a:latin typeface="David" panose="020E0502060401010101" pitchFamily="34" charset="-79"/>
              <a:ea typeface="Calibri" panose="020F0502020204030204" pitchFamily="34" charset="0"/>
              <a:cs typeface="David" panose="020E0502060401010101" pitchFamily="34" charset="-79"/>
            </a:endParaRPr>
          </a:p>
          <a:p>
            <a:pPr algn="r" rtl="1">
              <a:lnSpc>
                <a:spcPct val="115000"/>
              </a:lnSpc>
              <a:spcAft>
                <a:spcPts val="1000"/>
              </a:spcAft>
              <a:buFont typeface="Wingdings" panose="05000000000000000000" pitchFamily="2" charset="2"/>
              <a:buChar char="q"/>
            </a:pPr>
            <a:r>
              <a:rPr lang="he-IL" sz="2400" b="1" dirty="0">
                <a:solidFill>
                  <a:schemeClr val="tx1"/>
                </a:solidFill>
                <a:effectLst/>
                <a:latin typeface="David" panose="020E0502060401010101" pitchFamily="34" charset="-79"/>
                <a:ea typeface="Calibri" panose="020F0502020204030204" pitchFamily="34" charset="0"/>
                <a:cs typeface="David" panose="020E0502060401010101" pitchFamily="34" charset="-79"/>
              </a:rPr>
              <a:t> לגבי קשישים בני 70 </a:t>
            </a:r>
            <a:r>
              <a:rPr lang="he-IL" sz="2400" dirty="0">
                <a:solidFill>
                  <a:schemeClr val="tx1"/>
                </a:solidFill>
                <a:effectLst/>
                <a:latin typeface="David" panose="020E0502060401010101" pitchFamily="34" charset="-79"/>
                <a:ea typeface="Calibri" panose="020F0502020204030204" pitchFamily="34" charset="0"/>
                <a:cs typeface="David" panose="020E0502060401010101" pitchFamily="34" charset="-79"/>
              </a:rPr>
              <a:t>במועד חתימת עסקת הפינוי בינוי הראשונה  </a:t>
            </a:r>
            <a:r>
              <a:rPr lang="he-IL" sz="2400" b="1" dirty="0" err="1">
                <a:solidFill>
                  <a:schemeClr val="tx1"/>
                </a:solidFill>
                <a:effectLst/>
                <a:latin typeface="David" panose="020E0502060401010101" pitchFamily="34" charset="-79"/>
                <a:ea typeface="Calibri" panose="020F0502020204030204" pitchFamily="34" charset="0"/>
                <a:cs typeface="David" panose="020E0502060401010101" pitchFamily="34" charset="-79"/>
              </a:rPr>
              <a:t>הכח</a:t>
            </a:r>
            <a:r>
              <a:rPr lang="he-IL" sz="2400" b="1" dirty="0">
                <a:solidFill>
                  <a:schemeClr val="tx1"/>
                </a:solidFill>
                <a:effectLst/>
                <a:latin typeface="David" panose="020E0502060401010101" pitchFamily="34" charset="-79"/>
                <a:ea typeface="Calibri" panose="020F0502020204030204" pitchFamily="34" charset="0"/>
                <a:cs typeface="David" panose="020E0502060401010101" pitchFamily="34" charset="-79"/>
              </a:rPr>
              <a:t> לבחור </a:t>
            </a:r>
            <a:r>
              <a:rPr lang="he-IL" sz="2400" dirty="0">
                <a:solidFill>
                  <a:schemeClr val="tx1"/>
                </a:solidFill>
                <a:effectLst/>
                <a:latin typeface="David" panose="020E0502060401010101" pitchFamily="34" charset="-79"/>
                <a:ea typeface="Calibri" panose="020F0502020204030204" pitchFamily="34" charset="0"/>
                <a:cs typeface="David" panose="020E0502060401010101" pitchFamily="34" charset="-79"/>
              </a:rPr>
              <a:t>אילו מבין שלושת האפשרויות שהוצגו מעלה להציע לקשיש הינה </a:t>
            </a:r>
            <a:r>
              <a:rPr lang="he-IL" sz="2400" b="1" dirty="0">
                <a:solidFill>
                  <a:schemeClr val="tx1"/>
                </a:solidFill>
                <a:effectLst/>
                <a:latin typeface="David" panose="020E0502060401010101" pitchFamily="34" charset="-79"/>
                <a:ea typeface="Calibri" panose="020F0502020204030204" pitchFamily="34" charset="0"/>
                <a:cs typeface="David" panose="020E0502060401010101" pitchFamily="34" charset="-79"/>
              </a:rPr>
              <a:t>אצל היזם ולא אצל הקשיש</a:t>
            </a:r>
          </a:p>
          <a:p>
            <a:pPr algn="r" rtl="1">
              <a:lnSpc>
                <a:spcPct val="115000"/>
              </a:lnSpc>
              <a:spcAft>
                <a:spcPts val="1000"/>
              </a:spcAft>
              <a:buFont typeface="Wingdings" panose="05000000000000000000" pitchFamily="2" charset="2"/>
              <a:buChar char="q"/>
            </a:pPr>
            <a:r>
              <a:rPr lang="he-IL" sz="2400" b="1" dirty="0">
                <a:solidFill>
                  <a:schemeClr val="tx1"/>
                </a:solidFill>
                <a:effectLst/>
                <a:latin typeface="David" panose="020E0502060401010101" pitchFamily="34" charset="-79"/>
                <a:ea typeface="Calibri" panose="020F0502020204030204" pitchFamily="34" charset="0"/>
                <a:cs typeface="David" panose="020E0502060401010101" pitchFamily="34" charset="-79"/>
              </a:rPr>
              <a:t> לגבי קשישים בני 75 </a:t>
            </a:r>
            <a:r>
              <a:rPr lang="he-IL" sz="2400" dirty="0">
                <a:solidFill>
                  <a:schemeClr val="tx1"/>
                </a:solidFill>
                <a:effectLst/>
                <a:latin typeface="David" panose="020E0502060401010101" pitchFamily="34" charset="-79"/>
                <a:ea typeface="Calibri" panose="020F0502020204030204" pitchFamily="34" charset="0"/>
                <a:cs typeface="David" panose="020E0502060401010101" pitchFamily="34" charset="-79"/>
              </a:rPr>
              <a:t>במועד חתימת עסקת הפינוי בינוי הראשונה, </a:t>
            </a:r>
            <a:r>
              <a:rPr lang="he-IL" sz="2400" b="1" dirty="0" err="1">
                <a:solidFill>
                  <a:schemeClr val="tx1"/>
                </a:solidFill>
                <a:effectLst/>
                <a:latin typeface="David" panose="020E0502060401010101" pitchFamily="34" charset="-79"/>
                <a:ea typeface="Calibri" panose="020F0502020204030204" pitchFamily="34" charset="0"/>
                <a:cs typeface="David" panose="020E0502060401010101" pitchFamily="34" charset="-79"/>
              </a:rPr>
              <a:t>הכח</a:t>
            </a:r>
            <a:r>
              <a:rPr lang="he-IL" sz="2400" b="1" dirty="0">
                <a:solidFill>
                  <a:schemeClr val="tx1"/>
                </a:solidFill>
                <a:effectLst/>
                <a:latin typeface="David" panose="020E0502060401010101" pitchFamily="34" charset="-79"/>
                <a:ea typeface="Calibri" panose="020F0502020204030204" pitchFamily="34" charset="0"/>
                <a:cs typeface="David" panose="020E0502060401010101" pitchFamily="34" charset="-79"/>
              </a:rPr>
              <a:t> לבחור </a:t>
            </a:r>
            <a:r>
              <a:rPr lang="he-IL" sz="2400" dirty="0">
                <a:solidFill>
                  <a:schemeClr val="tx1"/>
                </a:solidFill>
                <a:effectLst/>
                <a:latin typeface="David" panose="020E0502060401010101" pitchFamily="34" charset="-79"/>
                <a:ea typeface="Calibri" panose="020F0502020204030204" pitchFamily="34" charset="0"/>
                <a:cs typeface="David" panose="020E0502060401010101" pitchFamily="34" charset="-79"/>
              </a:rPr>
              <a:t>אילו מבין שלושת האפשרויות שהוצגו מעלה לממש במקום ההצעה הרגילה, הינה </a:t>
            </a:r>
            <a:r>
              <a:rPr lang="he-IL" sz="2400" b="1" dirty="0">
                <a:solidFill>
                  <a:schemeClr val="tx1"/>
                </a:solidFill>
                <a:effectLst/>
                <a:latin typeface="David" panose="020E0502060401010101" pitchFamily="34" charset="-79"/>
                <a:ea typeface="Calibri" panose="020F0502020204030204" pitchFamily="34" charset="0"/>
                <a:cs typeface="David" panose="020E0502060401010101" pitchFamily="34" charset="-79"/>
              </a:rPr>
              <a:t>אצל הקשיש ולא אצל היזם</a:t>
            </a:r>
          </a:p>
          <a:p>
            <a:pPr>
              <a:lnSpc>
                <a:spcPct val="115000"/>
              </a:lnSpc>
              <a:spcAft>
                <a:spcPts val="1000"/>
              </a:spcAft>
            </a:pPr>
            <a:r>
              <a:rPr lang="he-IL" sz="2400" dirty="0">
                <a:latin typeface="David" panose="020E0502060401010101" pitchFamily="34" charset="-79"/>
                <a:cs typeface="David" panose="020E0502060401010101" pitchFamily="34" charset="-79"/>
              </a:rPr>
              <a:t>המשמעות מבחינת הקשישים הינה שאם הקשיש יסרב לעסקה מבלי שהיזם הציע לו את אחת החלופות כפי שפורטו לעיל, סירובו ייחשב כסירוב סביר ולא ניתן יהיה לחייבו להסכים לביצוע הפרויקט ולהוציא את הפרויקט לפועל.</a:t>
            </a:r>
          </a:p>
          <a:p>
            <a:pPr algn="r" rtl="1">
              <a:lnSpc>
                <a:spcPct val="115000"/>
              </a:lnSpc>
              <a:spcAft>
                <a:spcPts val="1000"/>
              </a:spcAft>
            </a:pPr>
            <a:endParaRPr lang="en-US" sz="2400" b="1" dirty="0">
              <a:solidFill>
                <a:schemeClr val="tx1"/>
              </a:solidFill>
              <a:effectLst/>
              <a:latin typeface="David" panose="020E0502060401010101" pitchFamily="34" charset="-79"/>
              <a:ea typeface="Calibri" panose="020F0502020204030204" pitchFamily="34" charset="0"/>
              <a:cs typeface="David" panose="020E0502060401010101" pitchFamily="34" charset="-79"/>
            </a:endParaRPr>
          </a:p>
          <a:p>
            <a:endParaRPr lang="he-IL" dirty="0">
              <a:latin typeface="David" panose="020E0502060401010101" pitchFamily="34" charset="-79"/>
              <a:cs typeface="David" panose="020E0502060401010101" pitchFamily="34" charset="-79"/>
            </a:endParaRPr>
          </a:p>
        </p:txBody>
      </p:sp>
      <p:sp>
        <p:nvSpPr>
          <p:cNvPr id="5" name="תיבת טקסט 4">
            <a:extLst>
              <a:ext uri="{FF2B5EF4-FFF2-40B4-BE49-F238E27FC236}">
                <a16:creationId xmlns:a16="http://schemas.microsoft.com/office/drawing/2014/main" id="{44A6F29A-F6E7-47E7-8205-D42974FA562C}"/>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181117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466FF74-E20D-4082-82E1-E5205FDD0B9D}"/>
              </a:ext>
            </a:extLst>
          </p:cNvPr>
          <p:cNvSpPr>
            <a:spLocks noGrp="1"/>
          </p:cNvSpPr>
          <p:nvPr>
            <p:ph type="title"/>
          </p:nvPr>
        </p:nvSpPr>
        <p:spPr>
          <a:xfrm>
            <a:off x="1179873" y="624110"/>
            <a:ext cx="9999405" cy="790020"/>
          </a:xfrm>
        </p:spPr>
        <p:txBody>
          <a:bodyPr>
            <a:normAutofit/>
          </a:bodyPr>
          <a:lstStyle/>
          <a:p>
            <a:pPr algn="ctr"/>
            <a:r>
              <a:rPr lang="he-IL" sz="3600" b="1" dirty="0">
                <a:solidFill>
                  <a:srgbClr val="0070C0"/>
                </a:solidFill>
                <a:latin typeface="David" panose="020E0502060401010101" pitchFamily="34" charset="-79"/>
                <a:cs typeface="David" panose="020E0502060401010101" pitchFamily="34" charset="-79"/>
              </a:rPr>
              <a:t>תחולת החוק </a:t>
            </a:r>
            <a:r>
              <a:rPr lang="he-IL" sz="3600" b="1" dirty="0" err="1">
                <a:solidFill>
                  <a:srgbClr val="0070C0"/>
                </a:solidFill>
                <a:latin typeface="David" panose="020E0502060401010101" pitchFamily="34" charset="-79"/>
                <a:cs typeface="David" panose="020E0502060401010101" pitchFamily="34" charset="-79"/>
              </a:rPr>
              <a:t>לענין</a:t>
            </a:r>
            <a:r>
              <a:rPr lang="he-IL" sz="3600" b="1" dirty="0">
                <a:solidFill>
                  <a:srgbClr val="0070C0"/>
                </a:solidFill>
                <a:latin typeface="David" panose="020E0502060401010101" pitchFamily="34" charset="-79"/>
                <a:cs typeface="David" panose="020E0502060401010101" pitchFamily="34" charset="-79"/>
              </a:rPr>
              <a:t> הקשישים</a:t>
            </a:r>
          </a:p>
        </p:txBody>
      </p:sp>
      <p:sp>
        <p:nvSpPr>
          <p:cNvPr id="3" name="מציין מיקום תוכן 2">
            <a:extLst>
              <a:ext uri="{FF2B5EF4-FFF2-40B4-BE49-F238E27FC236}">
                <a16:creationId xmlns:a16="http://schemas.microsoft.com/office/drawing/2014/main" id="{77427698-82AE-4631-898E-4274E5E1AD83}"/>
              </a:ext>
            </a:extLst>
          </p:cNvPr>
          <p:cNvSpPr>
            <a:spLocks noGrp="1"/>
          </p:cNvSpPr>
          <p:nvPr>
            <p:ph idx="1"/>
          </p:nvPr>
        </p:nvSpPr>
        <p:spPr>
          <a:xfrm>
            <a:off x="1179872" y="1775637"/>
            <a:ext cx="9999406" cy="4135585"/>
          </a:xfrm>
        </p:spPr>
        <p:txBody>
          <a:bodyPr>
            <a:normAutofit/>
          </a:bodyPr>
          <a:lstStyle/>
          <a:p>
            <a:r>
              <a:rPr lang="he-IL" sz="2400" dirty="0">
                <a:effectLst/>
                <a:latin typeface="David" panose="020E0502060401010101" pitchFamily="34" charset="-79"/>
                <a:ea typeface="Calibri" panose="020F0502020204030204" pitchFamily="34" charset="0"/>
                <a:cs typeface="David" panose="020E0502060401010101" pitchFamily="34" charset="-79"/>
              </a:rPr>
              <a:t>הטבות המוענקות לקשישים על פי החוק, </a:t>
            </a:r>
            <a:r>
              <a:rPr lang="he-IL" sz="2400" b="1" dirty="0">
                <a:effectLst/>
                <a:latin typeface="David" panose="020E0502060401010101" pitchFamily="34" charset="-79"/>
                <a:ea typeface="Calibri" panose="020F0502020204030204" pitchFamily="34" charset="0"/>
                <a:cs typeface="David" panose="020E0502060401010101" pitchFamily="34" charset="-79"/>
              </a:rPr>
              <a:t>יחולו על פרויקטים שנחתמו 3 חודשים לאחר פרסום תיקון 6 לחוק - דהיינו החל </a:t>
            </a:r>
            <a:r>
              <a:rPr lang="he-IL" sz="2400" b="1" dirty="0">
                <a:solidFill>
                  <a:srgbClr val="FF0000"/>
                </a:solidFill>
                <a:effectLst/>
                <a:latin typeface="David" panose="020E0502060401010101" pitchFamily="34" charset="-79"/>
                <a:ea typeface="Calibri" panose="020F0502020204030204" pitchFamily="34" charset="0"/>
                <a:cs typeface="David" panose="020E0502060401010101" pitchFamily="34" charset="-79"/>
              </a:rPr>
              <a:t>מאוקטובר 2018</a:t>
            </a:r>
            <a:r>
              <a:rPr lang="he-IL" sz="2400" b="1" dirty="0">
                <a:effectLst/>
                <a:latin typeface="David" panose="020E0502060401010101" pitchFamily="34" charset="-79"/>
                <a:ea typeface="Calibri" panose="020F0502020204030204" pitchFamily="34" charset="0"/>
                <a:cs typeface="David" panose="020E0502060401010101" pitchFamily="34" charset="-79"/>
              </a:rPr>
              <a:t>, או לגבי פרויקטים אשר באוקטובר 2018 חתמו לא יותר מ- 15%מבעלי הדירות בפרויקט.</a:t>
            </a:r>
          </a:p>
          <a:p>
            <a:pPr marL="0" indent="0">
              <a:buNone/>
            </a:pPr>
            <a:r>
              <a:rPr lang="he-IL" b="1" dirty="0">
                <a:solidFill>
                  <a:srgbClr val="FF0000"/>
                </a:solidFill>
                <a:latin typeface="Times New Roman" panose="02020603050405020304" pitchFamily="18" charset="0"/>
                <a:cs typeface="FrankRuehl" panose="020E0503060101010101" pitchFamily="34" charset="-79"/>
              </a:rPr>
              <a:t>הערת שוליים בנוסח החוק:</a:t>
            </a:r>
          </a:p>
          <a:p>
            <a:pPr marL="107950" algn="just" rtl="1"/>
            <a:r>
              <a:rPr lang="he-IL" dirty="0">
                <a:solidFill>
                  <a:srgbClr val="000000"/>
                </a:solidFill>
                <a:effectLst/>
                <a:highlight>
                  <a:srgbClr val="FFFF00"/>
                </a:highlight>
                <a:latin typeface="Times New Roman" panose="02020603050405020304" pitchFamily="18" charset="0"/>
                <a:ea typeface="Times New Roman" panose="02020603050405020304" pitchFamily="18" charset="0"/>
                <a:cs typeface="FrankRuehl" panose="020E0503060101010101" pitchFamily="34" charset="-79"/>
              </a:rPr>
              <a:t>תחולה על </a:t>
            </a:r>
            <a:r>
              <a:rPr lang="he-IL" dirty="0" err="1">
                <a:solidFill>
                  <a:srgbClr val="000000"/>
                </a:solidFill>
                <a:effectLst/>
                <a:highlight>
                  <a:srgbClr val="FFFF00"/>
                </a:highlight>
                <a:latin typeface="Times New Roman" panose="02020603050405020304" pitchFamily="18" charset="0"/>
                <a:ea typeface="Times New Roman" panose="02020603050405020304" pitchFamily="18" charset="0"/>
                <a:cs typeface="FrankRuehl" panose="020E0503060101010101" pitchFamily="34" charset="-79"/>
              </a:rPr>
              <a:t>פרוייקטים</a:t>
            </a:r>
            <a:r>
              <a:rPr lang="he-IL" dirty="0">
                <a:solidFill>
                  <a:srgbClr val="000000"/>
                </a:solidFill>
                <a:effectLst/>
                <a:highlight>
                  <a:srgbClr val="FFFF00"/>
                </a:highlight>
                <a:latin typeface="Times New Roman" panose="02020603050405020304" pitchFamily="18" charset="0"/>
                <a:ea typeface="Times New Roman" panose="02020603050405020304" pitchFamily="18" charset="0"/>
                <a:cs typeface="FrankRuehl" panose="020E0503060101010101" pitchFamily="34" charset="-79"/>
              </a:rPr>
              <a:t> קיימים</a:t>
            </a:r>
            <a:r>
              <a:rPr lang="he-IL" dirty="0">
                <a:solidFill>
                  <a:srgbClr val="000000"/>
                </a:solidFill>
                <a:effectLst/>
                <a:latin typeface="Times New Roman" panose="02020603050405020304" pitchFamily="18" charset="0"/>
                <a:ea typeface="Times New Roman" panose="02020603050405020304" pitchFamily="18" charset="0"/>
                <a:cs typeface="FrankRuehl" panose="020E0503060101010101" pitchFamily="34" charset="-79"/>
              </a:rPr>
              <a:t>- הוראות סעיפים 2(ב)(6) ו-(7) לחוק העיקרי וסעיף 5(ב1) לחוק חיזוק בתים משותפים, כנוסחם בחוק זה, יחולו על בעל דירה בבית המשותף שביום התחילה טרם חתם על עסקת פינוי ובינוי או על עסקה לפי תכנית החיזוק, לפי העניין, אם באותו מועד חתמו לא יותר </a:t>
            </a:r>
            <a:r>
              <a:rPr lang="he-IL" dirty="0">
                <a:solidFill>
                  <a:srgbClr val="000000"/>
                </a:solidFill>
                <a:effectLst/>
                <a:highlight>
                  <a:srgbClr val="FFFF00"/>
                </a:highlight>
                <a:latin typeface="Times New Roman" panose="02020603050405020304" pitchFamily="18" charset="0"/>
                <a:ea typeface="Times New Roman" panose="02020603050405020304" pitchFamily="18" charset="0"/>
                <a:cs typeface="FrankRuehl" panose="020E0503060101010101" pitchFamily="34" charset="-79"/>
              </a:rPr>
              <a:t>מ-15%</a:t>
            </a:r>
            <a:r>
              <a:rPr lang="he-IL" dirty="0">
                <a:solidFill>
                  <a:srgbClr val="000000"/>
                </a:solidFill>
                <a:effectLst/>
                <a:latin typeface="Times New Roman" panose="02020603050405020304" pitchFamily="18" charset="0"/>
                <a:ea typeface="Times New Roman" panose="02020603050405020304" pitchFamily="18" charset="0"/>
                <a:cs typeface="FrankRuehl" panose="020E0503060101010101" pitchFamily="34" charset="-79"/>
              </a:rPr>
              <a:t> מבעלי הדירות בבית המשותף על עסקה כאמור.</a:t>
            </a:r>
            <a:endParaRPr lang="en-US" dirty="0">
              <a:effectLst/>
              <a:latin typeface="Times New Roman" panose="02020603050405020304" pitchFamily="18" charset="0"/>
              <a:ea typeface="Times New Roman" panose="02020603050405020304" pitchFamily="18" charset="0"/>
            </a:endParaRPr>
          </a:p>
          <a:p>
            <a:pPr algn="r" rtl="1">
              <a:lnSpc>
                <a:spcPct val="115000"/>
              </a:lnSpc>
              <a:spcAft>
                <a:spcPts val="1000"/>
              </a:spcAft>
            </a:pPr>
            <a:r>
              <a:rPr lang="en-US" dirty="0">
                <a:solidFill>
                  <a:srgbClr val="000000"/>
                </a:solidFill>
                <a:effectLst/>
                <a:latin typeface="Calibri" panose="020F0502020204030204" pitchFamily="34" charset="0"/>
                <a:ea typeface="Calibri" panose="020F0502020204030204" pitchFamily="34" charset="0"/>
                <a:cs typeface="FrankRuehl" panose="020E0503060101010101" pitchFamily="34" charset="-79"/>
              </a:rPr>
              <a:t> </a:t>
            </a:r>
            <a:r>
              <a:rPr lang="he-IL" dirty="0">
                <a:solidFill>
                  <a:srgbClr val="000000"/>
                </a:solidFill>
                <a:effectLst/>
                <a:latin typeface="Calibri" panose="020F0502020204030204" pitchFamily="34" charset="0"/>
                <a:ea typeface="Calibri" panose="020F0502020204030204" pitchFamily="34" charset="0"/>
                <a:cs typeface="FrankRuehl" panose="020E0503060101010101" pitchFamily="34" charset="-79"/>
              </a:rPr>
              <a:t>בכל מקום, במקום "עסקת פינוי ובינוי ראשונה" יקראו "עסקת פינוי ובינוי ראשונה שנחתמה לאחר יום תחילתו של חוק פינוי ובינוי (פיצויים) (תיקון מס' 6), התשע"ח-2018" ובמקום "עסקה ראשונה לפי תכנית החיזוק" יקראו "עסקה ראשונה לפי תכנית החיזוק שנחתמה לאחר יום תחילתו של חוק פינוי ובינוי (פיצויים) (תיקון מס' 6), התשע"ח-2018</a:t>
            </a:r>
            <a:r>
              <a:rPr lang="en-US" dirty="0">
                <a:solidFill>
                  <a:srgbClr val="000000"/>
                </a:solidFill>
                <a:effectLst/>
                <a:latin typeface="Calibri" panose="020F0502020204030204" pitchFamily="34" charset="0"/>
                <a:ea typeface="Calibri" panose="020F0502020204030204" pitchFamily="34" charset="0"/>
                <a:cs typeface="FrankRuehl" panose="020E0503060101010101" pitchFamily="34" charset="-79"/>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
        <p:nvSpPr>
          <p:cNvPr id="6" name="תיבת טקסט 5">
            <a:extLst>
              <a:ext uri="{FF2B5EF4-FFF2-40B4-BE49-F238E27FC236}">
                <a16:creationId xmlns:a16="http://schemas.microsoft.com/office/drawing/2014/main" id="{F06D373D-EBA1-4E7E-BC70-5F87F7424A73}"/>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4249432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8029D83-3BF9-493D-A955-CE677D5E6F1E}"/>
              </a:ext>
            </a:extLst>
          </p:cNvPr>
          <p:cNvSpPr>
            <a:spLocks noGrp="1"/>
          </p:cNvSpPr>
          <p:nvPr>
            <p:ph type="title"/>
          </p:nvPr>
        </p:nvSpPr>
        <p:spPr>
          <a:xfrm>
            <a:off x="1286538" y="439554"/>
            <a:ext cx="9922235" cy="1038372"/>
          </a:xfrm>
        </p:spPr>
        <p:txBody>
          <a:bodyPr>
            <a:normAutofit/>
          </a:bodyPr>
          <a:lstStyle/>
          <a:p>
            <a:pPr algn="ctr"/>
            <a:r>
              <a:rPr lang="he-IL" sz="3600" b="1" dirty="0">
                <a:solidFill>
                  <a:srgbClr val="0070C0"/>
                </a:solidFill>
              </a:rPr>
              <a:t>ביטול עסקת "פינוי בינוי" ע"י בעלי הדירות בפרויקט</a:t>
            </a:r>
          </a:p>
        </p:txBody>
      </p:sp>
      <p:sp>
        <p:nvSpPr>
          <p:cNvPr id="3" name="מציין מיקום תוכן 2">
            <a:extLst>
              <a:ext uri="{FF2B5EF4-FFF2-40B4-BE49-F238E27FC236}">
                <a16:creationId xmlns:a16="http://schemas.microsoft.com/office/drawing/2014/main" id="{9BB09AC5-89E3-4423-B77F-8D1303693324}"/>
              </a:ext>
            </a:extLst>
          </p:cNvPr>
          <p:cNvSpPr>
            <a:spLocks noGrp="1"/>
          </p:cNvSpPr>
          <p:nvPr>
            <p:ph idx="1"/>
          </p:nvPr>
        </p:nvSpPr>
        <p:spPr>
          <a:xfrm>
            <a:off x="1286539" y="1843548"/>
            <a:ext cx="9922235" cy="4333415"/>
          </a:xfrm>
        </p:spPr>
        <p:txBody>
          <a:bodyPr>
            <a:normAutofit fontScale="77500" lnSpcReduction="20000"/>
          </a:bodyPr>
          <a:lstStyle/>
          <a:p>
            <a:r>
              <a:rPr lang="he-IL" sz="3100" b="1" dirty="0">
                <a:solidFill>
                  <a:schemeClr val="tx1"/>
                </a:solidFill>
                <a:latin typeface="David" panose="020E0502060401010101" pitchFamily="34" charset="-79"/>
                <a:cs typeface="David" panose="020E0502060401010101" pitchFamily="34" charset="-79"/>
              </a:rPr>
              <a:t>סעיף 1ד לחוק פינוי בינוי </a:t>
            </a:r>
            <a:r>
              <a:rPr lang="he-IL" sz="3100" dirty="0">
                <a:latin typeface="David" panose="020E0502060401010101" pitchFamily="34" charset="-79"/>
                <a:cs typeface="David" panose="020E0502060401010101" pitchFamily="34" charset="-79"/>
              </a:rPr>
              <a:t>מאפשר לרוב בעלי הדירות (לרבות בעלי הדירות שטרם חתמו על ההסכם עם היזם), לבטל את עסקת "פינוי בינוי" עם היזם באמצעות אסיפה כללית של בעלי הדירות באופן שהדבר לא יהווה הפרה, ובלבד שהתקיים אחד מהתנאים הבאים.</a:t>
            </a:r>
          </a:p>
          <a:p>
            <a:pPr marL="0" indent="0">
              <a:buNone/>
            </a:pPr>
            <a:endParaRPr lang="he-IL" sz="400" dirty="0">
              <a:latin typeface="David" panose="020E0502060401010101" pitchFamily="34" charset="-79"/>
              <a:cs typeface="David" panose="020E0502060401010101" pitchFamily="34" charset="-79"/>
            </a:endParaRPr>
          </a:p>
          <a:p>
            <a:pPr marL="914400" lvl="1" indent="-457200">
              <a:buFont typeface="Wingdings" panose="05000000000000000000" pitchFamily="2" charset="2"/>
              <a:buChar char="q"/>
            </a:pPr>
            <a:r>
              <a:rPr lang="he-IL" sz="3100" b="1" dirty="0">
                <a:latin typeface="David" panose="020E0502060401010101" pitchFamily="34" charset="-79"/>
                <a:cs typeface="David" panose="020E0502060401010101" pitchFamily="34" charset="-79"/>
              </a:rPr>
              <a:t>בתוך 24 חודשים </a:t>
            </a:r>
            <a:r>
              <a:rPr lang="he-IL" sz="3100" dirty="0">
                <a:latin typeface="David" panose="020E0502060401010101" pitchFamily="34" charset="-79"/>
                <a:cs typeface="David" panose="020E0502060401010101" pitchFamily="34" charset="-79"/>
              </a:rPr>
              <a:t>ממועד חתימת עסקת הפינוי בינוי הראשונה, חתם היזם על עסקת הפינוי בינוי עם פחות מ- 50% בעלי הזכויות בפרויקט.</a:t>
            </a:r>
          </a:p>
          <a:p>
            <a:pPr marL="914400" lvl="1" indent="-457200">
              <a:buFont typeface="Wingdings" panose="05000000000000000000" pitchFamily="2" charset="2"/>
              <a:buChar char="q"/>
            </a:pPr>
            <a:r>
              <a:rPr lang="he-IL" sz="3100" b="1" dirty="0">
                <a:latin typeface="David" panose="020E0502060401010101" pitchFamily="34" charset="-79"/>
                <a:cs typeface="David" panose="020E0502060401010101" pitchFamily="34" charset="-79"/>
              </a:rPr>
              <a:t>בתוך 48 חודשים </a:t>
            </a:r>
            <a:r>
              <a:rPr lang="he-IL" sz="3100" dirty="0">
                <a:latin typeface="David" panose="020E0502060401010101" pitchFamily="34" charset="-79"/>
                <a:cs typeface="David" panose="020E0502060401010101" pitchFamily="34" charset="-79"/>
              </a:rPr>
              <a:t>ממועד חתימת עסקת הפינוי בינוי הראשונה, חתם היזם על עסקת הפינוי בינוי עם פחות מ- 60% בעלי הזכויות בפרויקט.</a:t>
            </a:r>
          </a:p>
          <a:p>
            <a:pPr marL="914400" lvl="1" indent="-457200">
              <a:buFont typeface="Wingdings" panose="05000000000000000000" pitchFamily="2" charset="2"/>
              <a:buChar char="q"/>
            </a:pPr>
            <a:r>
              <a:rPr lang="he-IL" sz="3100" dirty="0">
                <a:latin typeface="David" panose="020E0502060401010101" pitchFamily="34" charset="-79"/>
                <a:cs typeface="David" panose="020E0502060401010101" pitchFamily="34" charset="-79"/>
              </a:rPr>
              <a:t>לא הוגשה תוכנית מפורטת בידי היזם למוסד תכנון המוסמך לאשרה, תוך </a:t>
            </a:r>
            <a:r>
              <a:rPr lang="he-IL" sz="3100" b="1" dirty="0">
                <a:latin typeface="David" panose="020E0502060401010101" pitchFamily="34" charset="-79"/>
                <a:cs typeface="David" panose="020E0502060401010101" pitchFamily="34" charset="-79"/>
              </a:rPr>
              <a:t>ארבע וחצי שנים </a:t>
            </a:r>
            <a:r>
              <a:rPr lang="he-IL" sz="3100" dirty="0">
                <a:latin typeface="David" panose="020E0502060401010101" pitchFamily="34" charset="-79"/>
                <a:cs typeface="David" panose="020E0502060401010101" pitchFamily="34" charset="-79"/>
              </a:rPr>
              <a:t>(54 חודשים) מיום חתימת עסקת "פינוי בינוי" הראשונה</a:t>
            </a:r>
          </a:p>
          <a:p>
            <a:pPr marL="457200" lvl="1" indent="0">
              <a:buNone/>
            </a:pPr>
            <a:endParaRPr lang="he-IL" sz="2600" dirty="0">
              <a:latin typeface="David" panose="020E0502060401010101" pitchFamily="34" charset="-79"/>
              <a:cs typeface="David" panose="020E0502060401010101" pitchFamily="34" charset="-79"/>
            </a:endParaRPr>
          </a:p>
          <a:p>
            <a:r>
              <a:rPr lang="he-IL" sz="2400" dirty="0">
                <a:latin typeface="David" panose="020E0502060401010101" pitchFamily="34" charset="-79"/>
                <a:cs typeface="David" panose="020E0502060401010101" pitchFamily="34" charset="-79"/>
              </a:rPr>
              <a:t>דירות ציבוריות (דירה שהיא בבעלות, בחכירה לדורות או בניהולה של חברה לדיור ציבורי) לא יימנו בשיעורים האמורים לעיל ובלבד שסך הדירות הציבוריות לא יעלה על 40% </a:t>
            </a:r>
            <a:r>
              <a:rPr lang="he-IL" sz="2400" dirty="0" err="1">
                <a:latin typeface="David" panose="020E0502060401010101" pitchFamily="34" charset="-79"/>
                <a:cs typeface="David" panose="020E0502060401010101" pitchFamily="34" charset="-79"/>
              </a:rPr>
              <a:t>בפרוייקט</a:t>
            </a:r>
            <a:r>
              <a:rPr lang="he-IL" sz="2400" dirty="0">
                <a:latin typeface="David" panose="020E0502060401010101" pitchFamily="34" charset="-79"/>
                <a:cs typeface="David" panose="020E0502060401010101" pitchFamily="34" charset="-79"/>
              </a:rPr>
              <a:t>.</a:t>
            </a:r>
          </a:p>
          <a:p>
            <a:r>
              <a:rPr lang="he-IL" sz="2400" dirty="0">
                <a:latin typeface="David" panose="020E0502060401010101" pitchFamily="34" charset="-79"/>
                <a:cs typeface="David" panose="020E0502060401010101" pitchFamily="34" charset="-79"/>
              </a:rPr>
              <a:t>הוראה זו לא תחול על מתחם שהוכרז ע"י הרשות כמתחם פינוי בינוי בהתאם לסעיף 14(א)(1) לחוק הרשות להתחדשות עירונית. </a:t>
            </a:r>
            <a:r>
              <a:rPr lang="he-IL" sz="2000" dirty="0">
                <a:latin typeface="David" panose="020E0502060401010101" pitchFamily="34" charset="-79"/>
                <a:cs typeface="+mj-cs"/>
              </a:rPr>
              <a:t>(הכרזה על מתחם כמתחם פינוי בינוי מטעם רשות מקומית או ע"י מנהל הרשות להתחדשות עירונית)</a:t>
            </a:r>
          </a:p>
          <a:p>
            <a:endParaRPr lang="he-IL" sz="2400" dirty="0">
              <a:latin typeface="David" panose="020E0502060401010101" pitchFamily="34" charset="-79"/>
              <a:cs typeface="David" panose="020E0502060401010101" pitchFamily="34" charset="-79"/>
            </a:endParaRPr>
          </a:p>
          <a:p>
            <a:endParaRPr lang="he-IL" dirty="0">
              <a:latin typeface="David" panose="020E0502060401010101" pitchFamily="34" charset="-79"/>
              <a:cs typeface="David" panose="020E0502060401010101" pitchFamily="34" charset="-79"/>
            </a:endParaRPr>
          </a:p>
        </p:txBody>
      </p:sp>
      <p:sp>
        <p:nvSpPr>
          <p:cNvPr id="5" name="תיבת טקסט 4">
            <a:extLst>
              <a:ext uri="{FF2B5EF4-FFF2-40B4-BE49-F238E27FC236}">
                <a16:creationId xmlns:a16="http://schemas.microsoft.com/office/drawing/2014/main" id="{69C73505-34AD-4768-9A96-BF6DDA7CE6F9}"/>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62812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A240C3B-08EF-45FE-BC97-396A01B90437}"/>
              </a:ext>
            </a:extLst>
          </p:cNvPr>
          <p:cNvSpPr>
            <a:spLocks noGrp="1"/>
          </p:cNvSpPr>
          <p:nvPr>
            <p:ph type="title"/>
          </p:nvPr>
        </p:nvSpPr>
        <p:spPr>
          <a:xfrm>
            <a:off x="1224117" y="624110"/>
            <a:ext cx="9881418" cy="811285"/>
          </a:xfrm>
        </p:spPr>
        <p:txBody>
          <a:bodyPr>
            <a:normAutofit/>
          </a:bodyPr>
          <a:lstStyle/>
          <a:p>
            <a:pPr algn="ctr"/>
            <a:r>
              <a:rPr lang="he-IL" sz="3600" b="1" dirty="0">
                <a:solidFill>
                  <a:srgbClr val="0070C0"/>
                </a:solidFill>
                <a:latin typeface="David" panose="020E0502060401010101" pitchFamily="34" charset="-79"/>
                <a:cs typeface="David" panose="020E0502060401010101" pitchFamily="34" charset="-79"/>
              </a:rPr>
              <a:t>ביטול העסקה ע"י בעלי הדירות בעסקאות תמ"א 38 </a:t>
            </a:r>
          </a:p>
        </p:txBody>
      </p:sp>
      <p:sp>
        <p:nvSpPr>
          <p:cNvPr id="3" name="מציין מיקום תוכן 2">
            <a:extLst>
              <a:ext uri="{FF2B5EF4-FFF2-40B4-BE49-F238E27FC236}">
                <a16:creationId xmlns:a16="http://schemas.microsoft.com/office/drawing/2014/main" id="{D1022BAA-4840-4D56-B4C5-2FFE9CA40AE1}"/>
              </a:ext>
            </a:extLst>
          </p:cNvPr>
          <p:cNvSpPr>
            <a:spLocks noGrp="1"/>
          </p:cNvSpPr>
          <p:nvPr>
            <p:ph idx="1"/>
          </p:nvPr>
        </p:nvSpPr>
        <p:spPr>
          <a:xfrm>
            <a:off x="1224118" y="1807535"/>
            <a:ext cx="9881418" cy="4103687"/>
          </a:xfrm>
        </p:spPr>
        <p:txBody>
          <a:bodyPr>
            <a:normAutofit fontScale="85000" lnSpcReduction="10000"/>
          </a:bodyPr>
          <a:lstStyle/>
          <a:p>
            <a:pPr algn="just" rtl="1">
              <a:lnSpc>
                <a:spcPct val="100000"/>
              </a:lnSpc>
              <a:spcAft>
                <a:spcPts val="800"/>
              </a:spcAft>
            </a:pPr>
            <a:r>
              <a:rPr lang="he-IL" sz="2600" b="1" dirty="0">
                <a:solidFill>
                  <a:srgbClr val="FF0000"/>
                </a:solidFill>
                <a:latin typeface="David" panose="020E0502060401010101" pitchFamily="34" charset="-79"/>
                <a:cs typeface="David" panose="020E0502060401010101" pitchFamily="34" charset="-79"/>
              </a:rPr>
              <a:t>סעיף 5ג לחוק המקרקעין </a:t>
            </a:r>
            <a:r>
              <a:rPr lang="he-IL" sz="2600" dirty="0">
                <a:latin typeface="David" panose="020E0502060401010101" pitchFamily="34" charset="-79"/>
                <a:cs typeface="David" panose="020E0502060401010101" pitchFamily="34" charset="-79"/>
              </a:rPr>
              <a:t>(חיזוק בתים משותפים מפני רעידות אדמה), תשס"ח-2008, מכיל את סעיף ד1 לחוק פינוי בינוי כאמור לעיל, בשינויים </a:t>
            </a:r>
            <a:r>
              <a:rPr lang="he-IL" sz="2600" dirty="0" err="1">
                <a:latin typeface="David" panose="020E0502060401010101" pitchFamily="34" charset="-79"/>
                <a:cs typeface="David" panose="020E0502060401010101" pitchFamily="34" charset="-79"/>
              </a:rPr>
              <a:t>המחוייבים</a:t>
            </a:r>
            <a:r>
              <a:rPr lang="he-IL" sz="2600" dirty="0">
                <a:latin typeface="David" panose="020E0502060401010101" pitchFamily="34" charset="-79"/>
                <a:cs typeface="David" panose="020E0502060401010101" pitchFamily="34" charset="-79"/>
              </a:rPr>
              <a:t>, ומאפשר גם לבעלי הדירות בעסקאות תמ"א 38 לבטל את עסקת </a:t>
            </a:r>
            <a:r>
              <a:rPr lang="he-IL" sz="2600" dirty="0" err="1">
                <a:latin typeface="David" panose="020E0502060401010101" pitchFamily="34" charset="-79"/>
                <a:cs typeface="David" panose="020E0502060401010101" pitchFamily="34" charset="-79"/>
              </a:rPr>
              <a:t>התמ"א</a:t>
            </a:r>
            <a:r>
              <a:rPr lang="he-IL" sz="2600" dirty="0">
                <a:latin typeface="David" panose="020E0502060401010101" pitchFamily="34" charset="-79"/>
                <a:cs typeface="David" panose="020E0502060401010101" pitchFamily="34" charset="-79"/>
              </a:rPr>
              <a:t> 38 בכפוף להתקיימות אחד מהתנאים הבאים:</a:t>
            </a:r>
          </a:p>
          <a:p>
            <a:pPr lvl="0" algn="just" rtl="1">
              <a:lnSpc>
                <a:spcPct val="107000"/>
              </a:lnSpc>
              <a:buFont typeface="Wingdings" panose="05000000000000000000" pitchFamily="2" charset="2"/>
              <a:buChar char="q"/>
            </a:pPr>
            <a:r>
              <a:rPr lang="he-IL" sz="2600" b="1" dirty="0">
                <a:effectLst/>
                <a:latin typeface="David" panose="020E0502060401010101" pitchFamily="34" charset="-79"/>
                <a:ea typeface="Calibri" panose="020F0502020204030204" pitchFamily="34" charset="0"/>
                <a:cs typeface="David" panose="020E0502060401010101" pitchFamily="34" charset="-79"/>
              </a:rPr>
              <a:t> בתוך 18 חודשים ממועד חתימת עסקת </a:t>
            </a:r>
            <a:r>
              <a:rPr lang="he-IL" sz="2600" b="1" dirty="0" err="1">
                <a:effectLst/>
                <a:latin typeface="David" panose="020E0502060401010101" pitchFamily="34" charset="-79"/>
                <a:ea typeface="Calibri" panose="020F0502020204030204" pitchFamily="34" charset="0"/>
                <a:cs typeface="David" panose="020E0502060401010101" pitchFamily="34" charset="-79"/>
              </a:rPr>
              <a:t>התמ"א</a:t>
            </a:r>
            <a:r>
              <a:rPr lang="he-IL" sz="2600" b="1" dirty="0">
                <a:effectLst/>
                <a:latin typeface="David" panose="020E0502060401010101" pitchFamily="34" charset="-79"/>
                <a:ea typeface="Calibri" panose="020F0502020204030204" pitchFamily="34" charset="0"/>
                <a:cs typeface="David" panose="020E0502060401010101" pitchFamily="34" charset="-79"/>
              </a:rPr>
              <a:t> 38 הראשונה</a:t>
            </a:r>
            <a:r>
              <a:rPr lang="he-IL" sz="2600" dirty="0">
                <a:effectLst/>
                <a:latin typeface="David" panose="020E0502060401010101" pitchFamily="34" charset="-79"/>
                <a:ea typeface="Calibri" panose="020F0502020204030204" pitchFamily="34" charset="0"/>
                <a:cs typeface="David" panose="020E0502060401010101" pitchFamily="34" charset="-79"/>
              </a:rPr>
              <a:t>, חתם היזם על עסקת הפינוי בינוי עם </a:t>
            </a:r>
            <a:r>
              <a:rPr lang="he-IL" sz="2600" u="sng" dirty="0">
                <a:effectLst/>
                <a:latin typeface="David" panose="020E0502060401010101" pitchFamily="34" charset="-79"/>
                <a:ea typeface="Calibri" panose="020F0502020204030204" pitchFamily="34" charset="0"/>
                <a:cs typeface="David" panose="020E0502060401010101" pitchFamily="34" charset="-79"/>
              </a:rPr>
              <a:t>פחות</a:t>
            </a:r>
            <a:r>
              <a:rPr lang="he-IL" sz="2600" dirty="0">
                <a:effectLst/>
                <a:latin typeface="David" panose="020E0502060401010101" pitchFamily="34" charset="-79"/>
                <a:ea typeface="Calibri" panose="020F0502020204030204" pitchFamily="34" charset="0"/>
                <a:cs typeface="David" panose="020E0502060401010101" pitchFamily="34" charset="-79"/>
              </a:rPr>
              <a:t> מ- </a:t>
            </a:r>
            <a:r>
              <a:rPr lang="he-IL" sz="2600" b="1" dirty="0">
                <a:effectLst/>
                <a:latin typeface="David" panose="020E0502060401010101" pitchFamily="34" charset="-79"/>
                <a:ea typeface="Calibri" panose="020F0502020204030204" pitchFamily="34" charset="0"/>
                <a:cs typeface="David" panose="020E0502060401010101" pitchFamily="34" charset="-79"/>
              </a:rPr>
              <a:t>50% </a:t>
            </a:r>
            <a:r>
              <a:rPr lang="he-IL" sz="2600" dirty="0">
                <a:effectLst/>
                <a:latin typeface="David" panose="020E0502060401010101" pitchFamily="34" charset="-79"/>
                <a:ea typeface="Calibri" panose="020F0502020204030204" pitchFamily="34" charset="0"/>
                <a:cs typeface="David" panose="020E0502060401010101" pitchFamily="34" charset="-79"/>
              </a:rPr>
              <a:t>בעלי הזכויות בפרויקט.</a:t>
            </a:r>
            <a:endParaRPr lang="en-US" sz="2600" dirty="0">
              <a:effectLst/>
              <a:latin typeface="David" panose="020E0502060401010101" pitchFamily="34" charset="-79"/>
              <a:ea typeface="Calibri" panose="020F0502020204030204" pitchFamily="34" charset="0"/>
              <a:cs typeface="David" panose="020E0502060401010101" pitchFamily="34" charset="-79"/>
            </a:endParaRPr>
          </a:p>
          <a:p>
            <a:pPr lvl="0" algn="just" rtl="1">
              <a:lnSpc>
                <a:spcPct val="107000"/>
              </a:lnSpc>
              <a:buFont typeface="Wingdings" panose="05000000000000000000" pitchFamily="2" charset="2"/>
              <a:buChar char="q"/>
            </a:pPr>
            <a:r>
              <a:rPr lang="he-IL" sz="2600" b="1" dirty="0">
                <a:effectLst/>
                <a:latin typeface="David" panose="020E0502060401010101" pitchFamily="34" charset="-79"/>
                <a:ea typeface="Calibri" panose="020F0502020204030204" pitchFamily="34" charset="0"/>
                <a:cs typeface="David" panose="020E0502060401010101" pitchFamily="34" charset="-79"/>
              </a:rPr>
              <a:t> בתוך 36 חודשים ממועד חתימת עסקת </a:t>
            </a:r>
            <a:r>
              <a:rPr lang="he-IL" sz="2600" b="1" dirty="0" err="1">
                <a:effectLst/>
                <a:latin typeface="David" panose="020E0502060401010101" pitchFamily="34" charset="-79"/>
                <a:ea typeface="Calibri" panose="020F0502020204030204" pitchFamily="34" charset="0"/>
                <a:cs typeface="David" panose="020E0502060401010101" pitchFamily="34" charset="-79"/>
              </a:rPr>
              <a:t>התמ"א</a:t>
            </a:r>
            <a:r>
              <a:rPr lang="he-IL" sz="2600" b="1" dirty="0">
                <a:effectLst/>
                <a:latin typeface="David" panose="020E0502060401010101" pitchFamily="34" charset="-79"/>
                <a:ea typeface="Calibri" panose="020F0502020204030204" pitchFamily="34" charset="0"/>
                <a:cs typeface="David" panose="020E0502060401010101" pitchFamily="34" charset="-79"/>
              </a:rPr>
              <a:t> 38 הראשונה</a:t>
            </a:r>
            <a:r>
              <a:rPr lang="he-IL" sz="2600" dirty="0">
                <a:effectLst/>
                <a:latin typeface="David" panose="020E0502060401010101" pitchFamily="34" charset="-79"/>
                <a:ea typeface="Calibri" panose="020F0502020204030204" pitchFamily="34" charset="0"/>
                <a:cs typeface="David" panose="020E0502060401010101" pitchFamily="34" charset="-79"/>
              </a:rPr>
              <a:t>, חתם היזם על עסקת הפינוי בינוי עם </a:t>
            </a:r>
            <a:r>
              <a:rPr lang="he-IL" sz="2600" b="1" u="sng" dirty="0">
                <a:effectLst/>
                <a:latin typeface="David" panose="020E0502060401010101" pitchFamily="34" charset="-79"/>
                <a:ea typeface="Calibri" panose="020F0502020204030204" pitchFamily="34" charset="0"/>
                <a:cs typeface="David" panose="020E0502060401010101" pitchFamily="34" charset="-79"/>
              </a:rPr>
              <a:t>פחות</a:t>
            </a:r>
            <a:r>
              <a:rPr lang="he-IL" sz="2600" b="1" dirty="0">
                <a:effectLst/>
                <a:latin typeface="David" panose="020E0502060401010101" pitchFamily="34" charset="-79"/>
                <a:ea typeface="Calibri" panose="020F0502020204030204" pitchFamily="34" charset="0"/>
                <a:cs typeface="David" panose="020E0502060401010101" pitchFamily="34" charset="-79"/>
              </a:rPr>
              <a:t> מהרוב הנדרש</a:t>
            </a:r>
            <a:r>
              <a:rPr lang="he-IL" sz="2600" dirty="0">
                <a:effectLst/>
                <a:latin typeface="David" panose="020E0502060401010101" pitchFamily="34" charset="-79"/>
                <a:ea typeface="Calibri" panose="020F0502020204030204" pitchFamily="34" charset="0"/>
                <a:cs typeface="David" panose="020E0502060401010101" pitchFamily="34" charset="-79"/>
              </a:rPr>
              <a:t> או הרוב המאפשר פנייה למפקח לפי הוראות חוק המקרקעין האמור.</a:t>
            </a:r>
            <a:endParaRPr lang="en-US" sz="2600" dirty="0">
              <a:effectLst/>
              <a:latin typeface="David" panose="020E0502060401010101" pitchFamily="34" charset="-79"/>
              <a:ea typeface="Calibri" panose="020F0502020204030204" pitchFamily="34" charset="0"/>
              <a:cs typeface="David" panose="020E0502060401010101" pitchFamily="34" charset="-79"/>
            </a:endParaRPr>
          </a:p>
          <a:p>
            <a:pPr lvl="0" algn="just" rtl="1">
              <a:lnSpc>
                <a:spcPct val="107000"/>
              </a:lnSpc>
              <a:spcAft>
                <a:spcPts val="800"/>
              </a:spcAft>
              <a:buFont typeface="Wingdings" panose="05000000000000000000" pitchFamily="2" charset="2"/>
              <a:buChar char="q"/>
            </a:pPr>
            <a:r>
              <a:rPr lang="he-IL" sz="2600" dirty="0">
                <a:effectLst/>
                <a:latin typeface="David" panose="020E0502060401010101" pitchFamily="34" charset="-79"/>
                <a:ea typeface="Calibri" panose="020F0502020204030204" pitchFamily="34" charset="0"/>
                <a:cs typeface="David" panose="020E0502060401010101" pitchFamily="34" charset="-79"/>
              </a:rPr>
              <a:t> לא הוגשה ע"י היזם בקשה להיתר בניה למוסד תכנון המוסמך, </a:t>
            </a:r>
            <a:r>
              <a:rPr lang="he-IL" sz="2600" b="1" dirty="0">
                <a:effectLst/>
                <a:latin typeface="David" panose="020E0502060401010101" pitchFamily="34" charset="-79"/>
                <a:ea typeface="Calibri" panose="020F0502020204030204" pitchFamily="34" charset="0"/>
                <a:cs typeface="David" panose="020E0502060401010101" pitchFamily="34" charset="-79"/>
              </a:rPr>
              <a:t>תוך שלוש וחצי שנים</a:t>
            </a:r>
            <a:r>
              <a:rPr lang="he-IL" sz="2600" dirty="0">
                <a:effectLst/>
                <a:latin typeface="David" panose="020E0502060401010101" pitchFamily="34" charset="-79"/>
                <a:ea typeface="Calibri" panose="020F0502020204030204" pitchFamily="34" charset="0"/>
                <a:cs typeface="David" panose="020E0502060401010101" pitchFamily="34" charset="-79"/>
              </a:rPr>
              <a:t> (42 חודשים) מיום חתימת עסקת "תמ"א 38" הראשונה.</a:t>
            </a:r>
            <a:endParaRPr lang="en-US" sz="2600" dirty="0">
              <a:effectLst/>
              <a:latin typeface="David" panose="020E0502060401010101" pitchFamily="34" charset="-79"/>
              <a:ea typeface="Calibri" panose="020F0502020204030204" pitchFamily="34" charset="0"/>
              <a:cs typeface="David" panose="020E0502060401010101" pitchFamily="34" charset="-79"/>
            </a:endParaRPr>
          </a:p>
          <a:p>
            <a:pPr algn="just" rtl="1">
              <a:lnSpc>
                <a:spcPct val="107000"/>
              </a:lnSpc>
              <a:spcAft>
                <a:spcPts val="800"/>
              </a:spcAft>
            </a:pPr>
            <a:endParaRPr lang="en-US" dirty="0">
              <a:effectLst/>
              <a:latin typeface="David" panose="020E0502060401010101" pitchFamily="34" charset="-79"/>
              <a:ea typeface="Calibri" panose="020F0502020204030204" pitchFamily="34" charset="0"/>
              <a:cs typeface="David" panose="020E0502060401010101" pitchFamily="34" charset="-79"/>
            </a:endParaRPr>
          </a:p>
        </p:txBody>
      </p:sp>
      <p:sp>
        <p:nvSpPr>
          <p:cNvPr id="5" name="תיבת טקסט 4">
            <a:extLst>
              <a:ext uri="{FF2B5EF4-FFF2-40B4-BE49-F238E27FC236}">
                <a16:creationId xmlns:a16="http://schemas.microsoft.com/office/drawing/2014/main" id="{472674A7-A809-4424-A652-000168ED1C0D}"/>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3239707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F906C2B-54FB-4173-B2B7-84EA61912645}"/>
              </a:ext>
            </a:extLst>
          </p:cNvPr>
          <p:cNvSpPr>
            <a:spLocks noGrp="1"/>
          </p:cNvSpPr>
          <p:nvPr>
            <p:ph type="title"/>
          </p:nvPr>
        </p:nvSpPr>
        <p:spPr>
          <a:xfrm>
            <a:off x="1097280" y="516194"/>
            <a:ext cx="10058400" cy="855406"/>
          </a:xfrm>
        </p:spPr>
        <p:txBody>
          <a:bodyPr>
            <a:normAutofit/>
          </a:bodyPr>
          <a:lstStyle/>
          <a:p>
            <a:pPr algn="ctr" rtl="0"/>
            <a:r>
              <a:rPr lang="he-IL" sz="3600" b="1" dirty="0">
                <a:solidFill>
                  <a:srgbClr val="0070C0"/>
                </a:solidFill>
                <a:latin typeface="David" panose="020E0502060401010101" pitchFamily="34" charset="-79"/>
                <a:cs typeface="David" panose="020E0502060401010101" pitchFamily="34" charset="-79"/>
              </a:rPr>
              <a:t>אופן ביטול עסקת פינוי בינוי</a:t>
            </a:r>
          </a:p>
        </p:txBody>
      </p:sp>
      <p:sp>
        <p:nvSpPr>
          <p:cNvPr id="3" name="מציין מיקום תוכן 2">
            <a:extLst>
              <a:ext uri="{FF2B5EF4-FFF2-40B4-BE49-F238E27FC236}">
                <a16:creationId xmlns:a16="http://schemas.microsoft.com/office/drawing/2014/main" id="{DFE80FF6-7D39-485A-8184-6490BDD6726F}"/>
              </a:ext>
            </a:extLst>
          </p:cNvPr>
          <p:cNvSpPr>
            <a:spLocks noGrp="1"/>
          </p:cNvSpPr>
          <p:nvPr>
            <p:ph idx="1"/>
          </p:nvPr>
        </p:nvSpPr>
        <p:spPr>
          <a:xfrm>
            <a:off x="1268361" y="1858297"/>
            <a:ext cx="9887319" cy="4052925"/>
          </a:xfrm>
        </p:spPr>
        <p:txBody>
          <a:bodyPr>
            <a:normAutofit fontScale="92500" lnSpcReduction="10000"/>
          </a:bodyPr>
          <a:lstStyle/>
          <a:p>
            <a:pPr>
              <a:buFont typeface="Wingdings" panose="05000000000000000000" pitchFamily="2" charset="2"/>
              <a:buChar char="q"/>
            </a:pPr>
            <a:r>
              <a:rPr lang="he-IL" sz="2600" dirty="0">
                <a:latin typeface="David" panose="020E0502060401010101" pitchFamily="34" charset="-79"/>
                <a:cs typeface="David" panose="020E0502060401010101" pitchFamily="34" charset="-79"/>
              </a:rPr>
              <a:t> מקיימים אסיפה כללית של כלל בעלי הדירות (לרבות בעלי הדירות שטרם חתמו על ההסכם עם היזם), </a:t>
            </a:r>
          </a:p>
          <a:p>
            <a:pPr>
              <a:buFont typeface="Wingdings" panose="05000000000000000000" pitchFamily="2" charset="2"/>
              <a:buChar char="q"/>
            </a:pPr>
            <a:r>
              <a:rPr lang="he-IL" sz="2600" dirty="0">
                <a:latin typeface="David" panose="020E0502060401010101" pitchFamily="34" charset="-79"/>
                <a:cs typeface="David" panose="020E0502060401010101" pitchFamily="34" charset="-79"/>
              </a:rPr>
              <a:t> מקבלים החלטה בכתב ע"י רוב בעלי הדירות לביטול ההסכם שנחתם עם היזם</a:t>
            </a:r>
          </a:p>
          <a:p>
            <a:pPr>
              <a:buFont typeface="Wingdings" panose="05000000000000000000" pitchFamily="2" charset="2"/>
              <a:buChar char="q"/>
            </a:pPr>
            <a:r>
              <a:rPr lang="he-IL" sz="2600" dirty="0">
                <a:latin typeface="David" panose="020E0502060401010101" pitchFamily="34" charset="-79"/>
                <a:cs typeface="David" panose="020E0502060401010101" pitchFamily="34" charset="-79"/>
              </a:rPr>
              <a:t> מוסרים את ההודעה בכתב ליזם</a:t>
            </a:r>
          </a:p>
          <a:p>
            <a:pPr>
              <a:buFont typeface="Wingdings" panose="05000000000000000000" pitchFamily="2" charset="2"/>
              <a:buChar char="q"/>
            </a:pPr>
            <a:r>
              <a:rPr lang="he-IL" sz="2600" dirty="0">
                <a:latin typeface="David" panose="020E0502060401010101" pitchFamily="34" charset="-79"/>
                <a:cs typeface="David" panose="020E0502060401010101" pitchFamily="34" charset="-79"/>
              </a:rPr>
              <a:t> החל ממועד זה כל בעל דירה יהיה רשאי להודיע ליזם באופן פרטני על ביטול ההסכם</a:t>
            </a:r>
          </a:p>
          <a:p>
            <a:pPr marL="0" indent="0">
              <a:buNone/>
            </a:pPr>
            <a:r>
              <a:rPr lang="he-IL" sz="2600" dirty="0">
                <a:latin typeface="David" panose="020E0502060401010101" pitchFamily="34" charset="-79"/>
                <a:cs typeface="David" panose="020E0502060401010101" pitchFamily="34" charset="-79"/>
              </a:rPr>
              <a:t>בהתאם לסעיף 1ד(ה) לחוק, בהמשך יפורסמו תקנות לגבי התשלום שיש לשלם ליזם מכל בעל דירה שביטל את ההסכם </a:t>
            </a:r>
            <a:endParaRPr lang="he-IL" sz="1100" b="1" dirty="0">
              <a:solidFill>
                <a:srgbClr val="0070C0"/>
              </a:solidFill>
              <a:latin typeface="David" panose="020E0502060401010101" pitchFamily="34" charset="-79"/>
              <a:cs typeface="David" panose="020E0502060401010101" pitchFamily="34" charset="-79"/>
            </a:endParaRPr>
          </a:p>
          <a:p>
            <a:pPr marL="0" indent="0">
              <a:buNone/>
            </a:pPr>
            <a:r>
              <a:rPr lang="he-IL" sz="2300" b="1" dirty="0">
                <a:solidFill>
                  <a:srgbClr val="0070C0"/>
                </a:solidFill>
                <a:latin typeface="David" panose="020E0502060401010101" pitchFamily="34" charset="-79"/>
                <a:cs typeface="David" panose="020E0502060401010101" pitchFamily="34" charset="-79"/>
              </a:rPr>
              <a:t>יש לשים לב</a:t>
            </a:r>
          </a:p>
          <a:p>
            <a:pPr marL="0" indent="0">
              <a:buNone/>
            </a:pPr>
            <a:r>
              <a:rPr lang="he-IL" sz="2300" dirty="0">
                <a:latin typeface="David" panose="020E0502060401010101" pitchFamily="34" charset="-79"/>
                <a:cs typeface="David" panose="020E0502060401010101" pitchFamily="34" charset="-79"/>
              </a:rPr>
              <a:t>החוק יחול גם על עסקאות שנחתמו טרם פרסום החוק, אך לגבי האפשרות לביטול עסקה</a:t>
            </a:r>
            <a:r>
              <a:rPr lang="he-IL" sz="2300" dirty="0">
                <a:latin typeface="David" panose="020E0502060401010101" pitchFamily="34" charset="-79"/>
                <a:cs typeface="+mj-cs"/>
              </a:rPr>
              <a:t> </a:t>
            </a:r>
            <a:r>
              <a:rPr lang="he-IL" sz="2300" b="1" dirty="0">
                <a:solidFill>
                  <a:srgbClr val="FF0000"/>
                </a:solidFill>
                <a:latin typeface="David" panose="020E0502060401010101" pitchFamily="34" charset="-79"/>
                <a:cs typeface="+mj-cs"/>
              </a:rPr>
              <a:t>במקום" במועד חתימת עסקת הפינוי בינוי הראשונה יבוא ממועד פרסום החוק.</a:t>
            </a:r>
            <a:r>
              <a:rPr lang="he-IL" sz="2300" dirty="0">
                <a:latin typeface="David" panose="020E0502060401010101" pitchFamily="34" charset="-79"/>
                <a:cs typeface="David" panose="020E0502060401010101" pitchFamily="34" charset="-79"/>
              </a:rPr>
              <a:t>(18.11.2021)</a:t>
            </a:r>
          </a:p>
          <a:p>
            <a:endParaRPr lang="he-IL" dirty="0">
              <a:latin typeface="David" panose="020E0502060401010101" pitchFamily="34" charset="-79"/>
              <a:cs typeface="David" panose="020E0502060401010101" pitchFamily="34" charset="-79"/>
            </a:endParaRPr>
          </a:p>
          <a:p>
            <a:endParaRPr lang="he-IL" dirty="0">
              <a:latin typeface="David" panose="020E0502060401010101" pitchFamily="34" charset="-79"/>
              <a:cs typeface="David" panose="020E0502060401010101" pitchFamily="34" charset="-79"/>
            </a:endParaRPr>
          </a:p>
        </p:txBody>
      </p:sp>
      <p:sp>
        <p:nvSpPr>
          <p:cNvPr id="5" name="תיבת טקסט 4">
            <a:extLst>
              <a:ext uri="{FF2B5EF4-FFF2-40B4-BE49-F238E27FC236}">
                <a16:creationId xmlns:a16="http://schemas.microsoft.com/office/drawing/2014/main" id="{1DCD5F97-0086-41F6-B2C3-7E21A908AF4E}"/>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4063815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466FF74-E20D-4082-82E1-E5205FDD0B9D}"/>
              </a:ext>
            </a:extLst>
          </p:cNvPr>
          <p:cNvSpPr>
            <a:spLocks noGrp="1"/>
          </p:cNvSpPr>
          <p:nvPr>
            <p:ph type="title"/>
          </p:nvPr>
        </p:nvSpPr>
        <p:spPr>
          <a:xfrm>
            <a:off x="1097280" y="737419"/>
            <a:ext cx="10058400" cy="870155"/>
          </a:xfrm>
        </p:spPr>
        <p:txBody>
          <a:bodyPr>
            <a:normAutofit/>
          </a:bodyPr>
          <a:lstStyle/>
          <a:p>
            <a:pPr algn="r"/>
            <a:r>
              <a:rPr lang="he-IL" sz="3600" b="1" dirty="0">
                <a:solidFill>
                  <a:srgbClr val="0070C0"/>
                </a:solidFill>
                <a:latin typeface="David" panose="020E0502060401010101" pitchFamily="34" charset="-79"/>
                <a:cs typeface="David" panose="020E0502060401010101" pitchFamily="34" charset="-79"/>
              </a:rPr>
              <a:t>תחולת החוק</a:t>
            </a:r>
          </a:p>
        </p:txBody>
      </p:sp>
      <p:sp>
        <p:nvSpPr>
          <p:cNvPr id="3" name="מציין מיקום תוכן 2">
            <a:extLst>
              <a:ext uri="{FF2B5EF4-FFF2-40B4-BE49-F238E27FC236}">
                <a16:creationId xmlns:a16="http://schemas.microsoft.com/office/drawing/2014/main" id="{77427698-82AE-4631-898E-4274E5E1AD83}"/>
              </a:ext>
            </a:extLst>
          </p:cNvPr>
          <p:cNvSpPr>
            <a:spLocks noGrp="1"/>
          </p:cNvSpPr>
          <p:nvPr>
            <p:ph idx="1"/>
          </p:nvPr>
        </p:nvSpPr>
        <p:spPr>
          <a:xfrm>
            <a:off x="1097280" y="1764891"/>
            <a:ext cx="10058400" cy="4925960"/>
          </a:xfrm>
        </p:spPr>
        <p:txBody>
          <a:bodyPr>
            <a:normAutofit/>
          </a:bodyPr>
          <a:lstStyle/>
          <a:p>
            <a:r>
              <a:rPr lang="he-IL" sz="2400" b="1" dirty="0">
                <a:solidFill>
                  <a:srgbClr val="0070C0"/>
                </a:solidFill>
                <a:latin typeface="David" panose="020E0502060401010101" pitchFamily="34" charset="-79"/>
                <a:ea typeface="Calibri" panose="020F0502020204030204" pitchFamily="34" charset="0"/>
                <a:cs typeface="David" panose="020E0502060401010101" pitchFamily="34" charset="-79"/>
              </a:rPr>
              <a:t>תיקון 7 לחוק "פינוי </a:t>
            </a:r>
            <a:r>
              <a:rPr lang="he-IL" sz="2400" b="1" dirty="0" err="1">
                <a:solidFill>
                  <a:srgbClr val="0070C0"/>
                </a:solidFill>
                <a:latin typeface="David" panose="020E0502060401010101" pitchFamily="34" charset="-79"/>
                <a:ea typeface="Calibri" panose="020F0502020204030204" pitchFamily="34" charset="0"/>
                <a:cs typeface="David" panose="020E0502060401010101" pitchFamily="34" charset="-79"/>
              </a:rPr>
              <a:t>פינוי</a:t>
            </a:r>
            <a:r>
              <a:rPr lang="he-IL" sz="2400" b="1" dirty="0">
                <a:solidFill>
                  <a:srgbClr val="0070C0"/>
                </a:solidFill>
                <a:latin typeface="David" panose="020E0502060401010101" pitchFamily="34" charset="-79"/>
                <a:ea typeface="Calibri" panose="020F0502020204030204" pitchFamily="34" charset="0"/>
                <a:cs typeface="David" panose="020E0502060401010101" pitchFamily="34" charset="-79"/>
              </a:rPr>
              <a:t>" יחל החל מיום </a:t>
            </a:r>
            <a:r>
              <a:rPr lang="he-IL" sz="2400" b="1" u="sng" dirty="0">
                <a:solidFill>
                  <a:srgbClr val="0070C0"/>
                </a:solidFill>
                <a:latin typeface="David" panose="020E0502060401010101" pitchFamily="34" charset="-79"/>
                <a:ea typeface="Calibri" panose="020F0502020204030204" pitchFamily="34" charset="0"/>
                <a:cs typeface="David" panose="020E0502060401010101" pitchFamily="34" charset="-79"/>
              </a:rPr>
              <a:t>1.1.2022</a:t>
            </a:r>
          </a:p>
          <a:p>
            <a:r>
              <a:rPr lang="he-IL" sz="2400" dirty="0">
                <a:latin typeface="David" panose="020E0502060401010101" pitchFamily="34" charset="-79"/>
                <a:ea typeface="Calibri" panose="020F0502020204030204" pitchFamily="34" charset="0"/>
                <a:cs typeface="David" panose="020E0502060401010101" pitchFamily="34" charset="-79"/>
              </a:rPr>
              <a:t>למרות האמור סעיף 1ד לחוק (בדבר ביטול ההסכם ע"י בעלי הדירות) יחל מיום הפרסום דהיינו מיום 18.11.2021 ויחל גם על עסקאות שנחתמו טרם מועד הפרסום.</a:t>
            </a:r>
          </a:p>
          <a:p>
            <a:r>
              <a:rPr lang="he-IL" sz="2400" b="1" dirty="0">
                <a:latin typeface="David" panose="020E0502060401010101" pitchFamily="34" charset="-79"/>
                <a:ea typeface="Calibri" panose="020F0502020204030204" pitchFamily="34" charset="0"/>
                <a:cs typeface="David" panose="020E0502060401010101" pitchFamily="34" charset="-79"/>
              </a:rPr>
              <a:t>לגבי עסקאות שנחתמו טרם פרסום החוק, בכל מקום בו רשום בסעיף 1ד(א) "מיום שנחתמה עסקת פינוי בינוי הראשונה" יבוא: מיום פרסומו של חוק התוכנית הכלכלית דהיינו </a:t>
            </a:r>
            <a:r>
              <a:rPr lang="he-IL" sz="2400" b="1" u="sng" dirty="0">
                <a:latin typeface="David" panose="020E0502060401010101" pitchFamily="34" charset="-79"/>
                <a:ea typeface="Calibri" panose="020F0502020204030204" pitchFamily="34" charset="0"/>
                <a:cs typeface="David" panose="020E0502060401010101" pitchFamily="34" charset="-79"/>
              </a:rPr>
              <a:t>מיום 18.11.2021 </a:t>
            </a:r>
          </a:p>
          <a:p>
            <a:pPr marL="0" indent="0">
              <a:buNone/>
            </a:pPr>
            <a:r>
              <a:rPr lang="he-IL" b="1" dirty="0">
                <a:solidFill>
                  <a:srgbClr val="FF0000"/>
                </a:solidFill>
                <a:latin typeface="Times New Roman" panose="02020603050405020304" pitchFamily="18" charset="0"/>
                <a:cs typeface="FrankRuehl" panose="020E0503060101010101" pitchFamily="34" charset="-79"/>
              </a:rPr>
              <a:t>הערת שוליים בנוסח החוק:</a:t>
            </a:r>
          </a:p>
          <a:p>
            <a:pPr algn="just" rtl="1">
              <a:spcBef>
                <a:spcPts val="360"/>
              </a:spcBef>
              <a:spcAft>
                <a:spcPts val="0"/>
              </a:spcAft>
            </a:pPr>
            <a:r>
              <a:rPr lang="he-IL" sz="1800" b="0" i="0" dirty="0">
                <a:solidFill>
                  <a:srgbClr val="000000"/>
                </a:solidFill>
                <a:effectLst/>
                <a:latin typeface="Times New Roman" panose="02020603050405020304" pitchFamily="18" charset="0"/>
                <a:cs typeface="FrankRuehl" panose="020E0503060101010101" pitchFamily="34" charset="-79"/>
              </a:rPr>
              <a:t>תיקון מס' 7 בסעיף 38 לחוק </a:t>
            </a:r>
            <a:r>
              <a:rPr lang="he-IL" sz="1800" b="0" i="0" dirty="0" err="1">
                <a:solidFill>
                  <a:srgbClr val="000000"/>
                </a:solidFill>
                <a:effectLst/>
                <a:latin typeface="Times New Roman" panose="02020603050405020304" pitchFamily="18" charset="0"/>
                <a:cs typeface="FrankRuehl" panose="020E0503060101010101" pitchFamily="34" charset="-79"/>
              </a:rPr>
              <a:t>התכנית</a:t>
            </a:r>
            <a:r>
              <a:rPr lang="he-IL" sz="1800" b="0" i="0" dirty="0">
                <a:solidFill>
                  <a:srgbClr val="000000"/>
                </a:solidFill>
                <a:effectLst/>
                <a:latin typeface="Times New Roman" panose="02020603050405020304" pitchFamily="18" charset="0"/>
                <a:cs typeface="FrankRuehl" panose="020E0503060101010101" pitchFamily="34" charset="-79"/>
              </a:rPr>
              <a:t> הכלכלית (תיקוני חקיקה ליישום המדיניות הכלכלית לשנות התקציב 2021 ו-2022), תשפ"ב-2021; </a:t>
            </a:r>
            <a:r>
              <a:rPr lang="he-IL" sz="1800" b="1" i="0" dirty="0">
                <a:solidFill>
                  <a:srgbClr val="000000"/>
                </a:solidFill>
                <a:effectLst/>
                <a:highlight>
                  <a:srgbClr val="FFFF00"/>
                </a:highlight>
                <a:latin typeface="Times New Roman" panose="02020603050405020304" pitchFamily="18" charset="0"/>
                <a:cs typeface="FrankRuehl" panose="020E0503060101010101" pitchFamily="34" charset="-79"/>
              </a:rPr>
              <a:t>תחילתו ביום 1.1.2022 </a:t>
            </a:r>
            <a:r>
              <a:rPr lang="he-IL" sz="1800" b="1" i="0" dirty="0">
                <a:solidFill>
                  <a:srgbClr val="000000"/>
                </a:solidFill>
                <a:effectLst/>
                <a:latin typeface="Times New Roman" panose="02020603050405020304" pitchFamily="18" charset="0"/>
                <a:cs typeface="FrankRuehl" panose="020E0503060101010101" pitchFamily="34" charset="-79"/>
              </a:rPr>
              <a:t>ו</a:t>
            </a:r>
            <a:r>
              <a:rPr lang="he-IL" sz="1800" b="0" i="0" dirty="0">
                <a:solidFill>
                  <a:srgbClr val="000000"/>
                </a:solidFill>
                <a:effectLst/>
                <a:latin typeface="Times New Roman" panose="02020603050405020304" pitchFamily="18" charset="0"/>
                <a:cs typeface="FrankRuehl" panose="020E0503060101010101" pitchFamily="34" charset="-79"/>
              </a:rPr>
              <a:t>ר' סעיף 39 </a:t>
            </a:r>
            <a:r>
              <a:rPr lang="he-IL" sz="1800" b="0" i="0" dirty="0" err="1">
                <a:solidFill>
                  <a:srgbClr val="000000"/>
                </a:solidFill>
                <a:effectLst/>
                <a:latin typeface="Times New Roman" panose="02020603050405020304" pitchFamily="18" charset="0"/>
                <a:cs typeface="FrankRuehl" panose="020E0503060101010101" pitchFamily="34" charset="-79"/>
              </a:rPr>
              <a:t>לענין</a:t>
            </a:r>
            <a:r>
              <a:rPr lang="he-IL" sz="1800" b="0" i="0" dirty="0">
                <a:solidFill>
                  <a:srgbClr val="000000"/>
                </a:solidFill>
                <a:effectLst/>
                <a:latin typeface="Times New Roman" panose="02020603050405020304" pitchFamily="18" charset="0"/>
                <a:cs typeface="FrankRuehl" panose="020E0503060101010101" pitchFamily="34" charset="-79"/>
              </a:rPr>
              <a:t> הוראת מעבר.</a:t>
            </a:r>
            <a:endParaRPr lang="he-IL" sz="1800" b="0" i="0" dirty="0">
              <a:solidFill>
                <a:srgbClr val="000000"/>
              </a:solidFill>
              <a:effectLst/>
              <a:latin typeface="Times New Roman" panose="02020603050405020304" pitchFamily="18" charset="0"/>
            </a:endParaRPr>
          </a:p>
          <a:p>
            <a:pPr marL="107950" algn="just" rtl="1">
              <a:spcBef>
                <a:spcPts val="200"/>
              </a:spcBef>
              <a:spcAft>
                <a:spcPts val="0"/>
              </a:spcAft>
            </a:pPr>
            <a:r>
              <a:rPr lang="he-IL" sz="1800" b="0" i="0" dirty="0">
                <a:solidFill>
                  <a:srgbClr val="000000"/>
                </a:solidFill>
                <a:effectLst/>
                <a:latin typeface="Times New Roman" panose="02020603050405020304" pitchFamily="18" charset="0"/>
                <a:cs typeface="FrankRuehl" panose="020E0503060101010101" pitchFamily="34" charset="-79"/>
              </a:rPr>
              <a:t>39. (ב) על אף האמור בסעיף קטן (א), תחילתו של סעיף 1ד לחוק פינוי ובינוי כנוסחו בחוק זה ביום פרסומו של חוק זה (בסעיף זה – יום הפרסום), והוא יחול גם על עסקת פינוי ובינוי שנחתמה לפני יום פרסומו של חוק זה, </a:t>
            </a:r>
            <a:r>
              <a:rPr lang="he-IL" sz="1800" b="0" i="0" dirty="0">
                <a:solidFill>
                  <a:srgbClr val="000000"/>
                </a:solidFill>
                <a:effectLst/>
                <a:highlight>
                  <a:srgbClr val="FFFF00"/>
                </a:highlight>
                <a:latin typeface="Times New Roman" panose="02020603050405020304" pitchFamily="18" charset="0"/>
                <a:cs typeface="FrankRuehl" panose="020E0503060101010101" pitchFamily="34" charset="-79"/>
              </a:rPr>
              <a:t>אולם לגבי עסקה כאמור בסעיף 1ד(א) האמור בכל מקום, במקום "מיום שנחתמה עסקת פינוי ובינוי ראשונה" יקראו "מיום פרסומו של חוק </a:t>
            </a:r>
            <a:r>
              <a:rPr lang="he-IL" sz="1800" b="0" i="0" dirty="0" err="1">
                <a:solidFill>
                  <a:srgbClr val="000000"/>
                </a:solidFill>
                <a:effectLst/>
                <a:highlight>
                  <a:srgbClr val="FFFF00"/>
                </a:highlight>
                <a:latin typeface="Times New Roman" panose="02020603050405020304" pitchFamily="18" charset="0"/>
                <a:cs typeface="FrankRuehl" panose="020E0503060101010101" pitchFamily="34" charset="-79"/>
              </a:rPr>
              <a:t>התכנית</a:t>
            </a:r>
            <a:r>
              <a:rPr lang="he-IL" sz="1800" b="0" i="0" dirty="0">
                <a:solidFill>
                  <a:srgbClr val="000000"/>
                </a:solidFill>
                <a:effectLst/>
                <a:highlight>
                  <a:srgbClr val="FFFF00"/>
                </a:highlight>
                <a:latin typeface="Times New Roman" panose="02020603050405020304" pitchFamily="18" charset="0"/>
                <a:cs typeface="FrankRuehl" panose="020E0503060101010101" pitchFamily="34" charset="-79"/>
              </a:rPr>
              <a:t> הכלכלית </a:t>
            </a:r>
            <a:r>
              <a:rPr lang="he-IL" sz="1800" b="0" i="0" dirty="0">
                <a:solidFill>
                  <a:srgbClr val="000000"/>
                </a:solidFill>
                <a:effectLst/>
                <a:latin typeface="Times New Roman" panose="02020603050405020304" pitchFamily="18" charset="0"/>
                <a:cs typeface="FrankRuehl" panose="020E0503060101010101" pitchFamily="34" charset="-79"/>
              </a:rPr>
              <a:t>(תיקוני חקיקה ליישום המדיניות הכלכלית לשנות התקציב 2021 ו-2022), התשפ"ב-2021".</a:t>
            </a:r>
            <a:endParaRPr lang="he-IL" sz="1800" b="0" i="0" dirty="0">
              <a:solidFill>
                <a:srgbClr val="000000"/>
              </a:solidFill>
              <a:effectLst/>
              <a:latin typeface="Times New Roman" panose="02020603050405020304" pitchFamily="18" charset="0"/>
            </a:endParaRPr>
          </a:p>
          <a:p>
            <a:endParaRPr lang="he-IL" dirty="0"/>
          </a:p>
        </p:txBody>
      </p:sp>
      <p:sp>
        <p:nvSpPr>
          <p:cNvPr id="4" name="תיבת טקסט 3">
            <a:extLst>
              <a:ext uri="{FF2B5EF4-FFF2-40B4-BE49-F238E27FC236}">
                <a16:creationId xmlns:a16="http://schemas.microsoft.com/office/drawing/2014/main" id="{EE0CC41A-7FE2-4393-BAAA-3AE9003FDE7D}"/>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2242741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0271253-AB00-4385-A027-2884ECA22526}"/>
              </a:ext>
            </a:extLst>
          </p:cNvPr>
          <p:cNvSpPr>
            <a:spLocks noGrp="1"/>
          </p:cNvSpPr>
          <p:nvPr>
            <p:ph type="title"/>
          </p:nvPr>
        </p:nvSpPr>
        <p:spPr>
          <a:xfrm>
            <a:off x="1097280" y="286604"/>
            <a:ext cx="10058400" cy="1217732"/>
          </a:xfrm>
        </p:spPr>
        <p:txBody>
          <a:bodyPr>
            <a:normAutofit/>
          </a:bodyPr>
          <a:lstStyle/>
          <a:p>
            <a:pPr algn="ctr"/>
            <a:r>
              <a:rPr lang="he-IL" sz="3600" b="1" dirty="0">
                <a:solidFill>
                  <a:srgbClr val="0070C0"/>
                </a:solidFill>
                <a:latin typeface="David" panose="020E0502060401010101" pitchFamily="34" charset="-79"/>
                <a:cs typeface="David" panose="020E0502060401010101" pitchFamily="34" charset="-79"/>
              </a:rPr>
              <a:t>לסיכום, </a:t>
            </a:r>
            <a:br>
              <a:rPr lang="he-IL" sz="3600" b="1" dirty="0">
                <a:solidFill>
                  <a:srgbClr val="0070C0"/>
                </a:solidFill>
                <a:latin typeface="David" panose="020E0502060401010101" pitchFamily="34" charset="-79"/>
                <a:cs typeface="David" panose="020E0502060401010101" pitchFamily="34" charset="-79"/>
              </a:rPr>
            </a:br>
            <a:r>
              <a:rPr lang="he-IL" sz="3600" b="1" dirty="0">
                <a:solidFill>
                  <a:srgbClr val="0070C0"/>
                </a:solidFill>
                <a:latin typeface="David" panose="020E0502060401010101" pitchFamily="34" charset="-79"/>
                <a:cs typeface="David" panose="020E0502060401010101" pitchFamily="34" charset="-79"/>
              </a:rPr>
              <a:t>התיקונים העיקריים בחוק "פינוי בינוי"</a:t>
            </a:r>
          </a:p>
        </p:txBody>
      </p:sp>
      <p:sp>
        <p:nvSpPr>
          <p:cNvPr id="3" name="מציין מיקום תוכן 2">
            <a:extLst>
              <a:ext uri="{FF2B5EF4-FFF2-40B4-BE49-F238E27FC236}">
                <a16:creationId xmlns:a16="http://schemas.microsoft.com/office/drawing/2014/main" id="{0BADD2AF-AE3E-408A-BC6D-725596D90363}"/>
              </a:ext>
            </a:extLst>
          </p:cNvPr>
          <p:cNvSpPr>
            <a:spLocks noGrp="1"/>
          </p:cNvSpPr>
          <p:nvPr>
            <p:ph idx="1"/>
          </p:nvPr>
        </p:nvSpPr>
        <p:spPr>
          <a:xfrm>
            <a:off x="1283110" y="2271252"/>
            <a:ext cx="9872570" cy="3597842"/>
          </a:xfrm>
        </p:spPr>
        <p:txBody>
          <a:bodyPr>
            <a:normAutofit/>
          </a:bodyPr>
          <a:lstStyle/>
          <a:p>
            <a:pPr>
              <a:buFont typeface="Wingdings" panose="05000000000000000000" pitchFamily="2" charset="2"/>
              <a:buChar char="q"/>
            </a:pPr>
            <a:r>
              <a:rPr lang="he-IL" sz="2600" b="1" dirty="0">
                <a:latin typeface="David" panose="020E0502060401010101" pitchFamily="34" charset="-79"/>
                <a:cs typeface="David" panose="020E0502060401010101" pitchFamily="34" charset="-79"/>
              </a:rPr>
              <a:t>הורדת רף הסכמות הדיירים במיזמי פינוי בינוי מ-80% ל-66% לצורך הגשת תביעת דייר סרבן .</a:t>
            </a:r>
          </a:p>
          <a:p>
            <a:pPr>
              <a:buFont typeface="Wingdings" panose="05000000000000000000" pitchFamily="2" charset="2"/>
              <a:buChar char="q"/>
            </a:pPr>
            <a:r>
              <a:rPr lang="he-IL" sz="2600" b="1" dirty="0">
                <a:latin typeface="David" panose="020E0502060401010101" pitchFamily="34" charset="-79"/>
                <a:cs typeface="David" panose="020E0502060401010101" pitchFamily="34" charset="-79"/>
              </a:rPr>
              <a:t> עברייני בניה לא יבואו במניין שיעור בעלי הדירות המסכימים לעסקת "פינוי בינוי"</a:t>
            </a:r>
          </a:p>
          <a:p>
            <a:pPr>
              <a:buFont typeface="Wingdings" panose="05000000000000000000" pitchFamily="2" charset="2"/>
              <a:buChar char="q"/>
            </a:pPr>
            <a:r>
              <a:rPr lang="he-IL" sz="2600" b="1" dirty="0">
                <a:latin typeface="David" panose="020E0502060401010101" pitchFamily="34" charset="-79"/>
                <a:cs typeface="David" panose="020E0502060401010101" pitchFamily="34" charset="-79"/>
              </a:rPr>
              <a:t> הפחתת גיל הקשיש לעניין הגדרת "קשיש" בחוק  פינוי בינוי- ל 70 במקום 75 </a:t>
            </a:r>
          </a:p>
          <a:p>
            <a:pPr>
              <a:buFont typeface="Wingdings" panose="05000000000000000000" pitchFamily="2" charset="2"/>
              <a:buChar char="q"/>
            </a:pPr>
            <a:r>
              <a:rPr lang="he-IL" sz="2600" b="1" dirty="0">
                <a:latin typeface="David" panose="020E0502060401010101" pitchFamily="34" charset="-79"/>
                <a:cs typeface="David" panose="020E0502060401010101" pitchFamily="34" charset="-79"/>
              </a:rPr>
              <a:t> מתן אפשרות לביטול עסקת "פינוי בינוי" ע"י בעלי הדירות </a:t>
            </a:r>
            <a:r>
              <a:rPr lang="he-IL" sz="2600" b="1" dirty="0" err="1">
                <a:latin typeface="David" panose="020E0502060401010101" pitchFamily="34" charset="-79"/>
                <a:cs typeface="David" panose="020E0502060401010101" pitchFamily="34" charset="-79"/>
              </a:rPr>
              <a:t>בפרוייקט</a:t>
            </a:r>
            <a:r>
              <a:rPr lang="he-IL" sz="2600" b="1" dirty="0">
                <a:latin typeface="David" panose="020E0502060401010101" pitchFamily="34" charset="-79"/>
                <a:cs typeface="David" panose="020E0502060401010101" pitchFamily="34" charset="-79"/>
              </a:rPr>
              <a:t> </a:t>
            </a:r>
          </a:p>
          <a:p>
            <a:endParaRPr lang="he-IL" sz="2600" dirty="0">
              <a:latin typeface="David" panose="020E0502060401010101" pitchFamily="34" charset="-79"/>
              <a:cs typeface="David" panose="020E0502060401010101" pitchFamily="34" charset="-79"/>
            </a:endParaRPr>
          </a:p>
        </p:txBody>
      </p:sp>
      <p:sp>
        <p:nvSpPr>
          <p:cNvPr id="4" name="תיבת טקסט 3">
            <a:extLst>
              <a:ext uri="{FF2B5EF4-FFF2-40B4-BE49-F238E27FC236}">
                <a16:creationId xmlns:a16="http://schemas.microsoft.com/office/drawing/2014/main" id="{6BC49400-823D-4439-928F-8F79F88ACA87}"/>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4231174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317B694-D693-42E1-B4D1-656AEB8CEBAB}"/>
              </a:ext>
            </a:extLst>
          </p:cNvPr>
          <p:cNvSpPr>
            <a:spLocks noGrp="1"/>
          </p:cNvSpPr>
          <p:nvPr>
            <p:ph type="title"/>
          </p:nvPr>
        </p:nvSpPr>
        <p:spPr/>
        <p:txBody>
          <a:bodyPr/>
          <a:lstStyle/>
          <a:p>
            <a:endParaRPr lang="he-IL" dirty="0"/>
          </a:p>
        </p:txBody>
      </p:sp>
      <p:sp>
        <p:nvSpPr>
          <p:cNvPr id="3" name="מציין מיקום תוכן 2">
            <a:extLst>
              <a:ext uri="{FF2B5EF4-FFF2-40B4-BE49-F238E27FC236}">
                <a16:creationId xmlns:a16="http://schemas.microsoft.com/office/drawing/2014/main" id="{AEF3AE4D-3117-4958-BFD0-420A169BCCD7}"/>
              </a:ext>
            </a:extLst>
          </p:cNvPr>
          <p:cNvSpPr>
            <a:spLocks noGrp="1"/>
          </p:cNvSpPr>
          <p:nvPr>
            <p:ph idx="1"/>
          </p:nvPr>
        </p:nvSpPr>
        <p:spPr/>
        <p:txBody>
          <a:bodyPr>
            <a:normAutofit/>
          </a:bodyPr>
          <a:lstStyle/>
          <a:p>
            <a:pPr marL="0" indent="0" algn="ctr">
              <a:buNone/>
            </a:pPr>
            <a:r>
              <a:rPr lang="he-IL" sz="5400" b="1" dirty="0">
                <a:solidFill>
                  <a:srgbClr val="002060"/>
                </a:solidFill>
                <a:latin typeface="David" panose="020E0502060401010101" pitchFamily="34" charset="-79"/>
                <a:cs typeface="David" panose="020E0502060401010101" pitchFamily="34" charset="-79"/>
              </a:rPr>
              <a:t>חוק התכנון והבניה </a:t>
            </a:r>
            <a:r>
              <a:rPr lang="he-IL" sz="5400" b="1" dirty="0" err="1">
                <a:solidFill>
                  <a:srgbClr val="002060"/>
                </a:solidFill>
                <a:latin typeface="David" panose="020E0502060401010101" pitchFamily="34" charset="-79"/>
                <a:cs typeface="David" panose="020E0502060401010101" pitchFamily="34" charset="-79"/>
              </a:rPr>
              <a:t>התשכ"ה</a:t>
            </a:r>
            <a:r>
              <a:rPr lang="he-IL" sz="5400" b="1" dirty="0">
                <a:solidFill>
                  <a:srgbClr val="002060"/>
                </a:solidFill>
                <a:latin typeface="David" panose="020E0502060401010101" pitchFamily="34" charset="-79"/>
                <a:cs typeface="David" panose="020E0502060401010101" pitchFamily="34" charset="-79"/>
              </a:rPr>
              <a:t> 1965</a:t>
            </a:r>
            <a:endParaRPr lang="he-IL" sz="5400" dirty="0">
              <a:solidFill>
                <a:srgbClr val="002060"/>
              </a:solidFill>
              <a:latin typeface="David" panose="020E0502060401010101" pitchFamily="34" charset="-79"/>
              <a:cs typeface="David" panose="020E0502060401010101" pitchFamily="34" charset="-79"/>
            </a:endParaRPr>
          </a:p>
        </p:txBody>
      </p:sp>
      <p:sp>
        <p:nvSpPr>
          <p:cNvPr id="4" name="תיבת טקסט 3">
            <a:extLst>
              <a:ext uri="{FF2B5EF4-FFF2-40B4-BE49-F238E27FC236}">
                <a16:creationId xmlns:a16="http://schemas.microsoft.com/office/drawing/2014/main" id="{630E14CB-C16E-4435-8912-234253601B70}"/>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2871835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F39FF0A-B89C-4C2C-8EC0-FB52EF94E39F}"/>
              </a:ext>
            </a:extLst>
          </p:cNvPr>
          <p:cNvSpPr>
            <a:spLocks noGrp="1"/>
          </p:cNvSpPr>
          <p:nvPr>
            <p:ph type="title"/>
          </p:nvPr>
        </p:nvSpPr>
        <p:spPr>
          <a:xfrm>
            <a:off x="1794897" y="624110"/>
            <a:ext cx="9712998" cy="1280890"/>
          </a:xfrm>
        </p:spPr>
        <p:txBody>
          <a:bodyPr>
            <a:normAutofit/>
          </a:bodyPr>
          <a:lstStyle/>
          <a:p>
            <a:r>
              <a:rPr lang="he-IL" b="1" dirty="0">
                <a:solidFill>
                  <a:schemeClr val="bg2">
                    <a:lumMod val="25000"/>
                  </a:schemeClr>
                </a:solidFill>
                <a:latin typeface="David" panose="020E0502060401010101" pitchFamily="34" charset="-79"/>
                <a:cs typeface="David" panose="020E0502060401010101" pitchFamily="34" charset="-79"/>
              </a:rPr>
              <a:t>הקדמה</a:t>
            </a:r>
          </a:p>
        </p:txBody>
      </p:sp>
      <p:graphicFrame>
        <p:nvGraphicFramePr>
          <p:cNvPr id="7" name="מציין מיקום תוכן 2">
            <a:extLst>
              <a:ext uri="{FF2B5EF4-FFF2-40B4-BE49-F238E27FC236}">
                <a16:creationId xmlns:a16="http://schemas.microsoft.com/office/drawing/2014/main" id="{45AFE204-0015-418D-AD9A-27CEDA68B398}"/>
              </a:ext>
            </a:extLst>
          </p:cNvPr>
          <p:cNvGraphicFramePr>
            <a:graphicFrameLocks noGrp="1"/>
          </p:cNvGraphicFramePr>
          <p:nvPr>
            <p:ph idx="1"/>
            <p:extLst>
              <p:ext uri="{D42A27DB-BD31-4B8C-83A1-F6EECF244321}">
                <p14:modId xmlns:p14="http://schemas.microsoft.com/office/powerpoint/2010/main" val="250846888"/>
              </p:ext>
            </p:extLst>
          </p:nvPr>
        </p:nvGraphicFramePr>
        <p:xfrm>
          <a:off x="1794897" y="2222983"/>
          <a:ext cx="8987404"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תיבת טקסט 3">
            <a:extLst>
              <a:ext uri="{FF2B5EF4-FFF2-40B4-BE49-F238E27FC236}">
                <a16:creationId xmlns:a16="http://schemas.microsoft.com/office/drawing/2014/main" id="{EE58BEC8-5A2B-4CF8-A4C0-0A70270C2867}"/>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4123102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A4FB9A3-D803-4E1E-A1F1-E6E9CF916DB2}"/>
              </a:ext>
            </a:extLst>
          </p:cNvPr>
          <p:cNvSpPr>
            <a:spLocks noGrp="1"/>
          </p:cNvSpPr>
          <p:nvPr>
            <p:ph type="title"/>
          </p:nvPr>
        </p:nvSpPr>
        <p:spPr>
          <a:xfrm>
            <a:off x="1091380" y="365126"/>
            <a:ext cx="9999407" cy="1038802"/>
          </a:xfrm>
        </p:spPr>
        <p:txBody>
          <a:bodyPr>
            <a:normAutofit/>
          </a:bodyPr>
          <a:lstStyle/>
          <a:p>
            <a:pPr algn="ctr"/>
            <a:r>
              <a:rPr lang="he-IL" sz="3600" b="1" dirty="0">
                <a:solidFill>
                  <a:srgbClr val="0070C0"/>
                </a:solidFill>
                <a:latin typeface="David" panose="020E0502060401010101" pitchFamily="34" charset="-79"/>
                <a:cs typeface="David" panose="020E0502060401010101" pitchFamily="34" charset="-79"/>
              </a:rPr>
              <a:t>התיקונים העקרים בחוק התכנון והבניה</a:t>
            </a:r>
          </a:p>
        </p:txBody>
      </p:sp>
      <p:sp>
        <p:nvSpPr>
          <p:cNvPr id="3" name="מציין מיקום תוכן 2">
            <a:extLst>
              <a:ext uri="{FF2B5EF4-FFF2-40B4-BE49-F238E27FC236}">
                <a16:creationId xmlns:a16="http://schemas.microsoft.com/office/drawing/2014/main" id="{7B8355D9-04BB-4766-9F1D-4F182812E4EE}"/>
              </a:ext>
            </a:extLst>
          </p:cNvPr>
          <p:cNvSpPr>
            <a:spLocks noGrp="1"/>
          </p:cNvSpPr>
          <p:nvPr>
            <p:ph idx="1"/>
          </p:nvPr>
        </p:nvSpPr>
        <p:spPr>
          <a:xfrm>
            <a:off x="1209368" y="1902542"/>
            <a:ext cx="9999407" cy="4274421"/>
          </a:xfrm>
        </p:spPr>
        <p:txBody>
          <a:bodyPr>
            <a:normAutofit/>
          </a:bodyPr>
          <a:lstStyle/>
          <a:p>
            <a:r>
              <a:rPr lang="he-IL" sz="2800" b="1" dirty="0">
                <a:solidFill>
                  <a:srgbClr val="0070C0"/>
                </a:solidFill>
                <a:latin typeface="David" panose="020E0502060401010101" pitchFamily="34" charset="-79"/>
                <a:cs typeface="David" panose="020E0502060401010101" pitchFamily="34" charset="-79"/>
              </a:rPr>
              <a:t>שיעור היטל ההשבחה בתוכניות פינוי בינוי יעמוד על 25% מההשבחה החל מיום 1.5.2022 </a:t>
            </a:r>
          </a:p>
          <a:p>
            <a:r>
              <a:rPr lang="he-IL" sz="2800" dirty="0">
                <a:latin typeface="David" panose="020E0502060401010101" pitchFamily="34" charset="-79"/>
                <a:cs typeface="David" panose="020E0502060401010101" pitchFamily="34" charset="-79"/>
              </a:rPr>
              <a:t>רבות דובר על נושא היטל השבחה בפרויקטים של התחדשות עירונית כמרכיב מרכזי ביצירת חוסר וודאות כלכלית בתחום, בקרב כל הגורמים העוסקים בתחום, חוק ההסדרים מנסה להגדיל את הוודאות ולקבוע כללים בברורים.</a:t>
            </a:r>
          </a:p>
          <a:p>
            <a:r>
              <a:rPr lang="he-IL" sz="2800" dirty="0">
                <a:latin typeface="David" panose="020E0502060401010101" pitchFamily="34" charset="-79"/>
                <a:cs typeface="David" panose="020E0502060401010101" pitchFamily="34" charset="-79"/>
              </a:rPr>
              <a:t>בהתאם לתיקון חוק התכנון והבניה </a:t>
            </a:r>
            <a:r>
              <a:rPr lang="he-IL" sz="2800" dirty="0" err="1">
                <a:latin typeface="David" panose="020E0502060401010101" pitchFamily="34" charset="-79"/>
                <a:cs typeface="David" panose="020E0502060401010101" pitchFamily="34" charset="-79"/>
              </a:rPr>
              <a:t>התשכ"ה</a:t>
            </a:r>
            <a:r>
              <a:rPr lang="he-IL" sz="2800" dirty="0">
                <a:latin typeface="David" panose="020E0502060401010101" pitchFamily="34" charset="-79"/>
                <a:cs typeface="David" panose="020E0502060401010101" pitchFamily="34" charset="-79"/>
              </a:rPr>
              <a:t> 1965, (סעיף 3א לתוספת השלישית) נקבע כי </a:t>
            </a:r>
            <a:r>
              <a:rPr lang="he-IL" sz="2800" b="1" dirty="0">
                <a:latin typeface="David" panose="020E0502060401010101" pitchFamily="34" charset="-79"/>
                <a:cs typeface="David" panose="020E0502060401010101" pitchFamily="34" charset="-79"/>
              </a:rPr>
              <a:t>החל מהיום הקובע - 1.5.2022, ברירת המחדל לשיעור היטל ההשבחה שיחול על פרויקטים למגורים בשל אישורה של תוכנית "פינוי בינוי" יעמוד על 25% מההשבחה.</a:t>
            </a:r>
          </a:p>
          <a:p>
            <a:endParaRPr lang="he-IL" sz="2800" dirty="0">
              <a:latin typeface="David" panose="020E0502060401010101" pitchFamily="34" charset="-79"/>
              <a:cs typeface="David" panose="020E0502060401010101" pitchFamily="34" charset="-79"/>
            </a:endParaRPr>
          </a:p>
        </p:txBody>
      </p:sp>
      <p:sp>
        <p:nvSpPr>
          <p:cNvPr id="4" name="תיבת טקסט 3">
            <a:extLst>
              <a:ext uri="{FF2B5EF4-FFF2-40B4-BE49-F238E27FC236}">
                <a16:creationId xmlns:a16="http://schemas.microsoft.com/office/drawing/2014/main" id="{CE13C010-64FC-4BB7-AE3A-B906994F73BC}"/>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402405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2D6812C-DFA2-487C-B8EB-6277D0D2320B}"/>
              </a:ext>
            </a:extLst>
          </p:cNvPr>
          <p:cNvSpPr>
            <a:spLocks noGrp="1"/>
          </p:cNvSpPr>
          <p:nvPr>
            <p:ph type="title"/>
          </p:nvPr>
        </p:nvSpPr>
        <p:spPr>
          <a:xfrm>
            <a:off x="1097280" y="286603"/>
            <a:ext cx="10058400" cy="1306223"/>
          </a:xfrm>
        </p:spPr>
        <p:txBody>
          <a:bodyPr>
            <a:noAutofit/>
          </a:bodyPr>
          <a:lstStyle/>
          <a:p>
            <a:pPr marL="342900" indent="-342900" algn="just">
              <a:buFont typeface="Wingdings" panose="05000000000000000000" pitchFamily="2" charset="2"/>
              <a:buChar char="q"/>
            </a:pPr>
            <a:r>
              <a:rPr lang="he-IL" sz="2500" b="1" dirty="0">
                <a:latin typeface="David" panose="020E0502060401010101" pitchFamily="34" charset="-79"/>
                <a:ea typeface="+mn-ea"/>
                <a:cs typeface="David" panose="020E0502060401010101" pitchFamily="34" charset="-79"/>
              </a:rPr>
              <a:t>עד למועד הקובע- 1.5.2022, </a:t>
            </a:r>
            <a:r>
              <a:rPr lang="he-IL" sz="2500" dirty="0">
                <a:latin typeface="David" panose="020E0502060401010101" pitchFamily="34" charset="-79"/>
                <a:ea typeface="+mn-ea"/>
                <a:cs typeface="David" panose="020E0502060401010101" pitchFamily="34" charset="-79"/>
              </a:rPr>
              <a:t>רשאית כל רשות מקומית לחלק את כל השטח שבתחומה לאזורים בני 30 דונם לפחות, ולקבוע חובת תשלום היטל השבחה בגין תוכניות פינוי בינוי בכל אזור, באחד משלושת השיעורים הבאים:</a:t>
            </a:r>
          </a:p>
        </p:txBody>
      </p:sp>
      <p:sp>
        <p:nvSpPr>
          <p:cNvPr id="3" name="מציין מיקום תוכן 2">
            <a:extLst>
              <a:ext uri="{FF2B5EF4-FFF2-40B4-BE49-F238E27FC236}">
                <a16:creationId xmlns:a16="http://schemas.microsoft.com/office/drawing/2014/main" id="{4B575122-4233-4609-8D42-6ABDB400EB09}"/>
              </a:ext>
            </a:extLst>
          </p:cNvPr>
          <p:cNvSpPr>
            <a:spLocks noGrp="1"/>
          </p:cNvSpPr>
          <p:nvPr>
            <p:ph idx="1"/>
          </p:nvPr>
        </p:nvSpPr>
        <p:spPr/>
        <p:txBody>
          <a:bodyPr>
            <a:normAutofit fontScale="92500" lnSpcReduction="20000"/>
          </a:bodyPr>
          <a:lstStyle/>
          <a:p>
            <a:pPr lvl="2">
              <a:buFont typeface="Wingdings" panose="05000000000000000000" pitchFamily="2" charset="2"/>
              <a:buChar char="v"/>
            </a:pPr>
            <a:r>
              <a:rPr lang="he-IL" sz="2700" b="1" dirty="0">
                <a:solidFill>
                  <a:srgbClr val="0070C0"/>
                </a:solidFill>
                <a:latin typeface="David" panose="020E0502060401010101" pitchFamily="34" charset="-79"/>
                <a:cs typeface="David" panose="020E0502060401010101" pitchFamily="34" charset="-79"/>
              </a:rPr>
              <a:t> 50% מההשבחה</a:t>
            </a:r>
          </a:p>
          <a:p>
            <a:pPr lvl="2">
              <a:buFont typeface="Wingdings" panose="05000000000000000000" pitchFamily="2" charset="2"/>
              <a:buChar char="v"/>
            </a:pPr>
            <a:r>
              <a:rPr lang="he-IL" sz="2700" b="1" dirty="0">
                <a:solidFill>
                  <a:srgbClr val="0070C0"/>
                </a:solidFill>
                <a:latin typeface="David" panose="020E0502060401010101" pitchFamily="34" charset="-79"/>
                <a:cs typeface="David" panose="020E0502060401010101" pitchFamily="34" charset="-79"/>
              </a:rPr>
              <a:t> 25% מההשבחה</a:t>
            </a:r>
          </a:p>
          <a:p>
            <a:pPr lvl="2">
              <a:buFont typeface="Wingdings" panose="05000000000000000000" pitchFamily="2" charset="2"/>
              <a:buChar char="v"/>
            </a:pPr>
            <a:r>
              <a:rPr lang="he-IL" sz="2700" b="1" dirty="0">
                <a:solidFill>
                  <a:srgbClr val="0070C0"/>
                </a:solidFill>
                <a:latin typeface="David" panose="020E0502060401010101" pitchFamily="34" charset="-79"/>
                <a:cs typeface="David" panose="020E0502060401010101" pitchFamily="34" charset="-79"/>
              </a:rPr>
              <a:t> פטור מלא </a:t>
            </a:r>
          </a:p>
          <a:p>
            <a:pPr marL="0" indent="0">
              <a:buNone/>
            </a:pPr>
            <a:r>
              <a:rPr lang="he-IL" sz="2700" dirty="0">
                <a:latin typeface="David" panose="020E0502060401010101" pitchFamily="34" charset="-79"/>
                <a:cs typeface="David" panose="020E0502060401010101" pitchFamily="34" charset="-79"/>
              </a:rPr>
              <a:t>בהתחשב בערכי הקרקע, צפיפות היחידות, פיתוח </a:t>
            </a:r>
            <a:r>
              <a:rPr lang="he-IL" sz="2700" dirty="0" err="1">
                <a:latin typeface="David" panose="020E0502060401010101" pitchFamily="34" charset="-79"/>
                <a:cs typeface="David" panose="020E0502060401010101" pitchFamily="34" charset="-79"/>
              </a:rPr>
              <a:t>וכיוצ"ב</a:t>
            </a:r>
            <a:r>
              <a:rPr lang="he-IL" sz="2700" dirty="0">
                <a:latin typeface="David" panose="020E0502060401010101" pitchFamily="34" charset="-79"/>
                <a:cs typeface="David" panose="020E0502060401010101" pitchFamily="34" charset="-79"/>
              </a:rPr>
              <a:t>. </a:t>
            </a:r>
          </a:p>
          <a:p>
            <a:pPr>
              <a:buFont typeface="Wingdings" panose="05000000000000000000" pitchFamily="2" charset="2"/>
              <a:buChar char="q"/>
            </a:pPr>
            <a:r>
              <a:rPr lang="he-IL" sz="2700" dirty="0">
                <a:latin typeface="David" panose="020E0502060401010101" pitchFamily="34" charset="-79"/>
                <a:cs typeface="David" panose="020E0502060401010101" pitchFamily="34" charset="-79"/>
              </a:rPr>
              <a:t> הקביעה תהייה בתוקף ל-5 שנים החל מהמועד הקובע ולא תהייה ניתנת לשינוי עד לתום 5 השנים ותחול על תוכנית שנקלטה בתקופה זו עד מימושה.</a:t>
            </a:r>
          </a:p>
          <a:p>
            <a:pPr>
              <a:buFont typeface="Wingdings" panose="05000000000000000000" pitchFamily="2" charset="2"/>
              <a:buChar char="q"/>
            </a:pPr>
            <a:r>
              <a:rPr lang="he-IL" sz="2700" dirty="0">
                <a:latin typeface="David" panose="020E0502060401010101" pitchFamily="34" charset="-79"/>
                <a:cs typeface="David" panose="020E0502060401010101" pitchFamily="34" charset="-79"/>
              </a:rPr>
              <a:t> מידי 5 שנים תהייה הרשות רשאית לעדכן את שיעורי ההשבחה ביחס לאזורים השונים בשטחה.</a:t>
            </a:r>
          </a:p>
          <a:p>
            <a:pPr>
              <a:buFont typeface="Wingdings" panose="05000000000000000000" pitchFamily="2" charset="2"/>
              <a:buChar char="q"/>
            </a:pPr>
            <a:r>
              <a:rPr lang="he-IL" sz="2700" dirty="0">
                <a:latin typeface="David" panose="020E0502060401010101" pitchFamily="34" charset="-79"/>
                <a:cs typeface="David" panose="020E0502060401010101" pitchFamily="34" charset="-79"/>
              </a:rPr>
              <a:t> אופן חישוב היטל ההשבחה ייקבע בהמשך בתקנות ויהיה מחייב</a:t>
            </a:r>
          </a:p>
          <a:p>
            <a:r>
              <a:rPr lang="he-IL" sz="2200" b="1" dirty="0">
                <a:solidFill>
                  <a:srgbClr val="FF0000"/>
                </a:solidFill>
                <a:latin typeface="HadasaMFOMedium"/>
                <a:cs typeface="+mj-cs"/>
              </a:rPr>
              <a:t>נוסח </a:t>
            </a:r>
            <a:r>
              <a:rPr lang="he-IL" sz="2200" b="1" i="0" u="none" strike="noStrike" baseline="0" dirty="0">
                <a:solidFill>
                  <a:srgbClr val="FF0000"/>
                </a:solidFill>
                <a:latin typeface="HadasaMFOMedium"/>
                <a:cs typeface="+mj-cs"/>
              </a:rPr>
              <a:t>סעיף 4 (8) </a:t>
            </a:r>
            <a:r>
              <a:rPr lang="he-IL" sz="2200" b="1" i="0" u="none" strike="noStrike" baseline="0" dirty="0">
                <a:solidFill>
                  <a:schemeClr val="tx1"/>
                </a:solidFill>
                <a:latin typeface="HadasaMFOMedium"/>
                <a:cs typeface="+mj-cs"/>
              </a:rPr>
              <a:t>"</a:t>
            </a:r>
            <a:r>
              <a:rPr lang="he-IL" sz="2200" b="0" i="0" u="none" strike="noStrike" baseline="0" dirty="0">
                <a:latin typeface="HadasaMFOMedium"/>
                <a:cs typeface="+mj-cs"/>
              </a:rPr>
              <a:t>שר המשפטים, באישור ועדת הפנים והגנת הסביבה של הכנסת, יקבע בתקנות כללים לחישוב ההשבחה במקרקעין בשל אישורה של תכנית לפינוי ובינוי.";</a:t>
            </a:r>
            <a:endParaRPr lang="he-IL" sz="2200" dirty="0">
              <a:cs typeface="+mj-cs"/>
            </a:endParaRPr>
          </a:p>
          <a:p>
            <a:endParaRPr lang="he-IL" dirty="0"/>
          </a:p>
        </p:txBody>
      </p:sp>
      <p:sp>
        <p:nvSpPr>
          <p:cNvPr id="4" name="תיבת טקסט 3">
            <a:extLst>
              <a:ext uri="{FF2B5EF4-FFF2-40B4-BE49-F238E27FC236}">
                <a16:creationId xmlns:a16="http://schemas.microsoft.com/office/drawing/2014/main" id="{52208884-B93A-45E0-82E7-7BC9AD9E73C7}"/>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391584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F83E260-0E48-4C9A-9C45-738C533CBBB5}"/>
              </a:ext>
            </a:extLst>
          </p:cNvPr>
          <p:cNvSpPr>
            <a:spLocks noGrp="1"/>
          </p:cNvSpPr>
          <p:nvPr>
            <p:ph type="title"/>
          </p:nvPr>
        </p:nvSpPr>
        <p:spPr>
          <a:xfrm>
            <a:off x="1165122" y="545690"/>
            <a:ext cx="9984659" cy="663678"/>
          </a:xfrm>
        </p:spPr>
        <p:txBody>
          <a:bodyPr>
            <a:normAutofit/>
          </a:bodyPr>
          <a:lstStyle/>
          <a:p>
            <a:pPr algn="ctr"/>
            <a:r>
              <a:rPr lang="he-IL" sz="3600" b="1" dirty="0">
                <a:solidFill>
                  <a:srgbClr val="FF0000"/>
                </a:solidFill>
                <a:latin typeface="David" panose="020E0502060401010101" pitchFamily="34" charset="-79"/>
                <a:cs typeface="David" panose="020E0502060401010101" pitchFamily="34" charset="-79"/>
              </a:rPr>
              <a:t>נוסח סעיף 3א לתוספת השלישית בחוק תכנון ובניה</a:t>
            </a:r>
          </a:p>
        </p:txBody>
      </p:sp>
      <p:sp>
        <p:nvSpPr>
          <p:cNvPr id="3" name="מציין מיקום תוכן 2">
            <a:extLst>
              <a:ext uri="{FF2B5EF4-FFF2-40B4-BE49-F238E27FC236}">
                <a16:creationId xmlns:a16="http://schemas.microsoft.com/office/drawing/2014/main" id="{24093DFF-D145-4ECB-ADC8-267D9BB37780}"/>
              </a:ext>
            </a:extLst>
          </p:cNvPr>
          <p:cNvSpPr>
            <a:spLocks noGrp="1"/>
          </p:cNvSpPr>
          <p:nvPr>
            <p:ph idx="1"/>
          </p:nvPr>
        </p:nvSpPr>
        <p:spPr>
          <a:xfrm>
            <a:off x="1165122" y="1814051"/>
            <a:ext cx="9984659" cy="4498259"/>
          </a:xfrm>
        </p:spPr>
        <p:txBody>
          <a:bodyPr>
            <a:normAutofit fontScale="92500" lnSpcReduction="20000"/>
          </a:bodyPr>
          <a:lstStyle/>
          <a:p>
            <a:pPr algn="r" rtl="1">
              <a:spcBef>
                <a:spcPts val="360"/>
              </a:spcBef>
              <a:spcAft>
                <a:spcPts val="0"/>
              </a:spcAft>
            </a:pPr>
            <a:r>
              <a:rPr lang="he-IL" sz="1800" b="1" i="0" dirty="0">
                <a:solidFill>
                  <a:srgbClr val="FF0000"/>
                </a:solidFill>
                <a:effectLst/>
                <a:latin typeface="Times New Roman" panose="02020603050405020304" pitchFamily="18" charset="0"/>
                <a:cs typeface="David" panose="020E0502060401010101" pitchFamily="34" charset="-79"/>
              </a:rPr>
              <a:t>שיעור ההיטל </a:t>
            </a:r>
            <a:r>
              <a:rPr lang="he-IL" sz="1800" b="1" i="0" dirty="0" err="1">
                <a:solidFill>
                  <a:srgbClr val="FF0000"/>
                </a:solidFill>
                <a:effectLst/>
                <a:latin typeface="Times New Roman" panose="02020603050405020304" pitchFamily="18" charset="0"/>
                <a:cs typeface="David" panose="020E0502060401010101" pitchFamily="34" charset="-79"/>
              </a:rPr>
              <a:t>בתכנית</a:t>
            </a:r>
            <a:r>
              <a:rPr lang="he-IL" sz="1800" b="1" i="0" dirty="0">
                <a:solidFill>
                  <a:srgbClr val="FF0000"/>
                </a:solidFill>
                <a:effectLst/>
                <a:latin typeface="Times New Roman" panose="02020603050405020304" pitchFamily="18" charset="0"/>
                <a:cs typeface="David" panose="020E0502060401010101" pitchFamily="34" charset="-79"/>
              </a:rPr>
              <a:t> פינוי ובינוי</a:t>
            </a:r>
            <a:endParaRPr lang="he-IL" sz="1800" b="0" i="0" dirty="0">
              <a:solidFill>
                <a:srgbClr val="FF0000"/>
              </a:solidFill>
              <a:effectLst/>
              <a:latin typeface="Times New Roman" panose="02020603050405020304" pitchFamily="18" charset="0"/>
            </a:endParaRPr>
          </a:p>
          <a:p>
            <a:pPr algn="just" rtl="1">
              <a:spcBef>
                <a:spcPts val="360"/>
              </a:spcBef>
              <a:spcAft>
                <a:spcPts val="0"/>
              </a:spcAft>
            </a:pPr>
            <a:r>
              <a:rPr lang="he-IL" sz="1800" b="0" i="0" dirty="0">
                <a:solidFill>
                  <a:srgbClr val="000000"/>
                </a:solidFill>
                <a:effectLst/>
                <a:latin typeface="Times New Roman" panose="02020603050405020304" pitchFamily="18" charset="0"/>
                <a:cs typeface="Miriam" panose="020B0502050101010101" pitchFamily="34" charset="-79"/>
              </a:rPr>
              <a:t>3</a:t>
            </a:r>
            <a:r>
              <a:rPr lang="he-IL" sz="1800" b="0" i="0" dirty="0">
                <a:solidFill>
                  <a:srgbClr val="000000"/>
                </a:solidFill>
                <a:effectLst/>
                <a:latin typeface="Times New Roman" panose="02020603050405020304" pitchFamily="18" charset="0"/>
                <a:cs typeface="FrankRuehl" panose="020E0503060101010101" pitchFamily="34" charset="-79"/>
              </a:rPr>
              <a:t>א.     (א)  על אף האמור בסעיף 3, החל מהמועד הקובע, שיעור ההיטל שיחול במקרקעין למגורים בשל אישורה של תכנית פינוי ובינוי (בסעיף זה – היטל </a:t>
            </a:r>
            <a:r>
              <a:rPr lang="he-IL" sz="1800" b="0" i="0" dirty="0" err="1">
                <a:solidFill>
                  <a:srgbClr val="000000"/>
                </a:solidFill>
                <a:effectLst/>
                <a:latin typeface="Times New Roman" panose="02020603050405020304" pitchFamily="18" charset="0"/>
                <a:cs typeface="FrankRuehl" panose="020E0503060101010101" pitchFamily="34" charset="-79"/>
              </a:rPr>
              <a:t>בתכנית</a:t>
            </a:r>
            <a:r>
              <a:rPr lang="he-IL" sz="1800" b="0" i="0" dirty="0">
                <a:solidFill>
                  <a:srgbClr val="000000"/>
                </a:solidFill>
                <a:effectLst/>
                <a:latin typeface="Times New Roman" panose="02020603050405020304" pitchFamily="18" charset="0"/>
                <a:cs typeface="FrankRuehl" panose="020E0503060101010101" pitchFamily="34" charset="-79"/>
              </a:rPr>
              <a:t> פינוי ובינוי) הוא רבע ההשבחה.</a:t>
            </a:r>
            <a:endParaRPr lang="he-IL" sz="1800" b="0" i="0" dirty="0">
              <a:solidFill>
                <a:srgbClr val="000000"/>
              </a:solidFill>
              <a:effectLst/>
              <a:latin typeface="Times New Roman" panose="02020603050405020304" pitchFamily="18" charset="0"/>
            </a:endParaRPr>
          </a:p>
          <a:p>
            <a:pPr algn="just" rtl="1">
              <a:spcBef>
                <a:spcPts val="360"/>
              </a:spcBef>
              <a:spcAft>
                <a:spcPts val="0"/>
              </a:spcAft>
            </a:pPr>
            <a:r>
              <a:rPr lang="he-IL" sz="1800" b="0" i="0" dirty="0">
                <a:solidFill>
                  <a:srgbClr val="000000"/>
                </a:solidFill>
                <a:effectLst/>
                <a:latin typeface="Times New Roman" panose="02020603050405020304" pitchFamily="18" charset="0"/>
                <a:cs typeface="FrankRuehl" panose="020E0503060101010101" pitchFamily="34" charset="-79"/>
              </a:rPr>
              <a:t>           (ב)  על אף האמור בסעיף קטן (א) –</a:t>
            </a:r>
            <a:endParaRPr lang="he-IL" sz="1800" b="0" i="0" dirty="0">
              <a:solidFill>
                <a:srgbClr val="000000"/>
              </a:solidFill>
              <a:effectLst/>
              <a:latin typeface="Times New Roman" panose="02020603050405020304" pitchFamily="18" charset="0"/>
            </a:endParaRPr>
          </a:p>
          <a:p>
            <a:pPr marL="648335" algn="just" rtl="1">
              <a:spcBef>
                <a:spcPts val="360"/>
              </a:spcBef>
              <a:spcAft>
                <a:spcPts val="0"/>
              </a:spcAft>
            </a:pPr>
            <a:r>
              <a:rPr lang="he-IL" sz="1800" b="0" i="0" dirty="0">
                <a:solidFill>
                  <a:srgbClr val="000000"/>
                </a:solidFill>
                <a:effectLst/>
                <a:latin typeface="Times New Roman" panose="02020603050405020304" pitchFamily="18" charset="0"/>
                <a:cs typeface="FrankRuehl" panose="020E0503060101010101" pitchFamily="34" charset="-79"/>
              </a:rPr>
              <a:t>(1)   רשות מקומית רשאית, עד למועד הקובע, לחלק את כל השטח שבתחומה לאזורים שגבולותיהם ייקבעו בהחלטה, ולקבוע כי תחול באזור מסוים חובת תשלום היטל </a:t>
            </a:r>
            <a:r>
              <a:rPr lang="he-IL" sz="1800" b="0" i="0" dirty="0" err="1">
                <a:solidFill>
                  <a:srgbClr val="000000"/>
                </a:solidFill>
                <a:effectLst/>
                <a:latin typeface="Times New Roman" panose="02020603050405020304" pitchFamily="18" charset="0"/>
                <a:cs typeface="FrankRuehl" panose="020E0503060101010101" pitchFamily="34" charset="-79"/>
              </a:rPr>
              <a:t>בתכנית</a:t>
            </a:r>
            <a:r>
              <a:rPr lang="he-IL" sz="1800" b="0" i="0" dirty="0">
                <a:solidFill>
                  <a:srgbClr val="000000"/>
                </a:solidFill>
                <a:effectLst/>
                <a:latin typeface="Times New Roman" panose="02020603050405020304" pitchFamily="18" charset="0"/>
                <a:cs typeface="FrankRuehl" panose="020E0503060101010101" pitchFamily="34" charset="-79"/>
              </a:rPr>
              <a:t> פינוי ובינוי ששיעורו מחצית או רבע ההשבחה או שלא תחול בו חובת תשלום היטל כאמור, והכול בהתחשב, בין היתר, בשיקולים הנוגעים לערכי הקרקע, לצפיפות יחידות הדיור הקיימת והצפויה ולצורכי הפיתוח באותו אזור וכן שיקולים נוספים שיפורטו בהחלטה; קבעה רשות מקומית כאמור, תחול קביעתה לגבי כל תכנית פינוי ובינוי שהוגשה למוסד תכנון החל במועד קביעתה ועד תום חמש שנים מהמועד הקובע;</a:t>
            </a:r>
            <a:endParaRPr lang="he-IL" sz="1800" b="0" i="0" dirty="0">
              <a:solidFill>
                <a:srgbClr val="000000"/>
              </a:solidFill>
              <a:effectLst/>
              <a:latin typeface="Times New Roman" panose="02020603050405020304" pitchFamily="18" charset="0"/>
            </a:endParaRPr>
          </a:p>
          <a:p>
            <a:pPr marL="648335" algn="just" rtl="1">
              <a:spcBef>
                <a:spcPts val="360"/>
              </a:spcBef>
              <a:spcAft>
                <a:spcPts val="0"/>
              </a:spcAft>
            </a:pPr>
            <a:r>
              <a:rPr lang="he-IL" sz="1800" b="0" i="0" dirty="0">
                <a:solidFill>
                  <a:srgbClr val="000000"/>
                </a:solidFill>
                <a:effectLst/>
                <a:latin typeface="Times New Roman" panose="02020603050405020304" pitchFamily="18" charset="0"/>
                <a:cs typeface="FrankRuehl" panose="020E0503060101010101" pitchFamily="34" charset="-79"/>
              </a:rPr>
              <a:t>(2)   בתום כל חמש שנים מהמועד הקובע (בסעיף זה – מועד הקביעה מחדש) רשאית רשות מקומית לחלק את כל השטח שבתחומה לאזורים ולקבוע שיעורי היטל כאמור בפסקה (1); קבעה רשות מקומית כאמור, תחול קביעתה לגבי כל תכנית פינוי ובינוי שהוגשה למוסד תכנון החל במועד הקביעה מחדש ועד תום חמש שנים ממועד זה.</a:t>
            </a:r>
            <a:endParaRPr lang="he-IL" sz="1800" b="0" i="0" dirty="0">
              <a:solidFill>
                <a:srgbClr val="000000"/>
              </a:solidFill>
              <a:effectLst/>
              <a:latin typeface="Times New Roman" panose="02020603050405020304" pitchFamily="18" charset="0"/>
            </a:endParaRPr>
          </a:p>
          <a:p>
            <a:pPr algn="just" rtl="1">
              <a:spcBef>
                <a:spcPts val="360"/>
              </a:spcBef>
              <a:spcAft>
                <a:spcPts val="0"/>
              </a:spcAft>
            </a:pPr>
            <a:r>
              <a:rPr lang="he-IL" sz="1800" b="0" i="0" dirty="0">
                <a:solidFill>
                  <a:srgbClr val="000000"/>
                </a:solidFill>
                <a:effectLst/>
                <a:latin typeface="Times New Roman" panose="02020603050405020304" pitchFamily="18" charset="0"/>
                <a:cs typeface="FrankRuehl" panose="020E0503060101010101" pitchFamily="34" charset="-79"/>
              </a:rPr>
              <a:t>           (ג)   רשות מקומית תפרסם הודעה על כוונתה לקבל החלטה לפי סעיף קטן (ב) 30 ימים לפחות לפני קבלת החלטה כאמור.</a:t>
            </a:r>
            <a:endParaRPr lang="he-IL" sz="1800" b="0" i="0" dirty="0">
              <a:solidFill>
                <a:srgbClr val="000000"/>
              </a:solidFill>
              <a:effectLst/>
              <a:latin typeface="Times New Roman" panose="02020603050405020304" pitchFamily="18" charset="0"/>
            </a:endParaRPr>
          </a:p>
          <a:p>
            <a:pPr algn="just" rtl="1">
              <a:spcBef>
                <a:spcPts val="360"/>
              </a:spcBef>
              <a:spcAft>
                <a:spcPts val="0"/>
              </a:spcAft>
            </a:pPr>
            <a:r>
              <a:rPr lang="he-IL" sz="1800" b="0" i="0" dirty="0">
                <a:solidFill>
                  <a:srgbClr val="000000"/>
                </a:solidFill>
                <a:effectLst/>
                <a:latin typeface="Times New Roman" panose="02020603050405020304" pitchFamily="18" charset="0"/>
                <a:cs typeface="FrankRuehl" panose="020E0503060101010101" pitchFamily="34" charset="-79"/>
              </a:rPr>
              <a:t>           (ד)  הודעה על החלטת רשות מקומית לפי סעיף קטן (ב) וכן הודעה לפי סעיף קטן (ג), יפורסמו ברשומות ובעיתון.</a:t>
            </a:r>
            <a:endParaRPr lang="he-IL" sz="1800" b="0" i="0" dirty="0">
              <a:solidFill>
                <a:srgbClr val="000000"/>
              </a:solidFill>
              <a:effectLst/>
              <a:latin typeface="Times New Roman" panose="02020603050405020304" pitchFamily="18" charset="0"/>
            </a:endParaRPr>
          </a:p>
          <a:p>
            <a:pPr algn="just" rtl="1">
              <a:spcBef>
                <a:spcPts val="360"/>
              </a:spcBef>
              <a:spcAft>
                <a:spcPts val="0"/>
              </a:spcAft>
            </a:pPr>
            <a:r>
              <a:rPr lang="he-IL" sz="1800" b="0" i="0" dirty="0">
                <a:solidFill>
                  <a:srgbClr val="000000"/>
                </a:solidFill>
                <a:effectLst/>
                <a:latin typeface="Times New Roman" panose="02020603050405020304" pitchFamily="18" charset="0"/>
                <a:cs typeface="FrankRuehl" panose="020E0503060101010101" pitchFamily="34" charset="-79"/>
              </a:rPr>
              <a:t>           (ה)  בסעיף זה –</a:t>
            </a:r>
            <a:endParaRPr lang="he-IL" sz="1800" b="0" i="0" dirty="0">
              <a:solidFill>
                <a:srgbClr val="000000"/>
              </a:solidFill>
              <a:effectLst/>
              <a:latin typeface="Times New Roman" panose="02020603050405020304" pitchFamily="18" charset="0"/>
            </a:endParaRPr>
          </a:p>
          <a:p>
            <a:pPr algn="just" rtl="1">
              <a:spcBef>
                <a:spcPts val="360"/>
              </a:spcBef>
              <a:spcAft>
                <a:spcPts val="0"/>
              </a:spcAft>
            </a:pPr>
            <a:r>
              <a:rPr lang="he-IL" sz="1800" b="0" i="0" dirty="0">
                <a:solidFill>
                  <a:srgbClr val="000000"/>
                </a:solidFill>
                <a:effectLst/>
                <a:latin typeface="Times New Roman" panose="02020603050405020304" pitchFamily="18" charset="0"/>
                <a:cs typeface="FrankRuehl" panose="020E0503060101010101" pitchFamily="34" charset="-79"/>
              </a:rPr>
              <a:t>           "אזור" – שטח שגודלו לא יפחת מ-30 דונם;</a:t>
            </a:r>
            <a:endParaRPr lang="he-IL" sz="1800" b="0" i="0" dirty="0">
              <a:solidFill>
                <a:srgbClr val="000000"/>
              </a:solidFill>
              <a:effectLst/>
              <a:latin typeface="Times New Roman" panose="02020603050405020304" pitchFamily="18" charset="0"/>
            </a:endParaRPr>
          </a:p>
          <a:p>
            <a:pPr algn="just" rtl="1">
              <a:spcBef>
                <a:spcPts val="360"/>
              </a:spcBef>
              <a:spcAft>
                <a:spcPts val="0"/>
              </a:spcAft>
            </a:pPr>
            <a:r>
              <a:rPr lang="he-IL" sz="1800" b="0" i="0" dirty="0">
                <a:solidFill>
                  <a:srgbClr val="000000"/>
                </a:solidFill>
                <a:effectLst/>
                <a:latin typeface="Times New Roman" panose="02020603050405020304" pitchFamily="18" charset="0"/>
                <a:cs typeface="FrankRuehl" panose="020E0503060101010101" pitchFamily="34" charset="-79"/>
              </a:rPr>
              <a:t>           "המועד הקובע" – יום ל' בניסן </a:t>
            </a:r>
            <a:r>
              <a:rPr lang="he-IL" sz="1800" b="0" i="0" dirty="0" err="1">
                <a:solidFill>
                  <a:srgbClr val="000000"/>
                </a:solidFill>
                <a:effectLst/>
                <a:latin typeface="Times New Roman" panose="02020603050405020304" pitchFamily="18" charset="0"/>
                <a:cs typeface="FrankRuehl" panose="020E0503060101010101" pitchFamily="34" charset="-79"/>
              </a:rPr>
              <a:t>התשפ"ב</a:t>
            </a:r>
            <a:r>
              <a:rPr lang="he-IL" sz="1800" b="0" i="0" dirty="0">
                <a:solidFill>
                  <a:srgbClr val="000000"/>
                </a:solidFill>
                <a:effectLst/>
                <a:latin typeface="Times New Roman" panose="02020603050405020304" pitchFamily="18" charset="0"/>
                <a:cs typeface="FrankRuehl" panose="020E0503060101010101" pitchFamily="34" charset="-79"/>
              </a:rPr>
              <a:t> (1 במאי 2022);</a:t>
            </a:r>
            <a:endParaRPr lang="he-IL" sz="1800" b="0" i="0" dirty="0">
              <a:solidFill>
                <a:srgbClr val="000000"/>
              </a:solidFill>
              <a:effectLst/>
              <a:latin typeface="Times New Roman" panose="02020603050405020304" pitchFamily="18" charset="0"/>
            </a:endParaRPr>
          </a:p>
          <a:p>
            <a:pPr algn="just" rtl="1">
              <a:spcBef>
                <a:spcPts val="360"/>
              </a:spcBef>
              <a:spcAft>
                <a:spcPts val="0"/>
              </a:spcAft>
            </a:pPr>
            <a:r>
              <a:rPr lang="he-IL" sz="1800" b="0" i="0" dirty="0">
                <a:solidFill>
                  <a:srgbClr val="000000"/>
                </a:solidFill>
                <a:effectLst/>
                <a:latin typeface="Times New Roman" panose="02020603050405020304" pitchFamily="18" charset="0"/>
                <a:cs typeface="FrankRuehl" panose="020E0503060101010101" pitchFamily="34" charset="-79"/>
              </a:rPr>
              <a:t>           "תכנית פינוי ובינוי" – תכנית לפינוי ובינוי במתחם פינוי ובינוי או תכנית במתחם להתחדשות עירונית, כהגדרתו בסעיף 62א(א2);</a:t>
            </a:r>
            <a:endParaRPr lang="he-IL" sz="1800" b="0" i="0" dirty="0">
              <a:solidFill>
                <a:srgbClr val="000000"/>
              </a:solidFill>
              <a:effectLst/>
              <a:latin typeface="Times New Roman" panose="02020603050405020304" pitchFamily="18" charset="0"/>
            </a:endParaRPr>
          </a:p>
          <a:p>
            <a:pPr algn="just" rtl="1">
              <a:spcBef>
                <a:spcPts val="360"/>
              </a:spcBef>
              <a:spcAft>
                <a:spcPts val="0"/>
              </a:spcAft>
            </a:pPr>
            <a:r>
              <a:rPr lang="he-IL" sz="1800" b="0" i="0" dirty="0">
                <a:solidFill>
                  <a:srgbClr val="000000"/>
                </a:solidFill>
                <a:effectLst/>
                <a:latin typeface="Times New Roman" panose="02020603050405020304" pitchFamily="18" charset="0"/>
                <a:cs typeface="FrankRuehl" panose="020E0503060101010101" pitchFamily="34" charset="-79"/>
              </a:rPr>
              <a:t>           "תכנית שהוגשה" – לפי הוראות סעיף 83א1.</a:t>
            </a:r>
            <a:endParaRPr lang="he-IL" sz="1800" b="0" i="0" dirty="0">
              <a:solidFill>
                <a:srgbClr val="000000"/>
              </a:solidFill>
              <a:effectLst/>
              <a:latin typeface="Times New Roman" panose="02020603050405020304" pitchFamily="18" charset="0"/>
            </a:endParaRPr>
          </a:p>
          <a:p>
            <a:endParaRPr lang="he-IL" dirty="0"/>
          </a:p>
        </p:txBody>
      </p:sp>
      <p:sp>
        <p:nvSpPr>
          <p:cNvPr id="4" name="תיבת טקסט 3">
            <a:extLst>
              <a:ext uri="{FF2B5EF4-FFF2-40B4-BE49-F238E27FC236}">
                <a16:creationId xmlns:a16="http://schemas.microsoft.com/office/drawing/2014/main" id="{3C616FF5-0428-4DD9-8C93-1709FFB002FA}"/>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3148172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951F1CD-D059-4D81-B206-56BDCDDFA363}"/>
              </a:ext>
            </a:extLst>
          </p:cNvPr>
          <p:cNvSpPr>
            <a:spLocks noGrp="1"/>
          </p:cNvSpPr>
          <p:nvPr>
            <p:ph type="title"/>
          </p:nvPr>
        </p:nvSpPr>
        <p:spPr>
          <a:xfrm>
            <a:off x="1150374" y="365125"/>
            <a:ext cx="10014155" cy="962230"/>
          </a:xfrm>
        </p:spPr>
        <p:txBody>
          <a:bodyPr>
            <a:noAutofit/>
          </a:bodyPr>
          <a:lstStyle/>
          <a:p>
            <a:pPr algn="ctr"/>
            <a:r>
              <a:rPr lang="he-IL" sz="3600" b="1" dirty="0">
                <a:solidFill>
                  <a:srgbClr val="0070C0"/>
                </a:solidFill>
                <a:latin typeface="David" panose="020E0502060401010101" pitchFamily="34" charset="-79"/>
                <a:cs typeface="David" panose="020E0502060401010101" pitchFamily="34" charset="-79"/>
              </a:rPr>
              <a:t>תחולת התיקון לחוק</a:t>
            </a:r>
          </a:p>
        </p:txBody>
      </p:sp>
      <p:sp>
        <p:nvSpPr>
          <p:cNvPr id="3" name="מציין מיקום תוכן 2">
            <a:extLst>
              <a:ext uri="{FF2B5EF4-FFF2-40B4-BE49-F238E27FC236}">
                <a16:creationId xmlns:a16="http://schemas.microsoft.com/office/drawing/2014/main" id="{A29501ED-94DA-499C-920F-A06E3FDA1D17}"/>
              </a:ext>
            </a:extLst>
          </p:cNvPr>
          <p:cNvSpPr>
            <a:spLocks noGrp="1"/>
          </p:cNvSpPr>
          <p:nvPr>
            <p:ph idx="1"/>
          </p:nvPr>
        </p:nvSpPr>
        <p:spPr>
          <a:xfrm>
            <a:off x="1229032" y="1425678"/>
            <a:ext cx="10014155" cy="4652962"/>
          </a:xfrm>
        </p:spPr>
        <p:txBody>
          <a:bodyPr>
            <a:noAutofit/>
          </a:bodyPr>
          <a:lstStyle/>
          <a:p>
            <a:r>
              <a:rPr lang="he-IL" sz="1800" b="1" dirty="0">
                <a:solidFill>
                  <a:srgbClr val="FF0000"/>
                </a:solidFill>
                <a:latin typeface="David" panose="020E0502060401010101" pitchFamily="34" charset="-79"/>
                <a:cs typeface="David" panose="020E0502060401010101" pitchFamily="34" charset="-79"/>
              </a:rPr>
              <a:t>תחילתו של חוק התכנון והבנייה כנוסחו בפרק זה ביום פרסומו 18.11.2021</a:t>
            </a:r>
          </a:p>
          <a:p>
            <a:r>
              <a:rPr lang="he-IL" sz="1800" dirty="0">
                <a:solidFill>
                  <a:srgbClr val="000000"/>
                </a:solidFill>
                <a:latin typeface="David" panose="020E0502060401010101" pitchFamily="34" charset="-79"/>
                <a:cs typeface="David" panose="020E0502060401010101" pitchFamily="34" charset="-79"/>
              </a:rPr>
              <a:t> הוראות סעיף 3א לתוספת השלישית לחוק התכנון והבנייה, כנוסחו בחוק זה, </a:t>
            </a:r>
            <a:r>
              <a:rPr lang="he-IL" sz="1800" b="1" dirty="0">
                <a:solidFill>
                  <a:srgbClr val="FF0000"/>
                </a:solidFill>
                <a:latin typeface="David" panose="020E0502060401010101" pitchFamily="34" charset="-79"/>
                <a:cs typeface="David" panose="020E0502060401010101" pitchFamily="34" charset="-79"/>
              </a:rPr>
              <a:t>יחולו גם על תכנית פינוי ובינוי שאושרה לפני המועד הקובע או שהוגשה לפני מועד הקביעה</a:t>
            </a:r>
            <a:r>
              <a:rPr lang="he-IL" sz="1800" dirty="0">
                <a:solidFill>
                  <a:srgbClr val="000000"/>
                </a:solidFill>
                <a:latin typeface="David" panose="020E0502060401010101" pitchFamily="34" charset="-79"/>
                <a:cs typeface="David" panose="020E0502060401010101" pitchFamily="34" charset="-79"/>
              </a:rPr>
              <a:t>, והכול בכפוף להוראות אלה: </a:t>
            </a:r>
          </a:p>
          <a:p>
            <a:r>
              <a:rPr lang="he-IL" sz="1800" dirty="0">
                <a:solidFill>
                  <a:srgbClr val="000000"/>
                </a:solidFill>
                <a:latin typeface="David" panose="020E0502060401010101" pitchFamily="34" charset="-79"/>
                <a:cs typeface="David" panose="020E0502060401010101" pitchFamily="34" charset="-79"/>
              </a:rPr>
              <a:t>(1 ) ניתן צו לגבי המתחם שחלה בו </a:t>
            </a:r>
            <a:r>
              <a:rPr lang="he-IL" sz="1800" dirty="0" err="1">
                <a:solidFill>
                  <a:srgbClr val="000000"/>
                </a:solidFill>
                <a:latin typeface="David" panose="020E0502060401010101" pitchFamily="34" charset="-79"/>
                <a:cs typeface="David" panose="020E0502060401010101" pitchFamily="34" charset="-79"/>
              </a:rPr>
              <a:t>התכנית</a:t>
            </a:r>
            <a:r>
              <a:rPr lang="he-IL" sz="1800" dirty="0">
                <a:solidFill>
                  <a:srgbClr val="000000"/>
                </a:solidFill>
                <a:latin typeface="David" panose="020E0502060401010101" pitchFamily="34" charset="-79"/>
                <a:cs typeface="David" panose="020E0502060401010101" pitchFamily="34" charset="-79"/>
              </a:rPr>
              <a:t> לפי סעיף 19(ב)(2 )לתוספת השלישית לחוק התכנון והבנייה כנוסחו ערב יום הפרסום - יחול האמור בצו; </a:t>
            </a:r>
          </a:p>
          <a:p>
            <a:r>
              <a:rPr lang="he-IL" sz="1800" dirty="0">
                <a:solidFill>
                  <a:srgbClr val="000000"/>
                </a:solidFill>
                <a:latin typeface="David" panose="020E0502060401010101" pitchFamily="34" charset="-79"/>
                <a:cs typeface="David" panose="020E0502060401010101" pitchFamily="34" charset="-79"/>
              </a:rPr>
              <a:t>(2 )לא ניתן צו כאמור בפסקה (1 ),יחולו הוראות אלה: (א) קבעה הרשות המקומית חלוקה לאזורים כאמור בסעיף 3א(ב)(1) לתוספת השלישית בחוק התכנון והבנייה כנוסחו בחוק זה - תחול קביעתה לגבי </a:t>
            </a:r>
            <a:r>
              <a:rPr lang="he-IL" sz="1800" dirty="0" err="1">
                <a:solidFill>
                  <a:srgbClr val="000000"/>
                </a:solidFill>
                <a:latin typeface="David" panose="020E0502060401010101" pitchFamily="34" charset="-79"/>
                <a:cs typeface="David" panose="020E0502060401010101" pitchFamily="34" charset="-79"/>
              </a:rPr>
              <a:t>התכנית</a:t>
            </a:r>
            <a:r>
              <a:rPr lang="he-IL" sz="1800" dirty="0">
                <a:solidFill>
                  <a:srgbClr val="000000"/>
                </a:solidFill>
                <a:latin typeface="David" panose="020E0502060401010101" pitchFamily="34" charset="-79"/>
                <a:cs typeface="David" panose="020E0502060401010101" pitchFamily="34" charset="-79"/>
              </a:rPr>
              <a:t>, אולם בעת הקביעה הרשות המקומית רשאית לקבוע כי במקרקעין למגורים בתחום תכנית פינוי ובינוי שאושרה לפני יום הפרסום תחול חובת תשלום היטל ששיעורו מחצית או רבע ההשבחה, ובלבד ששיעור ההיטל שתקבע כאמור לא יפחת משיעור ההיטל שנקבע לאזור שבתחומו חלה </a:t>
            </a:r>
            <a:r>
              <a:rPr lang="he-IL" sz="1800" dirty="0" err="1">
                <a:solidFill>
                  <a:srgbClr val="000000"/>
                </a:solidFill>
                <a:latin typeface="David" panose="020E0502060401010101" pitchFamily="34" charset="-79"/>
                <a:cs typeface="David" panose="020E0502060401010101" pitchFamily="34" charset="-79"/>
              </a:rPr>
              <a:t>התכנית</a:t>
            </a:r>
            <a:r>
              <a:rPr lang="he-IL" sz="1800" dirty="0">
                <a:solidFill>
                  <a:srgbClr val="000000"/>
                </a:solidFill>
                <a:latin typeface="David" panose="020E0502060401010101" pitchFamily="34" charset="-79"/>
                <a:cs typeface="David" panose="020E0502060401010101" pitchFamily="34" charset="-79"/>
              </a:rPr>
              <a:t>;</a:t>
            </a:r>
          </a:p>
          <a:p>
            <a:r>
              <a:rPr lang="he-IL" sz="1800" dirty="0">
                <a:solidFill>
                  <a:srgbClr val="000000"/>
                </a:solidFill>
                <a:latin typeface="David" panose="020E0502060401010101" pitchFamily="34" charset="-79"/>
                <a:cs typeface="David" panose="020E0502060401010101" pitchFamily="34" charset="-79"/>
              </a:rPr>
              <a:t> (ב) לא קבעה הרשות המקומית חלוקה לאזורים כאמור בפסקת משנה (א), רשאית הרשות המקומית, עד למועד הקובע, לקבוע לגבי מקרקעין בתחום תכנית פינוי ובינוי שאושרה לפני יום הפרסום כי תחול חובת תשלום היטל ששיעורו מחצית ההשבחה</a:t>
            </a:r>
          </a:p>
          <a:p>
            <a:pPr marL="0" indent="0">
              <a:buNone/>
            </a:pPr>
            <a:r>
              <a:rPr lang="he-IL" sz="1800" b="1" dirty="0">
                <a:solidFill>
                  <a:srgbClr val="FF0000"/>
                </a:solidFill>
                <a:latin typeface="David" panose="020E0502060401010101" pitchFamily="34" charset="-79"/>
                <a:cs typeface="David" panose="020E0502060401010101" pitchFamily="34" charset="-79"/>
              </a:rPr>
              <a:t>נוסח סעיף 19 (ב) 2 לתוספת השלישית </a:t>
            </a:r>
            <a:r>
              <a:rPr lang="he-IL" sz="1800" dirty="0">
                <a:solidFill>
                  <a:srgbClr val="000000"/>
                </a:solidFill>
                <a:latin typeface="David" panose="020E0502060401010101" pitchFamily="34" charset="-79"/>
                <a:cs typeface="David" panose="020E0502060401010101" pitchFamily="34" charset="-79"/>
              </a:rPr>
              <a:t>- השבחה במקרקעין למגורים המצויים בישוב או בחלק ממנו ששר הבינוי והשיכון ושר הפנים הכריזו בצו, בהסכמת הרשות המקומית הנוגעת בדבר, כי לא תחול לגביהם חובת תשלום היטל השבחה</a:t>
            </a:r>
          </a:p>
          <a:p>
            <a:endParaRPr lang="he-IL" sz="1800" dirty="0">
              <a:solidFill>
                <a:srgbClr val="000000"/>
              </a:solidFill>
              <a:latin typeface="David" panose="020E0502060401010101" pitchFamily="34" charset="-79"/>
              <a:cs typeface="David" panose="020E0502060401010101" pitchFamily="34" charset="-79"/>
            </a:endParaRPr>
          </a:p>
        </p:txBody>
      </p:sp>
      <p:sp>
        <p:nvSpPr>
          <p:cNvPr id="4" name="תיבת טקסט 3">
            <a:extLst>
              <a:ext uri="{FF2B5EF4-FFF2-40B4-BE49-F238E27FC236}">
                <a16:creationId xmlns:a16="http://schemas.microsoft.com/office/drawing/2014/main" id="{A3222756-5ECB-4396-9317-5838C5FAE6FA}"/>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3840133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7596486-8E1D-466D-AA59-1B2A03B0ACE9}"/>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0164E824-B708-4907-BC25-C3A9B1316654}"/>
              </a:ext>
            </a:extLst>
          </p:cNvPr>
          <p:cNvSpPr>
            <a:spLocks noGrp="1"/>
          </p:cNvSpPr>
          <p:nvPr>
            <p:ph idx="1"/>
          </p:nvPr>
        </p:nvSpPr>
        <p:spPr/>
        <p:txBody>
          <a:bodyPr>
            <a:normAutofit/>
          </a:bodyPr>
          <a:lstStyle/>
          <a:p>
            <a:pPr marL="0" indent="0" algn="ctr">
              <a:buNone/>
            </a:pPr>
            <a:r>
              <a:rPr lang="he-IL" sz="5400" b="1" dirty="0">
                <a:solidFill>
                  <a:srgbClr val="002060"/>
                </a:solidFill>
                <a:latin typeface="David" panose="020E0502060401010101" pitchFamily="34" charset="-79"/>
                <a:cs typeface="David" panose="020E0502060401010101" pitchFamily="34" charset="-79"/>
              </a:rPr>
              <a:t>חוק הרשות הממשלתית להתחדשות עירונית תשע"ו 2016</a:t>
            </a:r>
            <a:endParaRPr lang="he-IL" sz="5400" dirty="0">
              <a:solidFill>
                <a:srgbClr val="002060"/>
              </a:solidFill>
              <a:latin typeface="David" panose="020E0502060401010101" pitchFamily="34" charset="-79"/>
              <a:cs typeface="David" panose="020E0502060401010101" pitchFamily="34" charset="-79"/>
            </a:endParaRPr>
          </a:p>
        </p:txBody>
      </p:sp>
      <p:sp>
        <p:nvSpPr>
          <p:cNvPr id="4" name="תיבת טקסט 3">
            <a:extLst>
              <a:ext uri="{FF2B5EF4-FFF2-40B4-BE49-F238E27FC236}">
                <a16:creationId xmlns:a16="http://schemas.microsoft.com/office/drawing/2014/main" id="{36DB1F95-0B9C-434D-99EB-633816C7A3A4}"/>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3329416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A4FB9A3-D803-4E1E-A1F1-E6E9CF916DB2}"/>
              </a:ext>
            </a:extLst>
          </p:cNvPr>
          <p:cNvSpPr>
            <a:spLocks noGrp="1"/>
          </p:cNvSpPr>
          <p:nvPr>
            <p:ph type="title"/>
          </p:nvPr>
        </p:nvSpPr>
        <p:spPr>
          <a:xfrm>
            <a:off x="1414732" y="486697"/>
            <a:ext cx="10403457" cy="1014299"/>
          </a:xfrm>
        </p:spPr>
        <p:txBody>
          <a:bodyPr>
            <a:noAutofit/>
          </a:bodyPr>
          <a:lstStyle/>
          <a:p>
            <a:pPr algn="ctr" rtl="0"/>
            <a:r>
              <a:rPr lang="he-IL" sz="3600" b="1" dirty="0">
                <a:solidFill>
                  <a:srgbClr val="0070C0"/>
                </a:solidFill>
                <a:latin typeface="David" panose="020E0502060401010101" pitchFamily="34" charset="-79"/>
                <a:cs typeface="David" panose="020E0502060401010101" pitchFamily="34" charset="-79"/>
              </a:rPr>
              <a:t>התיקונים העקרים </a:t>
            </a:r>
            <a:br>
              <a:rPr lang="he-IL" sz="3600" b="1" dirty="0">
                <a:solidFill>
                  <a:srgbClr val="0070C0"/>
                </a:solidFill>
                <a:latin typeface="David" panose="020E0502060401010101" pitchFamily="34" charset="-79"/>
                <a:cs typeface="David" panose="020E0502060401010101" pitchFamily="34" charset="-79"/>
              </a:rPr>
            </a:br>
            <a:r>
              <a:rPr lang="he-IL" sz="3600" b="1" dirty="0">
                <a:solidFill>
                  <a:srgbClr val="0070C0"/>
                </a:solidFill>
                <a:latin typeface="David" panose="020E0502060401010101" pitchFamily="34" charset="-79"/>
                <a:cs typeface="David" panose="020E0502060401010101" pitchFamily="34" charset="-79"/>
              </a:rPr>
              <a:t>בחוק הרשות הממשלתית להתחדשות עירונית</a:t>
            </a:r>
          </a:p>
        </p:txBody>
      </p:sp>
      <p:sp>
        <p:nvSpPr>
          <p:cNvPr id="3" name="מציין מיקום תוכן 2">
            <a:extLst>
              <a:ext uri="{FF2B5EF4-FFF2-40B4-BE49-F238E27FC236}">
                <a16:creationId xmlns:a16="http://schemas.microsoft.com/office/drawing/2014/main" id="{7B8355D9-04BB-4766-9F1D-4F182812E4EE}"/>
              </a:ext>
            </a:extLst>
          </p:cNvPr>
          <p:cNvSpPr>
            <a:spLocks noGrp="1"/>
          </p:cNvSpPr>
          <p:nvPr>
            <p:ph idx="1"/>
          </p:nvPr>
        </p:nvSpPr>
        <p:spPr>
          <a:xfrm>
            <a:off x="1101157" y="1784555"/>
            <a:ext cx="10092869" cy="4449335"/>
          </a:xfrm>
        </p:spPr>
        <p:txBody>
          <a:bodyPr>
            <a:normAutofit lnSpcReduction="10000"/>
          </a:bodyPr>
          <a:lstStyle/>
          <a:p>
            <a:pPr>
              <a:buFont typeface="Wingdings" panose="05000000000000000000" pitchFamily="2" charset="2"/>
              <a:buChar char="q"/>
            </a:pPr>
            <a:r>
              <a:rPr lang="he-IL" sz="2200" b="1" dirty="0">
                <a:solidFill>
                  <a:srgbClr val="0070C0"/>
                </a:solidFill>
                <a:latin typeface="David" panose="020E0502060401010101" pitchFamily="34" charset="-79"/>
                <a:cs typeface="David" panose="020E0502060401010101" pitchFamily="34" charset="-79"/>
              </a:rPr>
              <a:t> הגדרת מתחם פינוי בינוי והליך ההכרזה</a:t>
            </a:r>
          </a:p>
          <a:p>
            <a:r>
              <a:rPr lang="he-IL" sz="2200" dirty="0">
                <a:latin typeface="David" panose="020E0502060401010101" pitchFamily="34" charset="-79"/>
                <a:cs typeface="David" panose="020E0502060401010101" pitchFamily="34" charset="-79"/>
              </a:rPr>
              <a:t>בהתאם לתיקון לחוק הרשות הממשלתית להתחדשות עירונית, מתחם פינוי בינוי לצורך הכרזה יוגדר </a:t>
            </a:r>
            <a:r>
              <a:rPr lang="he-IL" sz="2200" b="1" dirty="0">
                <a:solidFill>
                  <a:schemeClr val="tx1"/>
                </a:solidFill>
                <a:latin typeface="David" panose="020E0502060401010101" pitchFamily="34" charset="-79"/>
                <a:cs typeface="David" panose="020E0502060401010101" pitchFamily="34" charset="-79"/>
              </a:rPr>
              <a:t>כשטח ובו קיימות לפחות </a:t>
            </a:r>
            <a:r>
              <a:rPr lang="he-IL" sz="2200" b="1" u="sng" dirty="0">
                <a:solidFill>
                  <a:schemeClr val="tx1"/>
                </a:solidFill>
                <a:latin typeface="David" panose="020E0502060401010101" pitchFamily="34" charset="-79"/>
                <a:cs typeface="David" panose="020E0502060401010101" pitchFamily="34" charset="-79"/>
              </a:rPr>
              <a:t>24</a:t>
            </a:r>
            <a:r>
              <a:rPr lang="he-IL" sz="2200" b="1" dirty="0">
                <a:solidFill>
                  <a:schemeClr val="tx1"/>
                </a:solidFill>
                <a:latin typeface="David" panose="020E0502060401010101" pitchFamily="34" charset="-79"/>
                <a:cs typeface="David" panose="020E0502060401010101" pitchFamily="34" charset="-79"/>
              </a:rPr>
              <a:t> יחידות קיימות ומוצעת בו תוכנית הכוללת לפחות מכפלה של מספר היחידות הקיימות או </a:t>
            </a:r>
            <a:r>
              <a:rPr lang="he-IL" sz="2200" b="1" u="sng" dirty="0">
                <a:solidFill>
                  <a:schemeClr val="tx1"/>
                </a:solidFill>
                <a:latin typeface="David" panose="020E0502060401010101" pitchFamily="34" charset="-79"/>
                <a:cs typeface="David" panose="020E0502060401010101" pitchFamily="34" charset="-79"/>
              </a:rPr>
              <a:t>70</a:t>
            </a:r>
            <a:r>
              <a:rPr lang="he-IL" sz="2200" b="1" dirty="0">
                <a:solidFill>
                  <a:schemeClr val="tx1"/>
                </a:solidFill>
                <a:latin typeface="David" panose="020E0502060401010101" pitchFamily="34" charset="-79"/>
                <a:cs typeface="David" panose="020E0502060401010101" pitchFamily="34" charset="-79"/>
              </a:rPr>
              <a:t> יחידות, לפי הגבוה מבניהם</a:t>
            </a:r>
            <a:r>
              <a:rPr lang="he-IL" sz="2200" dirty="0">
                <a:latin typeface="David" panose="020E0502060401010101" pitchFamily="34" charset="-79"/>
                <a:cs typeface="David" panose="020E0502060401010101" pitchFamily="34" charset="-79"/>
              </a:rPr>
              <a:t>.</a:t>
            </a:r>
          </a:p>
          <a:p>
            <a:pPr>
              <a:buFont typeface="Wingdings" panose="05000000000000000000" pitchFamily="2" charset="2"/>
              <a:buChar char="q"/>
            </a:pPr>
            <a:r>
              <a:rPr lang="he-IL" sz="2200" b="1" dirty="0">
                <a:solidFill>
                  <a:srgbClr val="0070C0"/>
                </a:solidFill>
                <a:latin typeface="David" panose="020E0502060401010101" pitchFamily="34" charset="-79"/>
                <a:cs typeface="David" panose="020E0502060401010101" pitchFamily="34" charset="-79"/>
              </a:rPr>
              <a:t> הליך ההכרזה</a:t>
            </a:r>
          </a:p>
          <a:p>
            <a:pPr lvl="1">
              <a:buFont typeface="Wingdings" panose="05000000000000000000" pitchFamily="2" charset="2"/>
              <a:buChar char="v"/>
            </a:pPr>
            <a:r>
              <a:rPr lang="he-IL" sz="2000" b="1" dirty="0">
                <a:latin typeface="David" panose="020E0502060401010101" pitchFamily="34" charset="-79"/>
                <a:cs typeface="David" panose="020E0502060401010101" pitchFamily="34" charset="-79"/>
              </a:rPr>
              <a:t>ההכרזה על המתחם מתבצעת ע"י מנהל הרשות הממשלתית להתחדשות עירונית </a:t>
            </a:r>
            <a:r>
              <a:rPr lang="he-IL" sz="2000" dirty="0">
                <a:latin typeface="David" panose="020E0502060401010101" pitchFamily="34" charset="-79"/>
                <a:cs typeface="David" panose="020E0502060401010101" pitchFamily="34" charset="-79"/>
              </a:rPr>
              <a:t>לבקשת רשות מקומית או לבקשת יזם ובלבד שהתקיימו התנאים הדרושים בחוק להכרזה.</a:t>
            </a:r>
          </a:p>
          <a:p>
            <a:pPr lvl="1">
              <a:buFont typeface="Wingdings" panose="05000000000000000000" pitchFamily="2" charset="2"/>
              <a:buChar char="v"/>
            </a:pPr>
            <a:r>
              <a:rPr lang="he-IL" sz="2000" b="1" dirty="0">
                <a:solidFill>
                  <a:schemeClr val="tx1"/>
                </a:solidFill>
                <a:latin typeface="David" panose="020E0502060401010101" pitchFamily="34" charset="-79"/>
                <a:cs typeface="David" panose="020E0502060401010101" pitchFamily="34" charset="-79"/>
              </a:rPr>
              <a:t>ההכרזה לא תהייה מוגבלת בזמן </a:t>
            </a:r>
            <a:r>
              <a:rPr lang="he-IL" sz="2000" dirty="0">
                <a:latin typeface="David" panose="020E0502060401010101" pitchFamily="34" charset="-79"/>
                <a:cs typeface="David" panose="020E0502060401010101" pitchFamily="34" charset="-79"/>
              </a:rPr>
              <a:t>(כיום מוגבלת ל-6 שנים), אך בתנאים </a:t>
            </a:r>
            <a:r>
              <a:rPr lang="he-IL" sz="2000" dirty="0" err="1">
                <a:latin typeface="David" panose="020E0502060401010101" pitchFamily="34" charset="-79"/>
                <a:cs typeface="David" panose="020E0502060401010101" pitchFamily="34" charset="-79"/>
              </a:rPr>
              <a:t>מסויימים</a:t>
            </a:r>
            <a:r>
              <a:rPr lang="he-IL" sz="2000" dirty="0">
                <a:latin typeface="David" panose="020E0502060401010101" pitchFamily="34" charset="-79"/>
                <a:cs typeface="David" panose="020E0502060401010101" pitchFamily="34" charset="-79"/>
              </a:rPr>
              <a:t> בחוק, רשאי מנהל הרשות לבטלה.	</a:t>
            </a:r>
          </a:p>
          <a:p>
            <a:pPr lvl="1">
              <a:buFont typeface="Wingdings" panose="05000000000000000000" pitchFamily="2" charset="2"/>
              <a:buChar char="v"/>
            </a:pPr>
            <a:r>
              <a:rPr lang="he-IL" sz="2000" dirty="0">
                <a:latin typeface="David" panose="020E0502060401010101" pitchFamily="34" charset="-79"/>
                <a:cs typeface="David" panose="020E0502060401010101" pitchFamily="34" charset="-79"/>
              </a:rPr>
              <a:t>ההכרזה נדרשת לצורך הטבות מיסוי ולצורך תביעת דייר סרבן, אין חובת הכרזה לצורך קידום </a:t>
            </a:r>
            <a:r>
              <a:rPr lang="he-IL" sz="2000" dirty="0" err="1">
                <a:latin typeface="David" panose="020E0502060401010101" pitchFamily="34" charset="-79"/>
                <a:cs typeface="David" panose="020E0502060401010101" pitchFamily="34" charset="-79"/>
              </a:rPr>
              <a:t>תב"ע</a:t>
            </a:r>
            <a:r>
              <a:rPr lang="he-IL" sz="2000" dirty="0">
                <a:latin typeface="David" panose="020E0502060401010101" pitchFamily="34" charset="-79"/>
                <a:cs typeface="David" panose="020E0502060401010101" pitchFamily="34" charset="-79"/>
              </a:rPr>
              <a:t> בוועדת משנה במחוזיות </a:t>
            </a:r>
            <a:r>
              <a:rPr lang="he-IL" sz="2000" dirty="0" err="1">
                <a:latin typeface="David" panose="020E0502060401010101" pitchFamily="34" charset="-79"/>
                <a:cs typeface="David" panose="020E0502060401010101" pitchFamily="34" charset="-79"/>
              </a:rPr>
              <a:t>ובוותמ"ל</a:t>
            </a:r>
            <a:r>
              <a:rPr lang="he-IL" sz="2000" dirty="0">
                <a:latin typeface="David" panose="020E0502060401010101" pitchFamily="34" charset="-79"/>
                <a:cs typeface="David" panose="020E0502060401010101" pitchFamily="34" charset="-79"/>
              </a:rPr>
              <a:t>.</a:t>
            </a:r>
          </a:p>
          <a:p>
            <a:r>
              <a:rPr lang="he-IL" sz="2200" b="1" dirty="0">
                <a:solidFill>
                  <a:srgbClr val="FF0000"/>
                </a:solidFill>
                <a:latin typeface="David" panose="020E0502060401010101" pitchFamily="34" charset="-79"/>
                <a:cs typeface="David" panose="020E0502060401010101" pitchFamily="34" charset="-79"/>
              </a:rPr>
              <a:t>תחילת התיקון מיום הפרסום 18.11.2021 </a:t>
            </a:r>
            <a:r>
              <a:rPr lang="he-IL" sz="2200" dirty="0">
                <a:solidFill>
                  <a:schemeClr val="tx1"/>
                </a:solidFill>
                <a:latin typeface="David" panose="020E0502060401010101" pitchFamily="34" charset="-79"/>
                <a:cs typeface="David" panose="020E0502060401010101" pitchFamily="34" charset="-79"/>
              </a:rPr>
              <a:t>(מתחם שקיימת לגביו הכרזה תקפה, תמשך ללא מגבלת זמן)</a:t>
            </a:r>
          </a:p>
          <a:p>
            <a:endParaRPr lang="he-IL" dirty="0">
              <a:latin typeface="David" panose="020E0502060401010101" pitchFamily="34" charset="-79"/>
              <a:cs typeface="David" panose="020E0502060401010101" pitchFamily="34" charset="-79"/>
            </a:endParaRPr>
          </a:p>
        </p:txBody>
      </p:sp>
      <p:sp>
        <p:nvSpPr>
          <p:cNvPr id="4" name="תיבת טקסט 3">
            <a:extLst>
              <a:ext uri="{FF2B5EF4-FFF2-40B4-BE49-F238E27FC236}">
                <a16:creationId xmlns:a16="http://schemas.microsoft.com/office/drawing/2014/main" id="{A6E560AE-9322-4CD7-B09C-DC229414751F}"/>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4031858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B26FD36-4E58-45B1-B87F-5EC26862E272}"/>
              </a:ext>
            </a:extLst>
          </p:cNvPr>
          <p:cNvSpPr>
            <a:spLocks noGrp="1"/>
          </p:cNvSpPr>
          <p:nvPr>
            <p:ph type="title"/>
          </p:nvPr>
        </p:nvSpPr>
        <p:spPr/>
        <p:txBody>
          <a:bodyPr/>
          <a:lstStyle/>
          <a:p>
            <a:endParaRPr lang="he-IL" dirty="0"/>
          </a:p>
        </p:txBody>
      </p:sp>
      <p:sp>
        <p:nvSpPr>
          <p:cNvPr id="3" name="מציין מיקום תוכן 2">
            <a:extLst>
              <a:ext uri="{FF2B5EF4-FFF2-40B4-BE49-F238E27FC236}">
                <a16:creationId xmlns:a16="http://schemas.microsoft.com/office/drawing/2014/main" id="{F962DAC6-FF96-4260-852C-6CC9400F0ED2}"/>
              </a:ext>
            </a:extLst>
          </p:cNvPr>
          <p:cNvSpPr>
            <a:spLocks noGrp="1"/>
          </p:cNvSpPr>
          <p:nvPr>
            <p:ph idx="1"/>
          </p:nvPr>
        </p:nvSpPr>
        <p:spPr/>
        <p:txBody>
          <a:bodyPr>
            <a:normAutofit/>
          </a:bodyPr>
          <a:lstStyle/>
          <a:p>
            <a:pPr marL="0" indent="0" algn="ctr">
              <a:buNone/>
            </a:pPr>
            <a:r>
              <a:rPr lang="he-IL" sz="5400" b="1" dirty="0">
                <a:solidFill>
                  <a:srgbClr val="002060"/>
                </a:solidFill>
                <a:latin typeface="David" panose="020E0502060401010101" pitchFamily="34" charset="-79"/>
                <a:cs typeface="David" panose="020E0502060401010101" pitchFamily="34" charset="-79"/>
              </a:rPr>
              <a:t>חוק מיסוי מקרקעין –(תיקון מס' 96) תשפ"ב-2021</a:t>
            </a:r>
            <a:endParaRPr lang="he-IL" sz="5400" dirty="0">
              <a:solidFill>
                <a:srgbClr val="002060"/>
              </a:solidFill>
              <a:latin typeface="David" panose="020E0502060401010101" pitchFamily="34" charset="-79"/>
              <a:cs typeface="David" panose="020E0502060401010101" pitchFamily="34" charset="-79"/>
            </a:endParaRPr>
          </a:p>
        </p:txBody>
      </p:sp>
      <p:sp>
        <p:nvSpPr>
          <p:cNvPr id="4" name="תיבת טקסט 3">
            <a:extLst>
              <a:ext uri="{FF2B5EF4-FFF2-40B4-BE49-F238E27FC236}">
                <a16:creationId xmlns:a16="http://schemas.microsoft.com/office/drawing/2014/main" id="{FE968EFF-3D84-425D-A93C-E30BEB4C9B8E}"/>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2963257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A52953F-A6DD-4E86-98BA-7D461B14E1C2}"/>
              </a:ext>
            </a:extLst>
          </p:cNvPr>
          <p:cNvSpPr>
            <a:spLocks noGrp="1"/>
          </p:cNvSpPr>
          <p:nvPr>
            <p:ph type="title"/>
          </p:nvPr>
        </p:nvSpPr>
        <p:spPr>
          <a:xfrm>
            <a:off x="1152878" y="624110"/>
            <a:ext cx="10041147" cy="790622"/>
          </a:xfrm>
        </p:spPr>
        <p:txBody>
          <a:bodyPr>
            <a:normAutofit/>
          </a:bodyPr>
          <a:lstStyle/>
          <a:p>
            <a:pPr algn="ctr"/>
            <a:r>
              <a:rPr lang="he-IL" sz="3600" b="1" dirty="0">
                <a:solidFill>
                  <a:srgbClr val="0070C0"/>
                </a:solidFill>
                <a:latin typeface="David" panose="020E0502060401010101" pitchFamily="34" charset="-79"/>
                <a:cs typeface="David" panose="020E0502060401010101" pitchFamily="34" charset="-79"/>
              </a:rPr>
              <a:t>התיקונים העיקריים בחוק מיסוי מקרקעין:</a:t>
            </a:r>
          </a:p>
        </p:txBody>
      </p:sp>
      <p:sp>
        <p:nvSpPr>
          <p:cNvPr id="3" name="מציין מיקום תוכן 2">
            <a:extLst>
              <a:ext uri="{FF2B5EF4-FFF2-40B4-BE49-F238E27FC236}">
                <a16:creationId xmlns:a16="http://schemas.microsoft.com/office/drawing/2014/main" id="{C1286705-83B8-486B-9004-EBC55D5BFB81}"/>
              </a:ext>
            </a:extLst>
          </p:cNvPr>
          <p:cNvSpPr>
            <a:spLocks noGrp="1"/>
          </p:cNvSpPr>
          <p:nvPr>
            <p:ph idx="1"/>
          </p:nvPr>
        </p:nvSpPr>
        <p:spPr>
          <a:xfrm>
            <a:off x="1152878" y="1843548"/>
            <a:ext cx="10041147" cy="4591757"/>
          </a:xfrm>
        </p:spPr>
        <p:txBody>
          <a:bodyPr>
            <a:normAutofit fontScale="92500" lnSpcReduction="20000"/>
          </a:bodyPr>
          <a:lstStyle/>
          <a:p>
            <a:pPr>
              <a:buFont typeface="Wingdings" panose="05000000000000000000" pitchFamily="2" charset="2"/>
              <a:buChar char="q"/>
            </a:pPr>
            <a:r>
              <a:rPr lang="he-IL" sz="2200" b="1" dirty="0">
                <a:solidFill>
                  <a:srgbClr val="0070C0"/>
                </a:solidFill>
                <a:latin typeface="David" panose="020E0502060401010101" pitchFamily="34" charset="-79"/>
                <a:cs typeface="David" panose="020E0502060401010101" pitchFamily="34" charset="-79"/>
              </a:rPr>
              <a:t> פטור ממס שבח ומע"מ שירותי בניה על יותר מדירה אחת בפינוי בינוי- </a:t>
            </a:r>
            <a:r>
              <a:rPr lang="he-IL" sz="2200" dirty="0">
                <a:latin typeface="David" panose="020E0502060401010101" pitchFamily="34" charset="-79"/>
                <a:cs typeface="David" panose="020E0502060401010101" pitchFamily="34" charset="-79"/>
              </a:rPr>
              <a:t>בהתאם לתיקון הורחב הפטור מכוח פרק חמישי 4 לחוק כך שיינתן לבעל זכויות המחזיק ביחידת מגורים, או יחידה אחרת, אחת או יותר במתחם. </a:t>
            </a:r>
          </a:p>
          <a:p>
            <a:pPr>
              <a:buFont typeface="Wingdings" panose="05000000000000000000" pitchFamily="2" charset="2"/>
              <a:buChar char="q"/>
            </a:pPr>
            <a:endParaRPr lang="he-IL" sz="2200" dirty="0">
              <a:latin typeface="David" panose="020E0502060401010101" pitchFamily="34" charset="-79"/>
              <a:cs typeface="David" panose="020E0502060401010101" pitchFamily="34" charset="-79"/>
            </a:endParaRPr>
          </a:p>
          <a:p>
            <a:pPr>
              <a:buFont typeface="Wingdings" panose="05000000000000000000" pitchFamily="2" charset="2"/>
              <a:buChar char="q"/>
            </a:pPr>
            <a:r>
              <a:rPr lang="he-IL" sz="2200" dirty="0">
                <a:latin typeface="David" panose="020E0502060401010101" pitchFamily="34" charset="-79"/>
                <a:cs typeface="David" panose="020E0502060401010101" pitchFamily="34" charset="-79"/>
              </a:rPr>
              <a:t> </a:t>
            </a:r>
            <a:r>
              <a:rPr lang="he-IL" sz="2200" b="1" dirty="0">
                <a:solidFill>
                  <a:srgbClr val="0070C0"/>
                </a:solidFill>
                <a:latin typeface="David" panose="020E0502060401010101" pitchFamily="34" charset="-79"/>
                <a:cs typeface="David" panose="020E0502060401010101" pitchFamily="34" charset="-79"/>
              </a:rPr>
              <a:t>בוטלה ההגבלה על קבלת הפטור במקרה של קבלת מתנה מקרוב ב-24 חודשים </a:t>
            </a:r>
            <a:r>
              <a:rPr lang="he-IL" sz="2200" dirty="0">
                <a:latin typeface="David" panose="020E0502060401010101" pitchFamily="34" charset="-79"/>
                <a:cs typeface="David" panose="020E0502060401010101" pitchFamily="34" charset="-79"/>
              </a:rPr>
              <a:t>שלפני החתימה על הסכם הפינוי בינוי.</a:t>
            </a:r>
          </a:p>
          <a:p>
            <a:pPr>
              <a:buFont typeface="Wingdings" panose="05000000000000000000" pitchFamily="2" charset="2"/>
              <a:buChar char="q"/>
            </a:pPr>
            <a:endParaRPr lang="he-IL" sz="2200" dirty="0">
              <a:latin typeface="David" panose="020E0502060401010101" pitchFamily="34" charset="-79"/>
              <a:cs typeface="David" panose="020E0502060401010101" pitchFamily="34" charset="-79"/>
            </a:endParaRPr>
          </a:p>
          <a:p>
            <a:pPr>
              <a:buFont typeface="Wingdings" panose="05000000000000000000" pitchFamily="2" charset="2"/>
              <a:buChar char="q"/>
            </a:pPr>
            <a:r>
              <a:rPr lang="he-IL" sz="2200" dirty="0">
                <a:latin typeface="David" panose="020E0502060401010101" pitchFamily="34" charset="-79"/>
                <a:cs typeface="David" panose="020E0502060401010101" pitchFamily="34" charset="-79"/>
              </a:rPr>
              <a:t> נקבע, כי הן ביחס לפרויקט פינוי בינוי והן ביחס לפרויקט תמ"א 38/2 ,</a:t>
            </a:r>
            <a:r>
              <a:rPr lang="he-IL" sz="2200" b="1" dirty="0">
                <a:solidFill>
                  <a:srgbClr val="0070C0"/>
                </a:solidFill>
                <a:latin typeface="David" panose="020E0502060401010101" pitchFamily="34" charset="-79"/>
                <a:cs typeface="David" panose="020E0502060401010101" pitchFamily="34" charset="-79"/>
              </a:rPr>
              <a:t>יראו זכות לדירת מגורים חלופית שהתקבלה תמורת יחידת המגורים הנמכרת, כדירת מגורים</a:t>
            </a:r>
            <a:r>
              <a:rPr lang="he-IL" sz="2200" b="1" dirty="0">
                <a:solidFill>
                  <a:srgbClr val="FF0000"/>
                </a:solidFill>
                <a:latin typeface="David" panose="020E0502060401010101" pitchFamily="34" charset="-79"/>
                <a:cs typeface="David" panose="020E0502060401010101" pitchFamily="34" charset="-79"/>
              </a:rPr>
              <a:t> </a:t>
            </a:r>
            <a:r>
              <a:rPr lang="he-IL" sz="2200" dirty="0">
                <a:latin typeface="David" panose="020E0502060401010101" pitchFamily="34" charset="-79"/>
                <a:cs typeface="David" panose="020E0502060401010101" pitchFamily="34" charset="-79"/>
              </a:rPr>
              <a:t>כהגדרתה בסעיף 9(ג) לעניין מס רכישה או כדירת מגורים לעניין מס שבח, </a:t>
            </a:r>
            <a:r>
              <a:rPr lang="he-IL" sz="2200" b="1" dirty="0">
                <a:solidFill>
                  <a:srgbClr val="0070C0"/>
                </a:solidFill>
                <a:latin typeface="David" panose="020E0502060401010101" pitchFamily="34" charset="-79"/>
                <a:cs typeface="David" panose="020E0502060401010101" pitchFamily="34" charset="-79"/>
              </a:rPr>
              <a:t>למרות שטרם נבנתה</a:t>
            </a:r>
          </a:p>
          <a:p>
            <a:pPr>
              <a:buFont typeface="Wingdings" panose="05000000000000000000" pitchFamily="2" charset="2"/>
              <a:buChar char="q"/>
            </a:pPr>
            <a:endParaRPr lang="he-IL" sz="2200" dirty="0">
              <a:latin typeface="David" panose="020E0502060401010101" pitchFamily="34" charset="-79"/>
              <a:cs typeface="David" panose="020E0502060401010101" pitchFamily="34" charset="-79"/>
            </a:endParaRPr>
          </a:p>
          <a:p>
            <a:pPr>
              <a:buFont typeface="Wingdings" panose="05000000000000000000" pitchFamily="2" charset="2"/>
              <a:buChar char="q"/>
            </a:pPr>
            <a:r>
              <a:rPr lang="he-IL" sz="2200" b="1" dirty="0">
                <a:solidFill>
                  <a:srgbClr val="0070C0"/>
                </a:solidFill>
                <a:latin typeface="David" panose="020E0502060401010101" pitchFamily="34" charset="-79"/>
                <a:cs typeface="David" panose="020E0502060401010101" pitchFamily="34" charset="-79"/>
              </a:rPr>
              <a:t> אי ניכוי הוצאות עלויות הבניה </a:t>
            </a:r>
            <a:r>
              <a:rPr lang="he-IL" sz="2200" dirty="0">
                <a:latin typeface="David" panose="020E0502060401010101" pitchFamily="34" charset="-79"/>
                <a:cs typeface="David" panose="020E0502060401010101" pitchFamily="34" charset="-79"/>
              </a:rPr>
              <a:t>–הן </a:t>
            </a:r>
            <a:r>
              <a:rPr lang="he-IL" sz="2200" dirty="0" err="1">
                <a:latin typeface="David" panose="020E0502060401010101" pitchFamily="34" charset="-79"/>
                <a:cs typeface="David" panose="020E0502060401010101" pitchFamily="34" charset="-79"/>
              </a:rPr>
              <a:t>בפרוייקטים</a:t>
            </a:r>
            <a:r>
              <a:rPr lang="he-IL" sz="2200" dirty="0">
                <a:latin typeface="David" panose="020E0502060401010101" pitchFamily="34" charset="-79"/>
                <a:cs typeface="David" panose="020E0502060401010101" pitchFamily="34" charset="-79"/>
              </a:rPr>
              <a:t> של פינוי בינוי והן </a:t>
            </a:r>
            <a:r>
              <a:rPr lang="he-IL" sz="2200" dirty="0" err="1">
                <a:latin typeface="David" panose="020E0502060401010101" pitchFamily="34" charset="-79"/>
                <a:cs typeface="David" panose="020E0502060401010101" pitchFamily="34" charset="-79"/>
              </a:rPr>
              <a:t>בפרוייקטים</a:t>
            </a:r>
            <a:r>
              <a:rPr lang="he-IL" sz="2200" dirty="0">
                <a:latin typeface="David" panose="020E0502060401010101" pitchFamily="34" charset="-79"/>
                <a:cs typeface="David" panose="020E0502060401010101" pitchFamily="34" charset="-79"/>
              </a:rPr>
              <a:t> של תמ"א 38, לא ניתן יהיה לנכות בחישוב השבח במכירת הדירה החדשה את ההוצאות שהוציא היזם לשיפוץ הדירה מהתמורה שיקבל המוכר ממכירת הדירה</a:t>
            </a:r>
          </a:p>
          <a:p>
            <a:endParaRPr lang="he-IL" dirty="0">
              <a:latin typeface="David" panose="020E0502060401010101" pitchFamily="34" charset="-79"/>
              <a:cs typeface="David" panose="020E0502060401010101" pitchFamily="34" charset="-79"/>
            </a:endParaRPr>
          </a:p>
        </p:txBody>
      </p:sp>
      <p:sp>
        <p:nvSpPr>
          <p:cNvPr id="4" name="תיבת טקסט 3">
            <a:extLst>
              <a:ext uri="{FF2B5EF4-FFF2-40B4-BE49-F238E27FC236}">
                <a16:creationId xmlns:a16="http://schemas.microsoft.com/office/drawing/2014/main" id="{DD9506FB-65FF-4B73-8B97-50858E3B9FD6}"/>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81641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6635EB8-043A-4AFE-ABD0-FC7AECDB8D08}"/>
              </a:ext>
            </a:extLst>
          </p:cNvPr>
          <p:cNvSpPr>
            <a:spLocks noGrp="1"/>
          </p:cNvSpPr>
          <p:nvPr>
            <p:ph type="title"/>
          </p:nvPr>
        </p:nvSpPr>
        <p:spPr>
          <a:xfrm>
            <a:off x="1165123" y="505326"/>
            <a:ext cx="9896168" cy="1028506"/>
          </a:xfrm>
        </p:spPr>
        <p:txBody>
          <a:bodyPr>
            <a:noAutofit/>
          </a:bodyPr>
          <a:lstStyle/>
          <a:p>
            <a:pPr algn="r"/>
            <a:r>
              <a:rPr lang="he-IL" sz="3600" b="1" dirty="0">
                <a:solidFill>
                  <a:srgbClr val="0070C0"/>
                </a:solidFill>
                <a:latin typeface="David" panose="020E0502060401010101" pitchFamily="34" charset="-79"/>
                <a:cs typeface="David" panose="020E0502060401010101" pitchFamily="34" charset="-79"/>
              </a:rPr>
              <a:t>פטור ממס שבח על כלל דירות בעלי הזכויות  </a:t>
            </a:r>
            <a:r>
              <a:rPr lang="he-IL" sz="3600" b="1" dirty="0" err="1">
                <a:solidFill>
                  <a:srgbClr val="0070C0"/>
                </a:solidFill>
                <a:latin typeface="David" panose="020E0502060401010101" pitchFamily="34" charset="-79"/>
                <a:cs typeface="David" panose="020E0502060401010101" pitchFamily="34" charset="-79"/>
              </a:rPr>
              <a:t>בפרוייקט</a:t>
            </a:r>
            <a:r>
              <a:rPr lang="he-IL" sz="3600" b="1" dirty="0">
                <a:solidFill>
                  <a:srgbClr val="0070C0"/>
                </a:solidFill>
                <a:latin typeface="David" panose="020E0502060401010101" pitchFamily="34" charset="-79"/>
                <a:cs typeface="David" panose="020E0502060401010101" pitchFamily="34" charset="-79"/>
              </a:rPr>
              <a:t> פינוי בינוי (ולא רק על דירה אחת)</a:t>
            </a:r>
          </a:p>
        </p:txBody>
      </p:sp>
      <p:sp>
        <p:nvSpPr>
          <p:cNvPr id="3" name="מציין מיקום תוכן 2">
            <a:extLst>
              <a:ext uri="{FF2B5EF4-FFF2-40B4-BE49-F238E27FC236}">
                <a16:creationId xmlns:a16="http://schemas.microsoft.com/office/drawing/2014/main" id="{46C07953-10FB-4914-BE55-19A8F0A59ACA}"/>
              </a:ext>
            </a:extLst>
          </p:cNvPr>
          <p:cNvSpPr>
            <a:spLocks noGrp="1"/>
          </p:cNvSpPr>
          <p:nvPr>
            <p:ph idx="1"/>
          </p:nvPr>
        </p:nvSpPr>
        <p:spPr>
          <a:xfrm>
            <a:off x="1165123" y="2003898"/>
            <a:ext cx="10058400" cy="4348776"/>
          </a:xfrm>
        </p:spPr>
        <p:txBody>
          <a:bodyPr>
            <a:normAutofit/>
          </a:bodyPr>
          <a:lstStyle/>
          <a:p>
            <a:pPr>
              <a:buFont typeface="Wingdings" panose="05000000000000000000" pitchFamily="2" charset="2"/>
              <a:buChar char="q"/>
            </a:pPr>
            <a:r>
              <a:rPr lang="he-IL" sz="2600" dirty="0">
                <a:latin typeface="David" panose="020E0502060401010101" pitchFamily="34" charset="-79"/>
                <a:cs typeface="David" panose="020E0502060401010101" pitchFamily="34" charset="-79"/>
              </a:rPr>
              <a:t> סעיף 49 </a:t>
            </a:r>
            <a:r>
              <a:rPr lang="he-IL" sz="2600" dirty="0" err="1">
                <a:latin typeface="David" panose="020E0502060401010101" pitchFamily="34" charset="-79"/>
                <a:cs typeface="David" panose="020E0502060401010101" pitchFamily="34" charset="-79"/>
              </a:rPr>
              <a:t>כב</a:t>
            </a:r>
            <a:r>
              <a:rPr lang="he-IL" sz="2600" dirty="0">
                <a:latin typeface="David" panose="020E0502060401010101" pitchFamily="34" charset="-79"/>
                <a:cs typeface="David" panose="020E0502060401010101" pitchFamily="34" charset="-79"/>
              </a:rPr>
              <a:t>(ב) לחוק מיסוי מקרקעין </a:t>
            </a:r>
            <a:r>
              <a:rPr lang="he-IL" sz="2600" b="1" dirty="0">
                <a:latin typeface="David" panose="020E0502060401010101" pitchFamily="34" charset="-79"/>
                <a:cs typeface="David" panose="020E0502060401010101" pitchFamily="34" charset="-79"/>
              </a:rPr>
              <a:t>מרחיב את הפטור </a:t>
            </a:r>
            <a:r>
              <a:rPr lang="he-IL" sz="2600" dirty="0">
                <a:latin typeface="David" panose="020E0502060401010101" pitchFamily="34" charset="-79"/>
                <a:cs typeface="David" panose="020E0502060401010101" pitchFamily="34" charset="-79"/>
              </a:rPr>
              <a:t>הנוגע לחיובי מס השבח בעסקאות "פינוי בינוי" </a:t>
            </a:r>
            <a:r>
              <a:rPr lang="he-IL" sz="2600" b="1" dirty="0">
                <a:latin typeface="David" panose="020E0502060401010101" pitchFamily="34" charset="-79"/>
                <a:cs typeface="David" panose="020E0502060401010101" pitchFamily="34" charset="-79"/>
              </a:rPr>
              <a:t>מדירה אחת לכלל הדירות </a:t>
            </a:r>
            <a:r>
              <a:rPr lang="he-IL" sz="2600" dirty="0">
                <a:latin typeface="David" panose="020E0502060401010101" pitchFamily="34" charset="-79"/>
                <a:cs typeface="David" panose="020E0502060401010101" pitchFamily="34" charset="-79"/>
              </a:rPr>
              <a:t>שיש בבעלות בעלי הזכויות במתחם, המשמעות הינה שבעל דירה שיש בבעלותו יותר מדירה אחת במתחם פינוי בינוי, יהיה זכאי לפטור ממס שבח ומע"מ שירותי בניה לגבי כלל היחידות אשר בבעלותו</a:t>
            </a:r>
          </a:p>
          <a:p>
            <a:pPr>
              <a:buFont typeface="Wingdings" panose="05000000000000000000" pitchFamily="2" charset="2"/>
              <a:buChar char="q"/>
            </a:pPr>
            <a:r>
              <a:rPr lang="he-IL" sz="2600" b="1" dirty="0">
                <a:solidFill>
                  <a:schemeClr val="tx1"/>
                </a:solidFill>
                <a:latin typeface="David" panose="020E0502060401010101" pitchFamily="34" charset="-79"/>
                <a:cs typeface="David" panose="020E0502060401010101" pitchFamily="34" charset="-79"/>
              </a:rPr>
              <a:t> בוטלה ההגבלה על קבלת הפטור במקרה של קבלת מתנה מקרוב ב-24 חודשים שלפני החתימה על הסכם "פינוי בינוי</a:t>
            </a:r>
            <a:r>
              <a:rPr lang="he-IL" sz="2600" dirty="0">
                <a:solidFill>
                  <a:schemeClr val="tx1"/>
                </a:solidFill>
                <a:latin typeface="David" panose="020E0502060401010101" pitchFamily="34" charset="-79"/>
                <a:cs typeface="David" panose="020E0502060401010101" pitchFamily="34" charset="-79"/>
              </a:rPr>
              <a:t>" </a:t>
            </a:r>
          </a:p>
          <a:p>
            <a:pPr>
              <a:buFont typeface="Wingdings" panose="05000000000000000000" pitchFamily="2" charset="2"/>
              <a:buChar char="q"/>
            </a:pPr>
            <a:r>
              <a:rPr lang="he-IL" sz="2600" b="1" dirty="0">
                <a:solidFill>
                  <a:schemeClr val="tx1"/>
                </a:solidFill>
                <a:latin typeface="David" panose="020E0502060401010101" pitchFamily="34" charset="-79"/>
                <a:cs typeface="David" panose="020E0502060401010101" pitchFamily="34" charset="-79"/>
              </a:rPr>
              <a:t> הפטור ליותר מדירה אחת וביטול המגבלה במקרה של קבלת מתנה מקרוב מתייחסת רק לפרויקטים של פינוי בינוי ולא </a:t>
            </a:r>
            <a:r>
              <a:rPr lang="he-IL" sz="2600" b="1" dirty="0" err="1">
                <a:solidFill>
                  <a:schemeClr val="tx1"/>
                </a:solidFill>
                <a:latin typeface="David" panose="020E0502060401010101" pitchFamily="34" charset="-79"/>
                <a:cs typeface="David" panose="020E0502060401010101" pitchFamily="34" charset="-79"/>
              </a:rPr>
              <a:t>לתמ"א</a:t>
            </a:r>
            <a:r>
              <a:rPr lang="he-IL" sz="2600" b="1" dirty="0">
                <a:solidFill>
                  <a:schemeClr val="tx1"/>
                </a:solidFill>
                <a:latin typeface="David" panose="020E0502060401010101" pitchFamily="34" charset="-79"/>
                <a:cs typeface="David" panose="020E0502060401010101" pitchFamily="34" charset="-79"/>
              </a:rPr>
              <a:t> 38</a:t>
            </a:r>
          </a:p>
        </p:txBody>
      </p:sp>
      <p:sp>
        <p:nvSpPr>
          <p:cNvPr id="4" name="תיבת טקסט 3">
            <a:extLst>
              <a:ext uri="{FF2B5EF4-FFF2-40B4-BE49-F238E27FC236}">
                <a16:creationId xmlns:a16="http://schemas.microsoft.com/office/drawing/2014/main" id="{76662CD4-9030-4A96-9D73-5CA38C0FCC8C}"/>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3986317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8F015A1-8A2B-46F5-B0A9-F0A7EEE1359E}"/>
              </a:ext>
            </a:extLst>
          </p:cNvPr>
          <p:cNvSpPr>
            <a:spLocks noGrp="1"/>
          </p:cNvSpPr>
          <p:nvPr>
            <p:ph idx="1"/>
          </p:nvPr>
        </p:nvSpPr>
        <p:spPr>
          <a:xfrm>
            <a:off x="1165122" y="882502"/>
            <a:ext cx="10014155" cy="5294461"/>
          </a:xfrm>
        </p:spPr>
        <p:txBody>
          <a:bodyPr>
            <a:normAutofit/>
          </a:bodyPr>
          <a:lstStyle/>
          <a:p>
            <a:r>
              <a:rPr lang="he-IL" sz="2400" b="1" u="sng" dirty="0">
                <a:solidFill>
                  <a:srgbClr val="0070C0"/>
                </a:solidFill>
                <a:latin typeface="David" panose="020E0502060401010101" pitchFamily="34" charset="-79"/>
                <a:cs typeface="David" panose="020E0502060401010101" pitchFamily="34" charset="-79"/>
              </a:rPr>
              <a:t>נוסח הסעיף</a:t>
            </a:r>
          </a:p>
          <a:p>
            <a:endParaRPr lang="he-IL" sz="1200" dirty="0">
              <a:latin typeface="David" panose="020E0502060401010101" pitchFamily="34" charset="-79"/>
              <a:cs typeface="David" panose="020E0502060401010101" pitchFamily="34" charset="-79"/>
            </a:endParaRPr>
          </a:p>
          <a:p>
            <a:r>
              <a:rPr lang="he-IL" sz="2000" b="1" dirty="0">
                <a:solidFill>
                  <a:srgbClr val="FF0000"/>
                </a:solidFill>
                <a:latin typeface="David" panose="020E0502060401010101" pitchFamily="34" charset="-79"/>
                <a:cs typeface="+mj-cs"/>
              </a:rPr>
              <a:t> 49 </a:t>
            </a:r>
            <a:r>
              <a:rPr lang="he-IL" sz="2000" b="1" dirty="0" err="1">
                <a:solidFill>
                  <a:srgbClr val="FF0000"/>
                </a:solidFill>
                <a:latin typeface="David" panose="020E0502060401010101" pitchFamily="34" charset="-79"/>
                <a:cs typeface="+mj-cs"/>
              </a:rPr>
              <a:t>כב</a:t>
            </a:r>
            <a:r>
              <a:rPr lang="he-IL" sz="2000" b="1" dirty="0">
                <a:solidFill>
                  <a:srgbClr val="FF0000"/>
                </a:solidFill>
                <a:latin typeface="David" panose="020E0502060401010101" pitchFamily="34" charset="-79"/>
                <a:cs typeface="+mj-cs"/>
              </a:rPr>
              <a:t> (א) </a:t>
            </a:r>
            <a:r>
              <a:rPr lang="he-IL" sz="3600" dirty="0">
                <a:latin typeface="David" panose="020E0502060401010101" pitchFamily="34" charset="-79"/>
                <a:cs typeface="+mj-cs"/>
              </a:rPr>
              <a:t>"</a:t>
            </a:r>
            <a:r>
              <a:rPr lang="he-IL" sz="2000" dirty="0">
                <a:solidFill>
                  <a:srgbClr val="000000"/>
                </a:solidFill>
                <a:latin typeface="David" panose="020E0502060401010101" pitchFamily="34" charset="-79"/>
                <a:cs typeface="+mj-cs"/>
              </a:rPr>
              <a:t>המוכר ליזם את הזכויות שיש לו ביחידת מגורים במתחם (בפרק זה - יחידת המגורים הנמכרת), </a:t>
            </a:r>
            <a:r>
              <a:rPr lang="he-IL" sz="2000" dirty="0" err="1">
                <a:solidFill>
                  <a:srgbClr val="000000"/>
                </a:solidFill>
                <a:latin typeface="David" panose="020E0502060401010101" pitchFamily="34" charset="-79"/>
                <a:cs typeface="+mj-cs"/>
              </a:rPr>
              <a:t>ולענין</a:t>
            </a:r>
            <a:r>
              <a:rPr lang="he-IL" sz="2000" dirty="0">
                <a:solidFill>
                  <a:srgbClr val="000000"/>
                </a:solidFill>
                <a:latin typeface="David" panose="020E0502060401010101" pitchFamily="34" charset="-79"/>
                <a:cs typeface="+mj-cs"/>
              </a:rPr>
              <a:t> פינוי לשם בינוי – המוכר ליזם את כל הזכויות שיש לו ביחידת המגורים הנמכרת שתמורתה ניתנה רק זכות ביחידת מגורים חלופית אחת ותמורה כספית אחרת, זכאי בשל המכירה לפטור ממס לפי חוק זה, ובלבד ששווי הזכות ביחידת המגורים החלופית והתמורה הכספית הנוספת לא עלו על תקרת השווי; </a:t>
            </a:r>
            <a:r>
              <a:rPr lang="he-IL" sz="2000" dirty="0" err="1">
                <a:solidFill>
                  <a:srgbClr val="000000"/>
                </a:solidFill>
                <a:latin typeface="David" panose="020E0502060401010101" pitchFamily="34" charset="-79"/>
                <a:cs typeface="+mj-cs"/>
              </a:rPr>
              <a:t>לענין</a:t>
            </a:r>
            <a:r>
              <a:rPr lang="he-IL" sz="2000" dirty="0">
                <a:solidFill>
                  <a:srgbClr val="000000"/>
                </a:solidFill>
                <a:latin typeface="David" panose="020E0502060401010101" pitchFamily="34" charset="-79"/>
                <a:cs typeface="+mj-cs"/>
              </a:rPr>
              <a:t> זה, "תקרת השווי" – אחד מאלה, לפי הגבוה:....................."</a:t>
            </a:r>
          </a:p>
          <a:p>
            <a:r>
              <a:rPr lang="he-IL" b="1" dirty="0">
                <a:solidFill>
                  <a:srgbClr val="FF0000"/>
                </a:solidFill>
                <a:latin typeface="David" panose="020E0502060401010101" pitchFamily="34" charset="-79"/>
                <a:cs typeface="David" panose="020E0502060401010101" pitchFamily="34" charset="-79"/>
              </a:rPr>
              <a:t>49כב(ב) " </a:t>
            </a:r>
            <a:r>
              <a:rPr lang="he-IL" sz="3200" b="1" dirty="0">
                <a:solidFill>
                  <a:srgbClr val="FF0000"/>
                </a:solidFill>
                <a:latin typeface="David" panose="020E0502060401010101" pitchFamily="34" charset="-79"/>
                <a:cs typeface="David" panose="020E0502060401010101" pitchFamily="34" charset="-79"/>
              </a:rPr>
              <a:t>הפטור לפי סעיף קטן (א) יינתן בשל מכירת הזכויות ביחידת מגורים </a:t>
            </a:r>
            <a:r>
              <a:rPr lang="he-IL" sz="3200" b="1" u="sng" dirty="0">
                <a:solidFill>
                  <a:srgbClr val="FF0000"/>
                </a:solidFill>
                <a:latin typeface="David" panose="020E0502060401010101" pitchFamily="34" charset="-79"/>
                <a:cs typeface="David" panose="020E0502060401010101" pitchFamily="34" charset="-79"/>
              </a:rPr>
              <a:t>אחת או יותר במתחם</a:t>
            </a:r>
            <a:r>
              <a:rPr lang="he-IL" sz="3200" b="1" dirty="0">
                <a:solidFill>
                  <a:srgbClr val="FF0000"/>
                </a:solidFill>
                <a:latin typeface="David" panose="020E0502060401010101" pitchFamily="34" charset="-79"/>
                <a:cs typeface="David" panose="020E0502060401010101" pitchFamily="34" charset="-79"/>
              </a:rPr>
              <a:t>, ובלבד ששיעור זכותו של המוכר ביחידת המגורים החלופית לא יפחת משיעור זכותו ביחידת המגורים הנמכרת."</a:t>
            </a:r>
            <a:endParaRPr lang="he-IL" sz="2600" b="1" dirty="0">
              <a:solidFill>
                <a:srgbClr val="FF0000"/>
              </a:solidFill>
              <a:latin typeface="David" panose="020E0502060401010101" pitchFamily="34" charset="-79"/>
              <a:cs typeface="David" panose="020E0502060401010101" pitchFamily="34" charset="-79"/>
            </a:endParaRPr>
          </a:p>
        </p:txBody>
      </p:sp>
      <p:sp>
        <p:nvSpPr>
          <p:cNvPr id="4" name="תיבת טקסט 3">
            <a:extLst>
              <a:ext uri="{FF2B5EF4-FFF2-40B4-BE49-F238E27FC236}">
                <a16:creationId xmlns:a16="http://schemas.microsoft.com/office/drawing/2014/main" id="{27549BC5-11D6-4649-B9F1-6D413EDDE9A6}"/>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3502015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583C984-0FFB-4C82-BA75-1AA02659A43D}"/>
              </a:ext>
            </a:extLst>
          </p:cNvPr>
          <p:cNvSpPr>
            <a:spLocks noGrp="1"/>
          </p:cNvSpPr>
          <p:nvPr>
            <p:ph type="title"/>
          </p:nvPr>
        </p:nvSpPr>
        <p:spPr>
          <a:xfrm>
            <a:off x="1794897" y="624110"/>
            <a:ext cx="9712998" cy="1280890"/>
          </a:xfrm>
        </p:spPr>
        <p:txBody>
          <a:bodyPr>
            <a:normAutofit/>
          </a:bodyPr>
          <a:lstStyle/>
          <a:p>
            <a:pPr algn="ctr"/>
            <a:r>
              <a:rPr lang="he-IL" b="1" dirty="0">
                <a:solidFill>
                  <a:srgbClr val="002060"/>
                </a:solidFill>
                <a:latin typeface="David" panose="020E0502060401010101" pitchFamily="34" charset="-79"/>
                <a:cs typeface="David" panose="020E0502060401010101" pitchFamily="34" charset="-79"/>
              </a:rPr>
              <a:t>נתמקד ב- 4 תיקוני חוק עיקריים</a:t>
            </a:r>
          </a:p>
        </p:txBody>
      </p:sp>
      <p:graphicFrame>
        <p:nvGraphicFramePr>
          <p:cNvPr id="5" name="מציין מיקום תוכן 2">
            <a:extLst>
              <a:ext uri="{FF2B5EF4-FFF2-40B4-BE49-F238E27FC236}">
                <a16:creationId xmlns:a16="http://schemas.microsoft.com/office/drawing/2014/main" id="{F4608D16-BC7F-4941-8815-EDC98C12C78D}"/>
              </a:ext>
            </a:extLst>
          </p:cNvPr>
          <p:cNvGraphicFramePr>
            <a:graphicFrameLocks noGrp="1"/>
          </p:cNvGraphicFramePr>
          <p:nvPr>
            <p:ph idx="1"/>
            <p:extLst>
              <p:ext uri="{D42A27DB-BD31-4B8C-83A1-F6EECF244321}">
                <p14:modId xmlns:p14="http://schemas.microsoft.com/office/powerpoint/2010/main" val="428516094"/>
              </p:ext>
            </p:extLst>
          </p:nvPr>
        </p:nvGraphicFramePr>
        <p:xfrm>
          <a:off x="1794897" y="2222983"/>
          <a:ext cx="8987404"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תיבת טקסט 7">
            <a:extLst>
              <a:ext uri="{FF2B5EF4-FFF2-40B4-BE49-F238E27FC236}">
                <a16:creationId xmlns:a16="http://schemas.microsoft.com/office/drawing/2014/main" id="{985FE466-56FE-46AE-9A1A-C8A65E0F4F52}"/>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3623278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AA0E1A9-B88F-47CF-AA47-B5D9AE71BC1D}"/>
              </a:ext>
            </a:extLst>
          </p:cNvPr>
          <p:cNvSpPr>
            <a:spLocks noGrp="1"/>
          </p:cNvSpPr>
          <p:nvPr>
            <p:ph type="title"/>
          </p:nvPr>
        </p:nvSpPr>
        <p:spPr>
          <a:xfrm>
            <a:off x="1207700" y="526211"/>
            <a:ext cx="9986328" cy="1081363"/>
          </a:xfrm>
        </p:spPr>
        <p:txBody>
          <a:bodyPr>
            <a:noAutofit/>
          </a:bodyPr>
          <a:lstStyle/>
          <a:p>
            <a:pPr algn="ctr"/>
            <a:r>
              <a:rPr lang="he-IL" sz="3600" b="1" dirty="0">
                <a:solidFill>
                  <a:srgbClr val="0070C0"/>
                </a:solidFill>
                <a:latin typeface="David" panose="020E0502060401010101" pitchFamily="34" charset="-79"/>
                <a:cs typeface="David" panose="020E0502060401010101" pitchFamily="34" charset="-79"/>
              </a:rPr>
              <a:t>האם הרחבת הפטור חלה גם על יחידה מסחרית</a:t>
            </a:r>
            <a:br>
              <a:rPr lang="he-IL" sz="3600" b="1" dirty="0">
                <a:solidFill>
                  <a:srgbClr val="0070C0"/>
                </a:solidFill>
                <a:latin typeface="David" panose="020E0502060401010101" pitchFamily="34" charset="-79"/>
                <a:cs typeface="David" panose="020E0502060401010101" pitchFamily="34" charset="-79"/>
              </a:rPr>
            </a:br>
            <a:r>
              <a:rPr lang="he-IL" sz="3600" b="1" dirty="0">
                <a:solidFill>
                  <a:srgbClr val="0070C0"/>
                </a:solidFill>
                <a:latin typeface="David" panose="020E0502060401010101" pitchFamily="34" charset="-79"/>
                <a:cs typeface="David" panose="020E0502060401010101" pitchFamily="34" charset="-79"/>
              </a:rPr>
              <a:t>-יחידה אחרת?</a:t>
            </a:r>
          </a:p>
        </p:txBody>
      </p:sp>
      <p:sp>
        <p:nvSpPr>
          <p:cNvPr id="3" name="מציין מיקום תוכן 2">
            <a:extLst>
              <a:ext uri="{FF2B5EF4-FFF2-40B4-BE49-F238E27FC236}">
                <a16:creationId xmlns:a16="http://schemas.microsoft.com/office/drawing/2014/main" id="{3864F55F-0875-46B2-B758-ED9C4D5407AF}"/>
              </a:ext>
            </a:extLst>
          </p:cNvPr>
          <p:cNvSpPr>
            <a:spLocks noGrp="1"/>
          </p:cNvSpPr>
          <p:nvPr>
            <p:ph idx="1"/>
          </p:nvPr>
        </p:nvSpPr>
        <p:spPr>
          <a:xfrm>
            <a:off x="1207699" y="1843547"/>
            <a:ext cx="9986328" cy="4488241"/>
          </a:xfrm>
        </p:spPr>
        <p:txBody>
          <a:bodyPr>
            <a:normAutofit/>
          </a:bodyPr>
          <a:lstStyle/>
          <a:p>
            <a:pPr algn="just"/>
            <a:r>
              <a:rPr lang="he-IL" sz="2000" b="1" dirty="0">
                <a:solidFill>
                  <a:schemeClr val="tx1"/>
                </a:solidFill>
                <a:latin typeface="David" panose="020E0502060401010101" pitchFamily="34" charset="-79"/>
                <a:cs typeface="David" panose="020E0502060401010101" pitchFamily="34" charset="-79"/>
              </a:rPr>
              <a:t>סעיף 49 </a:t>
            </a:r>
            <a:r>
              <a:rPr lang="he-IL" sz="2000" b="1" dirty="0" err="1">
                <a:solidFill>
                  <a:schemeClr val="tx1"/>
                </a:solidFill>
                <a:latin typeface="David" panose="020E0502060401010101" pitchFamily="34" charset="-79"/>
                <a:cs typeface="David" panose="020E0502060401010101" pitchFamily="34" charset="-79"/>
              </a:rPr>
              <a:t>כז</a:t>
            </a:r>
            <a:r>
              <a:rPr lang="he-IL" sz="2000" b="1" dirty="0">
                <a:solidFill>
                  <a:schemeClr val="tx1"/>
                </a:solidFill>
                <a:latin typeface="David" panose="020E0502060401010101" pitchFamily="34" charset="-79"/>
                <a:cs typeface="David" panose="020E0502060401010101" pitchFamily="34" charset="-79"/>
              </a:rPr>
              <a:t> בחוק מחיל את הרחבת הפטור גם על יחידה אחרת בכפוף לתנאים </a:t>
            </a:r>
            <a:r>
              <a:rPr lang="he-IL" sz="2000" b="1" dirty="0" err="1">
                <a:solidFill>
                  <a:schemeClr val="tx1"/>
                </a:solidFill>
                <a:latin typeface="David" panose="020E0502060401010101" pitchFamily="34" charset="-79"/>
                <a:cs typeface="David" panose="020E0502060401010101" pitchFamily="34" charset="-79"/>
              </a:rPr>
              <a:t>מסויימים</a:t>
            </a:r>
            <a:endParaRPr lang="he-IL" sz="2000" b="1" dirty="0">
              <a:solidFill>
                <a:schemeClr val="tx1"/>
              </a:solidFill>
              <a:latin typeface="David" panose="020E0502060401010101" pitchFamily="34" charset="-79"/>
              <a:cs typeface="David" panose="020E0502060401010101" pitchFamily="34" charset="-79"/>
            </a:endParaRPr>
          </a:p>
          <a:p>
            <a:pPr algn="just"/>
            <a:r>
              <a:rPr lang="he-IL" sz="2000" b="1" dirty="0">
                <a:solidFill>
                  <a:srgbClr val="FF0000"/>
                </a:solidFill>
                <a:latin typeface="David" panose="020E0502060401010101" pitchFamily="34" charset="-79"/>
                <a:cs typeface="David" panose="020E0502060401010101" pitchFamily="34" charset="-79"/>
              </a:rPr>
              <a:t>הגדרת יחידה אחרת בחוק </a:t>
            </a:r>
            <a:r>
              <a:rPr lang="he-IL" sz="2000" dirty="0">
                <a:solidFill>
                  <a:srgbClr val="FF0000"/>
                </a:solidFill>
              </a:rPr>
              <a:t>-</a:t>
            </a:r>
            <a:r>
              <a:rPr lang="he-IL" sz="2000" b="0" i="0" dirty="0">
                <a:solidFill>
                  <a:srgbClr val="FF0000"/>
                </a:solidFill>
                <a:effectLst/>
                <a:latin typeface="FrankRuehl" panose="020E0503060101010101" pitchFamily="34" charset="-79"/>
                <a:cs typeface="FrankRuehl" panose="020E0503060101010101" pitchFamily="34" charset="-79"/>
              </a:rPr>
              <a:t> </a:t>
            </a:r>
            <a:r>
              <a:rPr lang="he-IL" sz="2000" b="0" i="0" dirty="0">
                <a:solidFill>
                  <a:srgbClr val="FF0000"/>
                </a:solidFill>
                <a:effectLst/>
                <a:latin typeface="FrankRuehl" panose="020E0503060101010101" pitchFamily="34" charset="-79"/>
                <a:cs typeface="+mj-cs"/>
              </a:rPr>
              <a:t>"יחידה אחרת" </a:t>
            </a:r>
            <a:r>
              <a:rPr lang="he-IL" sz="2000" b="0" i="0" dirty="0">
                <a:solidFill>
                  <a:srgbClr val="000000"/>
                </a:solidFill>
                <a:effectLst/>
                <a:latin typeface="FrankRuehl" panose="020E0503060101010101" pitchFamily="34" charset="-79"/>
                <a:cs typeface="+mj-cs"/>
              </a:rPr>
              <a:t>– "מבנה או חלק ממבנה שאינו יחידת מגורים, המשמש את בעל הזכויות בו, לרבות כשהוא משמש את המחזיק בו </a:t>
            </a:r>
            <a:r>
              <a:rPr lang="he-IL" sz="2000" b="1" i="0" dirty="0">
                <a:solidFill>
                  <a:srgbClr val="FF0000"/>
                </a:solidFill>
                <a:effectLst/>
                <a:latin typeface="FrankRuehl" panose="020E0503060101010101" pitchFamily="34" charset="-79"/>
                <a:cs typeface="+mj-cs"/>
              </a:rPr>
              <a:t>כיחידה עצמאית ונפרדת</a:t>
            </a:r>
            <a:r>
              <a:rPr lang="he-IL" sz="2000" b="0" i="0" dirty="0">
                <a:solidFill>
                  <a:srgbClr val="000000"/>
                </a:solidFill>
                <a:effectLst/>
                <a:latin typeface="FrankRuehl" panose="020E0503060101010101" pitchFamily="34" charset="-79"/>
                <a:cs typeface="+mj-cs"/>
              </a:rPr>
              <a:t>, ואשר שימש כאמור במשך תקופה של שנתיים רצופות לפחות, סמוך לפני ההכרזה על המתחם לפי סעיף 14 לחוק הרשות הממשלתית להתחדשות עירונית"</a:t>
            </a:r>
          </a:p>
          <a:p>
            <a:pPr algn="just">
              <a:lnSpc>
                <a:spcPct val="100000"/>
              </a:lnSpc>
            </a:pPr>
            <a:r>
              <a:rPr lang="he-IL" sz="2600" b="1" dirty="0">
                <a:solidFill>
                  <a:srgbClr val="FF0000"/>
                </a:solidFill>
                <a:latin typeface="David" panose="020E0502060401010101" pitchFamily="34" charset="-79"/>
                <a:cs typeface="David" panose="020E0502060401010101" pitchFamily="34" charset="-79"/>
              </a:rPr>
              <a:t>נוסח סעיף</a:t>
            </a:r>
            <a:r>
              <a:rPr lang="he-IL" sz="2600" b="1" i="0" dirty="0">
                <a:solidFill>
                  <a:srgbClr val="FF0000"/>
                </a:solidFill>
                <a:effectLst/>
                <a:latin typeface="David" panose="020E0502060401010101" pitchFamily="34" charset="-79"/>
                <a:cs typeface="David" panose="020E0502060401010101" pitchFamily="34" charset="-79"/>
              </a:rPr>
              <a:t> 49כז</a:t>
            </a:r>
            <a:r>
              <a:rPr lang="he-IL" sz="2600" b="0" i="0" dirty="0">
                <a:solidFill>
                  <a:srgbClr val="FF0000"/>
                </a:solidFill>
                <a:effectLst/>
                <a:latin typeface="David" panose="020E0502060401010101" pitchFamily="34" charset="-79"/>
                <a:cs typeface="David" panose="020E0502060401010101" pitchFamily="34" charset="-79"/>
              </a:rPr>
              <a:t>. </a:t>
            </a:r>
            <a:r>
              <a:rPr lang="he-IL" sz="2600" b="0" i="0" dirty="0">
                <a:solidFill>
                  <a:srgbClr val="000000"/>
                </a:solidFill>
                <a:effectLst/>
                <a:latin typeface="David" panose="020E0502060401010101" pitchFamily="34" charset="-79"/>
                <a:cs typeface="David" panose="020E0502060401010101" pitchFamily="34" charset="-79"/>
              </a:rPr>
              <a:t>"האמור בסעיפים 49כב עד 49כו, למעט בסעיפים 49כב(א2), 49כב1 ו-49כב2, </a:t>
            </a:r>
            <a:r>
              <a:rPr lang="he-IL" b="0" i="0" dirty="0">
                <a:solidFill>
                  <a:schemeClr val="tx1">
                    <a:lumMod val="65000"/>
                    <a:lumOff val="35000"/>
                  </a:schemeClr>
                </a:solidFill>
                <a:effectLst/>
                <a:latin typeface="FrankRuehl" panose="020E0503060101010101" pitchFamily="34" charset="-79"/>
                <a:cs typeface="FrankRuehl" panose="020E0503060101010101" pitchFamily="34" charset="-79"/>
              </a:rPr>
              <a:t>(המתייחסים להטבות לקשישים) </a:t>
            </a:r>
            <a:r>
              <a:rPr lang="he-IL" sz="2600" b="1" i="0" dirty="0">
                <a:solidFill>
                  <a:srgbClr val="000000"/>
                </a:solidFill>
                <a:effectLst/>
                <a:latin typeface="David" panose="020E0502060401010101" pitchFamily="34" charset="-79"/>
                <a:cs typeface="David" panose="020E0502060401010101" pitchFamily="34" charset="-79"/>
              </a:rPr>
              <a:t>יחול, בשינויים המחויבים</a:t>
            </a:r>
            <a:r>
              <a:rPr lang="he-IL" sz="2600" b="0" i="0" dirty="0">
                <a:solidFill>
                  <a:srgbClr val="000000"/>
                </a:solidFill>
                <a:effectLst/>
                <a:latin typeface="David" panose="020E0502060401010101" pitchFamily="34" charset="-79"/>
                <a:cs typeface="David" panose="020E0502060401010101" pitchFamily="34" charset="-79"/>
              </a:rPr>
              <a:t>, </a:t>
            </a:r>
            <a:r>
              <a:rPr lang="he-IL" sz="2600" b="1" i="0" dirty="0">
                <a:solidFill>
                  <a:srgbClr val="000000"/>
                </a:solidFill>
                <a:effectLst/>
                <a:latin typeface="David" panose="020E0502060401010101" pitchFamily="34" charset="-79"/>
                <a:cs typeface="David" panose="020E0502060401010101" pitchFamily="34" charset="-79"/>
              </a:rPr>
              <a:t>גם</a:t>
            </a:r>
            <a:r>
              <a:rPr lang="he-IL" sz="2600" b="0" i="0" dirty="0">
                <a:solidFill>
                  <a:srgbClr val="000000"/>
                </a:solidFill>
                <a:effectLst/>
                <a:latin typeface="David" panose="020E0502060401010101" pitchFamily="34" charset="-79"/>
                <a:cs typeface="David" panose="020E0502060401010101" pitchFamily="34" charset="-79"/>
              </a:rPr>
              <a:t> לגבי מכירה ליזם של </a:t>
            </a:r>
            <a:r>
              <a:rPr lang="he-IL" sz="2600" b="1" i="0" dirty="0">
                <a:solidFill>
                  <a:srgbClr val="000000"/>
                </a:solidFill>
                <a:effectLst/>
                <a:latin typeface="David" panose="020E0502060401010101" pitchFamily="34" charset="-79"/>
                <a:cs typeface="David" panose="020E0502060401010101" pitchFamily="34" charset="-79"/>
              </a:rPr>
              <a:t>יחידה אחרת </a:t>
            </a:r>
            <a:r>
              <a:rPr lang="he-IL" sz="2600" b="0" i="0" dirty="0">
                <a:solidFill>
                  <a:schemeClr val="tx1"/>
                </a:solidFill>
                <a:effectLst/>
                <a:latin typeface="David" panose="020E0502060401010101" pitchFamily="34" charset="-79"/>
                <a:cs typeface="David" panose="020E0502060401010101" pitchFamily="34" charset="-79"/>
              </a:rPr>
              <a:t>במתחם </a:t>
            </a:r>
            <a:r>
              <a:rPr lang="he-IL" sz="2600" i="0" dirty="0">
                <a:solidFill>
                  <a:schemeClr val="tx1"/>
                </a:solidFill>
                <a:effectLst/>
                <a:latin typeface="David" panose="020E0502060401010101" pitchFamily="34" charset="-79"/>
                <a:cs typeface="David" panose="020E0502060401010101" pitchFamily="34" charset="-79"/>
              </a:rPr>
              <a:t>שאינה מהווה מלאי עסקי בידי המוכר, </a:t>
            </a:r>
            <a:r>
              <a:rPr lang="he-IL" sz="2600" b="0" i="0" dirty="0">
                <a:solidFill>
                  <a:schemeClr val="tx1"/>
                </a:solidFill>
                <a:effectLst/>
                <a:latin typeface="David" panose="020E0502060401010101" pitchFamily="34" charset="-79"/>
                <a:cs typeface="David" panose="020E0502060401010101" pitchFamily="34" charset="-79"/>
              </a:rPr>
              <a:t>ואולם הפטור </a:t>
            </a:r>
            <a:r>
              <a:rPr lang="he-IL" sz="2600" b="0" i="0" dirty="0">
                <a:solidFill>
                  <a:srgbClr val="000000"/>
                </a:solidFill>
                <a:effectLst/>
                <a:latin typeface="David" panose="020E0502060401010101" pitchFamily="34" charset="-79"/>
                <a:cs typeface="David" panose="020E0502060401010101" pitchFamily="34" charset="-79"/>
              </a:rPr>
              <a:t>לפי סעיף 49כב </a:t>
            </a:r>
            <a:r>
              <a:rPr lang="he-IL" sz="2600" b="1" i="0" dirty="0">
                <a:solidFill>
                  <a:schemeClr val="tx1"/>
                </a:solidFill>
                <a:effectLst/>
                <a:latin typeface="David" panose="020E0502060401010101" pitchFamily="34" charset="-79"/>
                <a:cs typeface="David" panose="020E0502060401010101" pitchFamily="34" charset="-79"/>
              </a:rPr>
              <a:t>לא יחול על תמורה כספית נוספת</a:t>
            </a:r>
            <a:r>
              <a:rPr lang="he-IL" sz="2600" b="0" i="0" dirty="0">
                <a:solidFill>
                  <a:srgbClr val="000000"/>
                </a:solidFill>
                <a:effectLst/>
                <a:latin typeface="David" panose="020E0502060401010101" pitchFamily="34" charset="-79"/>
                <a:cs typeface="David" panose="020E0502060401010101" pitchFamily="34" charset="-79"/>
              </a:rPr>
              <a:t>, אם ניתנה, ובמכירת הזכות ביחידת מגורים חלופית או ביחידה אחרת שהתקבלה תמורת היחידה האחרת הנמכרת</a:t>
            </a:r>
            <a:r>
              <a:rPr lang="he-IL" sz="2600" b="0" i="0" dirty="0">
                <a:solidFill>
                  <a:schemeClr val="tx1"/>
                </a:solidFill>
                <a:effectLst/>
                <a:latin typeface="David" panose="020E0502060401010101" pitchFamily="34" charset="-79"/>
                <a:cs typeface="David" panose="020E0502060401010101" pitchFamily="34" charset="-79"/>
              </a:rPr>
              <a:t>, לא יחול פטור ממס</a:t>
            </a:r>
            <a:r>
              <a:rPr lang="he-IL" sz="2600" b="0" i="0" dirty="0">
                <a:solidFill>
                  <a:srgbClr val="000000"/>
                </a:solidFill>
                <a:effectLst/>
                <a:latin typeface="David" panose="020E0502060401010101" pitchFamily="34" charset="-79"/>
                <a:cs typeface="David" panose="020E0502060401010101" pitchFamily="34" charset="-79"/>
              </a:rPr>
              <a:t>, כולו או חלקו, או שיעור מס מופחת או דחיית מס לפי הוראות חוק זה או לפי הפקודה."</a:t>
            </a:r>
            <a:endParaRPr lang="he-IL" sz="2600" dirty="0">
              <a:latin typeface="David" panose="020E0502060401010101" pitchFamily="34" charset="-79"/>
              <a:cs typeface="David" panose="020E0502060401010101" pitchFamily="34" charset="-79"/>
            </a:endParaRPr>
          </a:p>
        </p:txBody>
      </p:sp>
      <p:sp>
        <p:nvSpPr>
          <p:cNvPr id="4" name="תיבת טקסט 3">
            <a:extLst>
              <a:ext uri="{FF2B5EF4-FFF2-40B4-BE49-F238E27FC236}">
                <a16:creationId xmlns:a16="http://schemas.microsoft.com/office/drawing/2014/main" id="{2A9F0194-E463-4F12-8102-F8FEA39B95C8}"/>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165633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4EF0006-CB66-4271-B6A0-85B572C84DFA}"/>
              </a:ext>
            </a:extLst>
          </p:cNvPr>
          <p:cNvSpPr>
            <a:spLocks noGrp="1"/>
          </p:cNvSpPr>
          <p:nvPr>
            <p:ph type="title"/>
          </p:nvPr>
        </p:nvSpPr>
        <p:spPr>
          <a:xfrm>
            <a:off x="1135626" y="624110"/>
            <a:ext cx="10014155" cy="1042458"/>
          </a:xfrm>
        </p:spPr>
        <p:txBody>
          <a:bodyPr>
            <a:normAutofit fontScale="90000"/>
          </a:bodyPr>
          <a:lstStyle/>
          <a:p>
            <a:pPr algn="r"/>
            <a:r>
              <a:rPr lang="he-IL" sz="3600" b="1" dirty="0">
                <a:solidFill>
                  <a:srgbClr val="0070C0"/>
                </a:solidFill>
                <a:latin typeface="David" panose="020E0502060401010101" pitchFamily="34" charset="-79"/>
                <a:cs typeface="David" panose="020E0502060401010101" pitchFamily="34" charset="-79"/>
              </a:rPr>
              <a:t>זכות לקבלת הדירה החדשה –יראו כדירה לעניין מס השבח ומס הרכישה</a:t>
            </a:r>
          </a:p>
        </p:txBody>
      </p:sp>
      <p:sp>
        <p:nvSpPr>
          <p:cNvPr id="3" name="מציין מיקום תוכן 2">
            <a:extLst>
              <a:ext uri="{FF2B5EF4-FFF2-40B4-BE49-F238E27FC236}">
                <a16:creationId xmlns:a16="http://schemas.microsoft.com/office/drawing/2014/main" id="{A13F1318-97A4-4FFD-A920-074623B98BF8}"/>
              </a:ext>
            </a:extLst>
          </p:cNvPr>
          <p:cNvSpPr>
            <a:spLocks noGrp="1"/>
          </p:cNvSpPr>
          <p:nvPr>
            <p:ph idx="1"/>
          </p:nvPr>
        </p:nvSpPr>
        <p:spPr>
          <a:xfrm>
            <a:off x="1253614" y="1858298"/>
            <a:ext cx="9896168" cy="4375592"/>
          </a:xfrm>
        </p:spPr>
        <p:txBody>
          <a:bodyPr>
            <a:normAutofit/>
          </a:bodyPr>
          <a:lstStyle/>
          <a:p>
            <a:pPr algn="just"/>
            <a:r>
              <a:rPr lang="he-IL" sz="2600" dirty="0">
                <a:latin typeface="David" panose="020E0502060401010101" pitchFamily="34" charset="-79"/>
                <a:cs typeface="David" panose="020E0502060401010101" pitchFamily="34" charset="-79"/>
              </a:rPr>
              <a:t>נקבע, כי הן ביחס לפרויקט "פינוי בינוי" והן ביחס לפרויקט תמ"א 38 (הריסה)  ,יראו זכות לדירת מגורים חלופית שהתקבלה תמורת יחידת המגורים הנמכרת, כדירת מגורים כהגדרתה בסעיף 9(ג) לעניין מס רכישה או כדירת מגורים לעניין מס שבח, למרות שטרם נבנתה</a:t>
            </a:r>
          </a:p>
          <a:p>
            <a:endParaRPr lang="he-IL" sz="1800" dirty="0">
              <a:solidFill>
                <a:srgbClr val="000000"/>
              </a:solidFill>
              <a:latin typeface="Times New Roman" panose="02020603050405020304" pitchFamily="18" charset="0"/>
              <a:cs typeface="+mj-cs"/>
            </a:endParaRPr>
          </a:p>
          <a:p>
            <a:r>
              <a:rPr lang="he-IL" sz="2200" b="1" dirty="0">
                <a:solidFill>
                  <a:srgbClr val="FF0000"/>
                </a:solidFill>
                <a:latin typeface="David" panose="020E0502060401010101" pitchFamily="34" charset="-79"/>
                <a:cs typeface="David" panose="020E0502060401010101" pitchFamily="34" charset="-79"/>
              </a:rPr>
              <a:t>נוסח סעיף</a:t>
            </a:r>
            <a:r>
              <a:rPr lang="he-IL" sz="2200" b="1" i="0" dirty="0">
                <a:solidFill>
                  <a:srgbClr val="FF0000"/>
                </a:solidFill>
                <a:effectLst/>
                <a:latin typeface="David" panose="020E0502060401010101" pitchFamily="34" charset="-79"/>
                <a:cs typeface="David" panose="020E0502060401010101" pitchFamily="34" charset="-79"/>
              </a:rPr>
              <a:t> 49כז1. </a:t>
            </a:r>
            <a:r>
              <a:rPr lang="he-IL" b="1" i="0" dirty="0">
                <a:effectLst/>
                <a:latin typeface="Times New Roman" panose="02020603050405020304" pitchFamily="18" charset="0"/>
                <a:cs typeface="+mj-cs"/>
              </a:rPr>
              <a:t>"</a:t>
            </a:r>
            <a:r>
              <a:rPr lang="he-IL" b="0" i="0" dirty="0">
                <a:solidFill>
                  <a:srgbClr val="000000"/>
                </a:solidFill>
                <a:effectLst/>
                <a:latin typeface="Times New Roman" panose="02020603050405020304" pitchFamily="18" charset="0"/>
                <a:cs typeface="+mj-cs"/>
              </a:rPr>
              <a:t>על אף האמור בחוק זה, </a:t>
            </a:r>
            <a:r>
              <a:rPr lang="he-IL" b="1" i="0" dirty="0">
                <a:solidFill>
                  <a:srgbClr val="FF0000"/>
                </a:solidFill>
                <a:effectLst/>
                <a:latin typeface="Times New Roman" panose="02020603050405020304" pitchFamily="18" charset="0"/>
                <a:cs typeface="+mj-cs"/>
              </a:rPr>
              <a:t>נמכרה יחידת מגורים במכירה לפי סעיף 49כב</a:t>
            </a:r>
            <a:r>
              <a:rPr lang="he-IL" b="0" i="0" dirty="0">
                <a:solidFill>
                  <a:srgbClr val="000000"/>
                </a:solidFill>
                <a:effectLst/>
                <a:latin typeface="Times New Roman" panose="02020603050405020304" pitchFamily="18" charset="0"/>
                <a:cs typeface="+mj-cs"/>
              </a:rPr>
              <a:t>, </a:t>
            </a:r>
            <a:r>
              <a:rPr lang="he-IL" b="1" i="0" dirty="0">
                <a:solidFill>
                  <a:srgbClr val="FF0000"/>
                </a:solidFill>
                <a:effectLst/>
                <a:latin typeface="Times New Roman" panose="02020603050405020304" pitchFamily="18" charset="0"/>
                <a:cs typeface="+mj-cs"/>
              </a:rPr>
              <a:t>יראו</a:t>
            </a:r>
            <a:r>
              <a:rPr lang="he-IL" b="0" i="0" dirty="0">
                <a:solidFill>
                  <a:srgbClr val="000000"/>
                </a:solidFill>
                <a:effectLst/>
                <a:latin typeface="Times New Roman" panose="02020603050405020304" pitchFamily="18" charset="0"/>
                <a:cs typeface="+mj-cs"/>
              </a:rPr>
              <a:t> זכות ליחידת מגורים חלופית שהתקבלה תמורת יחידת המגורים הנמכרת </a:t>
            </a:r>
            <a:r>
              <a:rPr lang="he-IL" b="1" i="0" dirty="0">
                <a:solidFill>
                  <a:srgbClr val="FF0000"/>
                </a:solidFill>
                <a:effectLst/>
                <a:latin typeface="Times New Roman" panose="02020603050405020304" pitchFamily="18" charset="0"/>
                <a:cs typeface="+mj-cs"/>
              </a:rPr>
              <a:t>כדירת מגורים </a:t>
            </a:r>
            <a:r>
              <a:rPr lang="he-IL" b="0" i="0" dirty="0">
                <a:solidFill>
                  <a:srgbClr val="000000"/>
                </a:solidFill>
                <a:effectLst/>
                <a:latin typeface="Times New Roman" panose="02020603050405020304" pitchFamily="18" charset="0"/>
                <a:cs typeface="+mj-cs"/>
              </a:rPr>
              <a:t>כהגדרתה בסעיף 9(ג) לעניין מס רכישה או כדירת מגורים לעניין מס שבח, לפי העניין."</a:t>
            </a:r>
          </a:p>
          <a:p>
            <a:r>
              <a:rPr lang="he-IL" sz="2200" b="1" dirty="0">
                <a:solidFill>
                  <a:srgbClr val="FF0000"/>
                </a:solidFill>
                <a:latin typeface="David" panose="020E0502060401010101" pitchFamily="34" charset="-79"/>
                <a:cs typeface="David" panose="020E0502060401010101" pitchFamily="34" charset="-79"/>
              </a:rPr>
              <a:t>נוסח סעיף</a:t>
            </a:r>
            <a:r>
              <a:rPr lang="he-IL" sz="2200" b="1" i="0" dirty="0">
                <a:solidFill>
                  <a:srgbClr val="FF0000"/>
                </a:solidFill>
                <a:effectLst/>
                <a:latin typeface="David" panose="020E0502060401010101" pitchFamily="34" charset="-79"/>
                <a:cs typeface="David" panose="020E0502060401010101" pitchFamily="34" charset="-79"/>
              </a:rPr>
              <a:t> 49לו1. </a:t>
            </a:r>
            <a:r>
              <a:rPr lang="he-IL" b="1" dirty="0">
                <a:latin typeface="Times New Roman" panose="02020603050405020304" pitchFamily="18" charset="0"/>
                <a:cs typeface="+mj-cs"/>
              </a:rPr>
              <a:t>"</a:t>
            </a:r>
            <a:r>
              <a:rPr lang="he-IL" b="0" i="0" dirty="0">
                <a:solidFill>
                  <a:srgbClr val="000000"/>
                </a:solidFill>
                <a:effectLst/>
                <a:latin typeface="Times New Roman" panose="02020603050405020304" pitchFamily="18" charset="0"/>
                <a:cs typeface="+mj-cs"/>
              </a:rPr>
              <a:t>על אף האמור בחוק זה, </a:t>
            </a:r>
            <a:r>
              <a:rPr lang="he-IL" b="1" i="0" dirty="0">
                <a:solidFill>
                  <a:srgbClr val="FF0000"/>
                </a:solidFill>
                <a:effectLst/>
                <a:latin typeface="Times New Roman" panose="02020603050405020304" pitchFamily="18" charset="0"/>
                <a:cs typeface="+mj-cs"/>
              </a:rPr>
              <a:t>נמכרה זכות במקרקעין שהיא יחידת מגורים במכירה לפי סעיף 49לג1</a:t>
            </a:r>
            <a:r>
              <a:rPr lang="he-IL" b="0" i="0" dirty="0">
                <a:solidFill>
                  <a:srgbClr val="000000"/>
                </a:solidFill>
                <a:effectLst/>
                <a:latin typeface="Times New Roman" panose="02020603050405020304" pitchFamily="18" charset="0"/>
                <a:cs typeface="+mj-cs"/>
              </a:rPr>
              <a:t>, </a:t>
            </a:r>
            <a:r>
              <a:rPr lang="he-IL" b="1" i="0" dirty="0">
                <a:solidFill>
                  <a:srgbClr val="FF0000"/>
                </a:solidFill>
                <a:effectLst/>
                <a:latin typeface="Times New Roman" panose="02020603050405020304" pitchFamily="18" charset="0"/>
                <a:cs typeface="+mj-cs"/>
              </a:rPr>
              <a:t>יראו</a:t>
            </a:r>
            <a:r>
              <a:rPr lang="he-IL" b="0" i="0" dirty="0">
                <a:solidFill>
                  <a:srgbClr val="000000"/>
                </a:solidFill>
                <a:effectLst/>
                <a:latin typeface="Times New Roman" panose="02020603050405020304" pitchFamily="18" charset="0"/>
                <a:cs typeface="+mj-cs"/>
              </a:rPr>
              <a:t> זכות ליחידת מגורים שהתקבלה תמורת יחידת המגורים הנמכרת </a:t>
            </a:r>
            <a:r>
              <a:rPr lang="he-IL" b="1" i="0" dirty="0">
                <a:solidFill>
                  <a:srgbClr val="FF0000"/>
                </a:solidFill>
                <a:effectLst/>
                <a:latin typeface="Times New Roman" panose="02020603050405020304" pitchFamily="18" charset="0"/>
                <a:cs typeface="+mj-cs"/>
              </a:rPr>
              <a:t>כדירת מגורים </a:t>
            </a:r>
            <a:r>
              <a:rPr lang="he-IL" b="0" i="0" dirty="0">
                <a:solidFill>
                  <a:srgbClr val="000000"/>
                </a:solidFill>
                <a:effectLst/>
                <a:latin typeface="Times New Roman" panose="02020603050405020304" pitchFamily="18" charset="0"/>
                <a:cs typeface="+mj-cs"/>
              </a:rPr>
              <a:t>כהגדרתה בסעיף 9(ג) לעניין מס רכישה או כדירת מגורים לעניין מס שבח, לפי העניין."</a:t>
            </a:r>
            <a:endParaRPr lang="he-IL" dirty="0">
              <a:cs typeface="+mj-cs"/>
            </a:endParaRPr>
          </a:p>
        </p:txBody>
      </p:sp>
      <p:sp>
        <p:nvSpPr>
          <p:cNvPr id="4" name="תיבת טקסט 3">
            <a:extLst>
              <a:ext uri="{FF2B5EF4-FFF2-40B4-BE49-F238E27FC236}">
                <a16:creationId xmlns:a16="http://schemas.microsoft.com/office/drawing/2014/main" id="{9E977494-FE81-40FD-88DC-95282AD72E30}"/>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11631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CE081AB-29BB-4D1C-8680-76D6E4E17C6A}"/>
              </a:ext>
            </a:extLst>
          </p:cNvPr>
          <p:cNvSpPr>
            <a:spLocks noGrp="1"/>
          </p:cNvSpPr>
          <p:nvPr>
            <p:ph type="title"/>
          </p:nvPr>
        </p:nvSpPr>
        <p:spPr>
          <a:xfrm>
            <a:off x="1120877" y="624110"/>
            <a:ext cx="10043653" cy="807875"/>
          </a:xfrm>
        </p:spPr>
        <p:txBody>
          <a:bodyPr>
            <a:normAutofit/>
          </a:bodyPr>
          <a:lstStyle/>
          <a:p>
            <a:pPr algn="ctr"/>
            <a:r>
              <a:rPr lang="he-IL" sz="3600" b="1" dirty="0">
                <a:solidFill>
                  <a:srgbClr val="0070C0"/>
                </a:solidFill>
                <a:latin typeface="David" panose="020E0502060401010101" pitchFamily="34" charset="-79"/>
                <a:cs typeface="David" panose="020E0502060401010101" pitchFamily="34" charset="-79"/>
              </a:rPr>
              <a:t>ניכוי הוצאות עלויות בניה במכירת הדירה החדשה</a:t>
            </a:r>
          </a:p>
        </p:txBody>
      </p:sp>
      <p:sp>
        <p:nvSpPr>
          <p:cNvPr id="3" name="מציין מיקום תוכן 2">
            <a:extLst>
              <a:ext uri="{FF2B5EF4-FFF2-40B4-BE49-F238E27FC236}">
                <a16:creationId xmlns:a16="http://schemas.microsoft.com/office/drawing/2014/main" id="{3ECF6658-BB10-4F8C-8C8B-520259C3539A}"/>
              </a:ext>
            </a:extLst>
          </p:cNvPr>
          <p:cNvSpPr>
            <a:spLocks noGrp="1"/>
          </p:cNvSpPr>
          <p:nvPr>
            <p:ph idx="1"/>
          </p:nvPr>
        </p:nvSpPr>
        <p:spPr>
          <a:xfrm>
            <a:off x="1224116" y="1708030"/>
            <a:ext cx="9940414" cy="4203192"/>
          </a:xfrm>
        </p:spPr>
        <p:txBody>
          <a:bodyPr>
            <a:normAutofit fontScale="92500"/>
          </a:bodyPr>
          <a:lstStyle/>
          <a:p>
            <a:pPr algn="just"/>
            <a:r>
              <a:rPr lang="he-IL" sz="2400" dirty="0">
                <a:solidFill>
                  <a:schemeClr val="tx1"/>
                </a:solidFill>
                <a:latin typeface="David" panose="020E0502060401010101" pitchFamily="34" charset="-79"/>
                <a:cs typeface="David" panose="020E0502060401010101" pitchFamily="34" charset="-79"/>
              </a:rPr>
              <a:t>לא ניתן יהיה לנכות בחישוב השבח במכירה את ההוצאות שהוציא היזם לשיפוץ הדירה מהתמורה שקיבל המוכר, שכן המוכר הוא לא זה שנשא בהוצאות אלו. לפני התיקון לא היה לכך אזכור מפורש בחוק</a:t>
            </a:r>
          </a:p>
          <a:p>
            <a:pPr algn="just"/>
            <a:r>
              <a:rPr lang="he-IL" sz="2400" dirty="0">
                <a:latin typeface="David" panose="020E0502060401010101" pitchFamily="34" charset="-79"/>
                <a:cs typeface="David" panose="020E0502060401010101" pitchFamily="34" charset="-79"/>
              </a:rPr>
              <a:t> </a:t>
            </a:r>
            <a:r>
              <a:rPr lang="he-IL" sz="2400" dirty="0">
                <a:solidFill>
                  <a:schemeClr val="tx1"/>
                </a:solidFill>
                <a:latin typeface="David" panose="020E0502060401010101" pitchFamily="34" charset="-79"/>
                <a:cs typeface="David" panose="020E0502060401010101" pitchFamily="34" charset="-79"/>
              </a:rPr>
              <a:t>הוראה דומה נקבעה גם ביחס לניכוי הוצאות במכירת דירה חלופית שהתקבלה בפרויקט תמ"א 38 הריסה </a:t>
            </a:r>
            <a:r>
              <a:rPr lang="he-IL" sz="2400" dirty="0" err="1">
                <a:solidFill>
                  <a:schemeClr val="tx1"/>
                </a:solidFill>
                <a:latin typeface="David" panose="020E0502060401010101" pitchFamily="34" charset="-79"/>
                <a:cs typeface="David" panose="020E0502060401010101" pitchFamily="34" charset="-79"/>
              </a:rPr>
              <a:t>ובתמ"א</a:t>
            </a:r>
            <a:r>
              <a:rPr lang="he-IL" sz="2400" dirty="0">
                <a:solidFill>
                  <a:schemeClr val="tx1"/>
                </a:solidFill>
                <a:latin typeface="David" panose="020E0502060401010101" pitchFamily="34" charset="-79"/>
                <a:cs typeface="David" panose="020E0502060401010101" pitchFamily="34" charset="-79"/>
              </a:rPr>
              <a:t> 38 (חיזוק) </a:t>
            </a:r>
          </a:p>
          <a:p>
            <a:pPr algn="just"/>
            <a:endParaRPr lang="he-IL" sz="2400" dirty="0"/>
          </a:p>
          <a:p>
            <a:pPr algn="just"/>
            <a:r>
              <a:rPr lang="he-IL" sz="2400" b="1" dirty="0">
                <a:solidFill>
                  <a:srgbClr val="FF0000"/>
                </a:solidFill>
                <a:latin typeface="David" panose="020E0502060401010101" pitchFamily="34" charset="-79"/>
                <a:cs typeface="David" panose="020E0502060401010101" pitchFamily="34" charset="-79"/>
              </a:rPr>
              <a:t>נוסח סעיף 49 לג (ג) </a:t>
            </a:r>
            <a:r>
              <a:rPr lang="he-IL" sz="2400" dirty="0">
                <a:solidFill>
                  <a:srgbClr val="FF0000"/>
                </a:solidFill>
                <a:latin typeface="David" panose="020E0502060401010101" pitchFamily="34" charset="-79"/>
                <a:cs typeface="+mj-cs"/>
              </a:rPr>
              <a:t>"</a:t>
            </a:r>
            <a:r>
              <a:rPr lang="he-IL" sz="2400" b="0" i="0" dirty="0">
                <a:solidFill>
                  <a:srgbClr val="FF0000"/>
                </a:solidFill>
                <a:effectLst/>
                <a:latin typeface="David" panose="020E0502060401010101" pitchFamily="34" charset="-79"/>
                <a:cs typeface="+mj-cs"/>
              </a:rPr>
              <a:t> הוצאות אשר הוצאו לשירותי בנייה לפי תכנית החיזוק במקרקעין, שקיבל מוכר כתמורה למכירה כאמור בסעיף קטן (א), לא יותרו בניכוי בעת מכירת היחידה שבה בוצעה הבנייה</a:t>
            </a:r>
            <a:r>
              <a:rPr lang="he-IL" sz="2400" dirty="0">
                <a:solidFill>
                  <a:srgbClr val="FF0000"/>
                </a:solidFill>
                <a:latin typeface="David" panose="020E0502060401010101" pitchFamily="34" charset="-79"/>
                <a:cs typeface="+mj-cs"/>
              </a:rPr>
              <a:t> "</a:t>
            </a:r>
          </a:p>
          <a:p>
            <a:pPr algn="just"/>
            <a:r>
              <a:rPr lang="he-IL" sz="2400" b="1" dirty="0">
                <a:solidFill>
                  <a:srgbClr val="FF0000"/>
                </a:solidFill>
                <a:latin typeface="David" panose="020E0502060401010101" pitchFamily="34" charset="-79"/>
                <a:cs typeface="David" panose="020E0502060401010101" pitchFamily="34" charset="-79"/>
              </a:rPr>
              <a:t>בסעיף 49 </a:t>
            </a:r>
            <a:r>
              <a:rPr lang="he-IL" sz="2400" b="1" dirty="0" err="1">
                <a:solidFill>
                  <a:srgbClr val="FF0000"/>
                </a:solidFill>
                <a:latin typeface="David" panose="020E0502060401010101" pitchFamily="34" charset="-79"/>
                <a:cs typeface="David" panose="020E0502060401010101" pitchFamily="34" charset="-79"/>
              </a:rPr>
              <a:t>כג</a:t>
            </a:r>
            <a:r>
              <a:rPr lang="he-IL" sz="2400" b="1" dirty="0">
                <a:solidFill>
                  <a:srgbClr val="FF0000"/>
                </a:solidFill>
              </a:rPr>
              <a:t>,</a:t>
            </a:r>
            <a:r>
              <a:rPr lang="he-IL" sz="2400" b="1" dirty="0">
                <a:solidFill>
                  <a:srgbClr val="FF0000"/>
                </a:solidFill>
                <a:cs typeface="+mj-cs"/>
              </a:rPr>
              <a:t> </a:t>
            </a:r>
            <a:r>
              <a:rPr lang="he-IL" sz="1900" b="1" dirty="0">
                <a:solidFill>
                  <a:srgbClr val="FF0000"/>
                </a:solidFill>
                <a:cs typeface="+mj-cs"/>
              </a:rPr>
              <a:t>אחרי פסקה (7) יבוא: "(8) </a:t>
            </a:r>
            <a:r>
              <a:rPr lang="he-IL" sz="2400" dirty="0">
                <a:solidFill>
                  <a:srgbClr val="FF0000"/>
                </a:solidFill>
                <a:latin typeface="FrankRuehl" panose="020E0503060101010101" pitchFamily="34" charset="-79"/>
                <a:cs typeface="+mj-cs"/>
              </a:rPr>
              <a:t>לעניין חישוב המס במכירת יחידת המגורים החלופית, יחולו, בשינויים המחויבים ולפי העניין, הוראות סעיף 40(ג), וההגדרה "יתרת שווי רכישה "שבסעיף 47 כמשמעותה לעניין זכות חלופית.";</a:t>
            </a:r>
          </a:p>
          <a:p>
            <a:endParaRPr lang="he-IL" dirty="0"/>
          </a:p>
        </p:txBody>
      </p:sp>
      <p:sp>
        <p:nvSpPr>
          <p:cNvPr id="4" name="תיבת טקסט 3">
            <a:extLst>
              <a:ext uri="{FF2B5EF4-FFF2-40B4-BE49-F238E27FC236}">
                <a16:creationId xmlns:a16="http://schemas.microsoft.com/office/drawing/2014/main" id="{2A6DA089-396B-4E73-9A93-A42D8CFC3CB8}"/>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1783077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F797065-796E-45C5-AFF2-E72A33962FC4}"/>
              </a:ext>
            </a:extLst>
          </p:cNvPr>
          <p:cNvSpPr>
            <a:spLocks noGrp="1"/>
          </p:cNvSpPr>
          <p:nvPr>
            <p:ph type="title"/>
          </p:nvPr>
        </p:nvSpPr>
        <p:spPr>
          <a:xfrm>
            <a:off x="1209369" y="624110"/>
            <a:ext cx="9946312" cy="842381"/>
          </a:xfrm>
        </p:spPr>
        <p:txBody>
          <a:bodyPr>
            <a:normAutofit/>
          </a:bodyPr>
          <a:lstStyle/>
          <a:p>
            <a:pPr algn="ctr"/>
            <a:r>
              <a:rPr lang="he-IL" sz="3600" b="1" dirty="0">
                <a:solidFill>
                  <a:srgbClr val="0070C0"/>
                </a:solidFill>
                <a:latin typeface="David" panose="020E0502060401010101" pitchFamily="34" charset="-79"/>
                <a:cs typeface="David" panose="020E0502060401010101" pitchFamily="34" charset="-79"/>
              </a:rPr>
              <a:t>תחולת התיקון לחוק (תיקון מס' 96)</a:t>
            </a:r>
          </a:p>
        </p:txBody>
      </p:sp>
      <p:sp>
        <p:nvSpPr>
          <p:cNvPr id="3" name="מציין מיקום תוכן 2">
            <a:extLst>
              <a:ext uri="{FF2B5EF4-FFF2-40B4-BE49-F238E27FC236}">
                <a16:creationId xmlns:a16="http://schemas.microsoft.com/office/drawing/2014/main" id="{1494E9FD-EBD5-4070-84B4-BB68B161BAFB}"/>
              </a:ext>
            </a:extLst>
          </p:cNvPr>
          <p:cNvSpPr>
            <a:spLocks noGrp="1"/>
          </p:cNvSpPr>
          <p:nvPr>
            <p:ph idx="1"/>
          </p:nvPr>
        </p:nvSpPr>
        <p:spPr>
          <a:xfrm>
            <a:off x="1209368" y="1845734"/>
            <a:ext cx="9946312" cy="4023360"/>
          </a:xfrm>
        </p:spPr>
        <p:txBody>
          <a:bodyPr>
            <a:normAutofit/>
          </a:bodyPr>
          <a:lstStyle/>
          <a:p>
            <a:pPr algn="just" rtl="1">
              <a:spcBef>
                <a:spcPts val="360"/>
              </a:spcBef>
              <a:spcAft>
                <a:spcPts val="0"/>
              </a:spcAft>
            </a:pPr>
            <a:r>
              <a:rPr lang="he-IL" sz="2600" b="1" dirty="0">
                <a:solidFill>
                  <a:schemeClr val="tx1"/>
                </a:solidFill>
                <a:latin typeface="David" panose="020E0502060401010101" pitchFamily="34" charset="-79"/>
                <a:cs typeface="David" panose="020E0502060401010101" pitchFamily="34" charset="-79"/>
              </a:rPr>
              <a:t>התיקון לחוק יחול מיום פרסומו – 18.11.2021</a:t>
            </a:r>
          </a:p>
          <a:p>
            <a:pPr algn="just" rtl="1">
              <a:spcBef>
                <a:spcPts val="360"/>
              </a:spcBef>
              <a:spcAft>
                <a:spcPts val="0"/>
              </a:spcAft>
            </a:pPr>
            <a:endParaRPr lang="he-IL" sz="200" b="1" dirty="0">
              <a:solidFill>
                <a:schemeClr val="tx1"/>
              </a:solidFill>
              <a:latin typeface="David" panose="020E0502060401010101" pitchFamily="34" charset="-79"/>
              <a:cs typeface="David" panose="020E0502060401010101" pitchFamily="34" charset="-79"/>
            </a:endParaRPr>
          </a:p>
          <a:p>
            <a:pPr algn="just" rtl="1">
              <a:spcBef>
                <a:spcPts val="360"/>
              </a:spcBef>
              <a:spcAft>
                <a:spcPts val="0"/>
              </a:spcAft>
            </a:pPr>
            <a:r>
              <a:rPr lang="he-IL" sz="2600" b="1" dirty="0">
                <a:solidFill>
                  <a:schemeClr val="tx1"/>
                </a:solidFill>
                <a:latin typeface="David" panose="020E0502060401010101" pitchFamily="34" charset="-79"/>
                <a:cs typeface="David" panose="020E0502060401010101" pitchFamily="34" charset="-79"/>
              </a:rPr>
              <a:t>הוראות סעיף 49 </a:t>
            </a:r>
            <a:r>
              <a:rPr lang="he-IL" sz="2600" b="1" dirty="0" err="1">
                <a:solidFill>
                  <a:schemeClr val="tx1"/>
                </a:solidFill>
                <a:latin typeface="David" panose="020E0502060401010101" pitchFamily="34" charset="-79"/>
                <a:cs typeface="David" panose="020E0502060401010101" pitchFamily="34" charset="-79"/>
              </a:rPr>
              <a:t>כב</a:t>
            </a:r>
            <a:r>
              <a:rPr lang="he-IL" sz="2600" b="1" dirty="0">
                <a:solidFill>
                  <a:schemeClr val="tx1"/>
                </a:solidFill>
                <a:latin typeface="David" panose="020E0502060401010101" pitchFamily="34" charset="-79"/>
                <a:cs typeface="David" panose="020E0502060401010101" pitchFamily="34" charset="-79"/>
              </a:rPr>
              <a:t> בדבר הפטור ממס שבח, יחולו על עסקאות שיום המכירה לגביהם חל ביום פרסום החוק ואילך</a:t>
            </a:r>
          </a:p>
          <a:p>
            <a:pPr algn="just" rtl="1">
              <a:spcBef>
                <a:spcPts val="360"/>
              </a:spcBef>
              <a:spcAft>
                <a:spcPts val="0"/>
              </a:spcAft>
            </a:pPr>
            <a:endParaRPr lang="he-IL" sz="2400" dirty="0">
              <a:solidFill>
                <a:srgbClr val="000000"/>
              </a:solidFill>
              <a:latin typeface="Times New Roman" panose="02020603050405020304" pitchFamily="18" charset="0"/>
              <a:cs typeface="+mj-cs"/>
            </a:endParaRPr>
          </a:p>
          <a:p>
            <a:pPr marL="0" indent="0" algn="just" rtl="1">
              <a:spcBef>
                <a:spcPts val="360"/>
              </a:spcBef>
              <a:spcAft>
                <a:spcPts val="0"/>
              </a:spcAft>
              <a:buNone/>
            </a:pPr>
            <a:r>
              <a:rPr lang="he-IL" sz="2400" b="0" i="0" dirty="0">
                <a:solidFill>
                  <a:srgbClr val="FF0000"/>
                </a:solidFill>
                <a:effectLst/>
                <a:latin typeface="Times New Roman" panose="02020603050405020304" pitchFamily="18" charset="0"/>
                <a:cs typeface="+mj-cs"/>
              </a:rPr>
              <a:t>"תחילתו ביום פרסום החוק- 18.11.2021 </a:t>
            </a:r>
          </a:p>
          <a:p>
            <a:pPr marL="0" indent="0" algn="just" rtl="1">
              <a:spcBef>
                <a:spcPts val="360"/>
              </a:spcBef>
              <a:spcAft>
                <a:spcPts val="0"/>
              </a:spcAft>
              <a:buNone/>
            </a:pPr>
            <a:r>
              <a:rPr lang="he-IL" sz="2400" b="0" i="0" dirty="0">
                <a:solidFill>
                  <a:srgbClr val="FF0000"/>
                </a:solidFill>
                <a:effectLst/>
                <a:latin typeface="Times New Roman" panose="02020603050405020304" pitchFamily="18" charset="0"/>
                <a:cs typeface="+mj-cs"/>
              </a:rPr>
              <a:t>תחילתו של חוק מיסוי מקרקעין כנוסחו בחוק זה, ביום פרסומו של חוק זה (יום הפרסום – 18.11.2021); </a:t>
            </a:r>
          </a:p>
          <a:p>
            <a:pPr marL="0" indent="0" algn="just" rtl="1">
              <a:spcBef>
                <a:spcPts val="200"/>
              </a:spcBef>
              <a:spcAft>
                <a:spcPts val="0"/>
              </a:spcAft>
              <a:buNone/>
            </a:pPr>
            <a:r>
              <a:rPr lang="he-IL" sz="2400" dirty="0">
                <a:solidFill>
                  <a:srgbClr val="FF0000"/>
                </a:solidFill>
                <a:latin typeface="Times New Roman" panose="02020603050405020304" pitchFamily="18" charset="0"/>
                <a:cs typeface="+mj-cs"/>
              </a:rPr>
              <a:t>הוראות מעבר- </a:t>
            </a:r>
            <a:r>
              <a:rPr lang="he-IL" sz="2400" b="0" i="0" dirty="0">
                <a:solidFill>
                  <a:srgbClr val="FF0000"/>
                </a:solidFill>
                <a:effectLst/>
                <a:latin typeface="Times New Roman" panose="02020603050405020304" pitchFamily="18" charset="0"/>
                <a:cs typeface="+mj-cs"/>
              </a:rPr>
              <a:t>הוראות סעיף 49כב לחוק מיסוי מקרקעין, כנוסחן בחוק זה, יחולו על מכירת זכות נמכרת כמשמעותה בסעיף האמור שיום המכירה שנקבע לגביה על פי סעיף 49כ לחוק מיסוי מקרקעין, כנוסחו בחוק זה, חל ביום הפרסום או לאחריו."</a:t>
            </a:r>
          </a:p>
          <a:p>
            <a:pPr marL="0" indent="0" algn="just" rtl="1">
              <a:spcBef>
                <a:spcPts val="200"/>
              </a:spcBef>
              <a:spcAft>
                <a:spcPts val="0"/>
              </a:spcAft>
              <a:buNone/>
            </a:pPr>
            <a:endParaRPr lang="he-IL" sz="2400" b="0" i="0" dirty="0">
              <a:solidFill>
                <a:srgbClr val="FF0000"/>
              </a:solidFill>
              <a:effectLst/>
              <a:latin typeface="Times New Roman" panose="02020603050405020304" pitchFamily="18" charset="0"/>
            </a:endParaRPr>
          </a:p>
          <a:p>
            <a:endParaRPr lang="he-IL" dirty="0"/>
          </a:p>
        </p:txBody>
      </p:sp>
      <p:sp>
        <p:nvSpPr>
          <p:cNvPr id="4" name="תיבת טקסט 3">
            <a:extLst>
              <a:ext uri="{FF2B5EF4-FFF2-40B4-BE49-F238E27FC236}">
                <a16:creationId xmlns:a16="http://schemas.microsoft.com/office/drawing/2014/main" id="{6450A01D-FBA5-43AD-AF32-A4DD8BC4FCE7}"/>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666912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11D5DB6-CC03-4BD6-BF22-3042F67F8F5D}"/>
              </a:ext>
            </a:extLst>
          </p:cNvPr>
          <p:cNvSpPr>
            <a:spLocks noGrp="1"/>
          </p:cNvSpPr>
          <p:nvPr>
            <p:ph type="title"/>
          </p:nvPr>
        </p:nvSpPr>
        <p:spPr>
          <a:xfrm>
            <a:off x="1097280" y="693174"/>
            <a:ext cx="10058400" cy="914400"/>
          </a:xfrm>
        </p:spPr>
        <p:txBody>
          <a:bodyPr>
            <a:normAutofit/>
          </a:bodyPr>
          <a:lstStyle/>
          <a:p>
            <a:pPr algn="ctr"/>
            <a:r>
              <a:rPr lang="he-IL" sz="4000" b="1" dirty="0">
                <a:solidFill>
                  <a:srgbClr val="0070C0"/>
                </a:solidFill>
                <a:latin typeface="David" panose="020E0502060401010101" pitchFamily="34" charset="-79"/>
                <a:cs typeface="David" panose="020E0502060401010101" pitchFamily="34" charset="-79"/>
              </a:rPr>
              <a:t>לסיכום</a:t>
            </a:r>
          </a:p>
        </p:txBody>
      </p:sp>
      <p:sp>
        <p:nvSpPr>
          <p:cNvPr id="3" name="מציין מיקום תוכן 2">
            <a:extLst>
              <a:ext uri="{FF2B5EF4-FFF2-40B4-BE49-F238E27FC236}">
                <a16:creationId xmlns:a16="http://schemas.microsoft.com/office/drawing/2014/main" id="{4E45F285-6E18-45C5-BA7A-1B99ED1D0D40}"/>
              </a:ext>
            </a:extLst>
          </p:cNvPr>
          <p:cNvSpPr>
            <a:spLocks noGrp="1"/>
          </p:cNvSpPr>
          <p:nvPr>
            <p:ph idx="1"/>
          </p:nvPr>
        </p:nvSpPr>
        <p:spPr/>
        <p:txBody>
          <a:bodyPr>
            <a:normAutofit/>
          </a:bodyPr>
          <a:lstStyle/>
          <a:p>
            <a:r>
              <a:rPr lang="he-IL" sz="2400" dirty="0">
                <a:latin typeface="David" panose="020E0502060401010101" pitchFamily="34" charset="-79"/>
                <a:cs typeface="David" panose="020E0502060401010101" pitchFamily="34" charset="-79"/>
              </a:rPr>
              <a:t>אין ספק כי השינויים שבוצעו בתחום ההתחדשות העירונית יתנו זריקת מרץ לענף ויסירו לא מעט חסמים אשר מנעו קידומם של פרויקטים</a:t>
            </a:r>
          </a:p>
          <a:p>
            <a:endParaRPr lang="he-IL" sz="2400" dirty="0">
              <a:latin typeface="David" panose="020E0502060401010101" pitchFamily="34" charset="-79"/>
              <a:cs typeface="David" panose="020E0502060401010101" pitchFamily="34" charset="-79"/>
            </a:endParaRPr>
          </a:p>
          <a:p>
            <a:r>
              <a:rPr lang="he-IL" sz="2400" dirty="0">
                <a:latin typeface="David" panose="020E0502060401010101" pitchFamily="34" charset="-79"/>
                <a:cs typeface="David" panose="020E0502060401010101" pitchFamily="34" charset="-79"/>
              </a:rPr>
              <a:t>עדין אין התייחסות מספקת לפרויקטים של תמ"א 38 הריסה והיה נכון לבצע שינויים דומים גם בפרויקטים אלה, אך אין ספק שאנו בדרך הנכונה</a:t>
            </a:r>
          </a:p>
          <a:p>
            <a:endParaRPr lang="he-IL" sz="2400" dirty="0"/>
          </a:p>
          <a:p>
            <a:endParaRPr lang="he-IL" dirty="0"/>
          </a:p>
        </p:txBody>
      </p:sp>
      <p:sp>
        <p:nvSpPr>
          <p:cNvPr id="4" name="תיבת טקסט 3">
            <a:extLst>
              <a:ext uri="{FF2B5EF4-FFF2-40B4-BE49-F238E27FC236}">
                <a16:creationId xmlns:a16="http://schemas.microsoft.com/office/drawing/2014/main" id="{A54A393C-8B90-4F5B-9ECD-ECC6CD7514F3}"/>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3503121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gs>
            <a:gs pos="0">
              <a:schemeClr val="tx2">
                <a:lumMod val="80000"/>
                <a:lumOff val="20000"/>
              </a:schemeClr>
            </a:gs>
            <a:gs pos="100000">
              <a:schemeClr val="tx2">
                <a:lumMod val="90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BBCD2AE-6606-4794-A763-60A2C8BA1609}"/>
              </a:ext>
            </a:extLst>
          </p:cNvPr>
          <p:cNvSpPr>
            <a:spLocks noGrp="1"/>
          </p:cNvSpPr>
          <p:nvPr>
            <p:ph type="title"/>
          </p:nvPr>
        </p:nvSpPr>
        <p:spPr>
          <a:xfrm>
            <a:off x="7698658" y="1159566"/>
            <a:ext cx="3804038" cy="4568264"/>
          </a:xfrm>
          <a:noFill/>
          <a:effectLst>
            <a:outerShdw blurRad="50800" dist="50800" dir="5400000" algn="ctr" rotWithShape="0">
              <a:schemeClr val="accent2"/>
            </a:outerShdw>
          </a:effectLst>
        </p:spPr>
        <p:txBody>
          <a:bodyPr vert="horz" lIns="91440" tIns="45720" rIns="91440" bIns="45720" rtlCol="0" anchor="ctr">
            <a:normAutofit/>
          </a:bodyPr>
          <a:lstStyle/>
          <a:p>
            <a:pPr rtl="0"/>
            <a:r>
              <a:rPr lang="en-US" sz="7200" b="1" kern="1200" dirty="0" err="1">
                <a:solidFill>
                  <a:schemeClr val="bg1"/>
                </a:solidFill>
                <a:latin typeface="David" panose="020E0502060401010101" pitchFamily="34" charset="-79"/>
                <a:cs typeface="David" panose="020E0502060401010101" pitchFamily="34" charset="-79"/>
              </a:rPr>
              <a:t>תודה</a:t>
            </a:r>
            <a:r>
              <a:rPr lang="en-US" sz="7200" b="1" kern="1200" dirty="0">
                <a:solidFill>
                  <a:schemeClr val="bg1"/>
                </a:solidFill>
                <a:latin typeface="David" panose="020E0502060401010101" pitchFamily="34" charset="-79"/>
                <a:cs typeface="David" panose="020E0502060401010101" pitchFamily="34" charset="-79"/>
              </a:rPr>
              <a:t> </a:t>
            </a:r>
            <a:r>
              <a:rPr lang="en-US" sz="7200" b="1" kern="1200" dirty="0" err="1">
                <a:solidFill>
                  <a:schemeClr val="bg1"/>
                </a:solidFill>
                <a:latin typeface="David" panose="020E0502060401010101" pitchFamily="34" charset="-79"/>
                <a:cs typeface="David" panose="020E0502060401010101" pitchFamily="34" charset="-79"/>
              </a:rPr>
              <a:t>על</a:t>
            </a:r>
            <a:r>
              <a:rPr lang="en-US" sz="7200" b="1" kern="1200" dirty="0">
                <a:solidFill>
                  <a:schemeClr val="bg1"/>
                </a:solidFill>
                <a:latin typeface="David" panose="020E0502060401010101" pitchFamily="34" charset="-79"/>
                <a:cs typeface="David" panose="020E0502060401010101" pitchFamily="34" charset="-79"/>
              </a:rPr>
              <a:t> </a:t>
            </a:r>
            <a:r>
              <a:rPr lang="en-US" sz="7200" b="1" kern="1200" dirty="0" err="1">
                <a:solidFill>
                  <a:schemeClr val="bg1"/>
                </a:solidFill>
                <a:latin typeface="David" panose="020E0502060401010101" pitchFamily="34" charset="-79"/>
                <a:cs typeface="David" panose="020E0502060401010101" pitchFamily="34" charset="-79"/>
              </a:rPr>
              <a:t>ההקשבה</a:t>
            </a:r>
            <a:endParaRPr lang="en-US" sz="7200" b="1" kern="1200" dirty="0">
              <a:solidFill>
                <a:schemeClr val="bg1"/>
              </a:solidFill>
              <a:latin typeface="David" panose="020E0502060401010101" pitchFamily="34" charset="-79"/>
              <a:cs typeface="David" panose="020E0502060401010101" pitchFamily="34" charset="-79"/>
            </a:endParaRPr>
          </a:p>
        </p:txBody>
      </p:sp>
      <p:sp>
        <p:nvSpPr>
          <p:cNvPr id="3" name="מציין מיקום תוכן 2">
            <a:extLst>
              <a:ext uri="{FF2B5EF4-FFF2-40B4-BE49-F238E27FC236}">
                <a16:creationId xmlns:a16="http://schemas.microsoft.com/office/drawing/2014/main" id="{1442B4A5-19FD-4361-B140-02913341457B}"/>
              </a:ext>
            </a:extLst>
          </p:cNvPr>
          <p:cNvSpPr>
            <a:spLocks noGrp="1"/>
          </p:cNvSpPr>
          <p:nvPr>
            <p:ph idx="1"/>
          </p:nvPr>
        </p:nvSpPr>
        <p:spPr>
          <a:xfrm>
            <a:off x="534071" y="1873044"/>
            <a:ext cx="5292436" cy="4144298"/>
          </a:xfrm>
        </p:spPr>
        <p:txBody>
          <a:bodyPr vert="horz" lIns="91440" tIns="45720" rIns="91440" bIns="45720" rtlCol="0" anchor="ctr">
            <a:normAutofit/>
          </a:bodyPr>
          <a:lstStyle/>
          <a:p>
            <a:pPr marL="0" indent="0" rtl="0">
              <a:buNone/>
            </a:pPr>
            <a:r>
              <a:rPr lang="he-IL" sz="3200" b="1" dirty="0">
                <a:solidFill>
                  <a:srgbClr val="002060"/>
                </a:solidFill>
                <a:latin typeface="David" panose="020E0502060401010101" pitchFamily="34" charset="-79"/>
                <a:cs typeface="David" panose="020E0502060401010101" pitchFamily="34" charset="-79"/>
              </a:rPr>
              <a:t>עו"ד אורית רימון </a:t>
            </a:r>
          </a:p>
          <a:p>
            <a:pPr marL="0" indent="0" rtl="0">
              <a:buNone/>
            </a:pPr>
            <a:r>
              <a:rPr lang="he-IL" sz="3200" b="1" dirty="0">
                <a:solidFill>
                  <a:srgbClr val="002060"/>
                </a:solidFill>
                <a:latin typeface="David" panose="020E0502060401010101" pitchFamily="34" charset="-79"/>
                <a:cs typeface="David" panose="020E0502060401010101" pitchFamily="34" charset="-79"/>
              </a:rPr>
              <a:t>ממשרד דן בר-אל ושות'</a:t>
            </a:r>
          </a:p>
          <a:p>
            <a:pPr marL="0" indent="0" rtl="0">
              <a:buNone/>
            </a:pPr>
            <a:r>
              <a:rPr lang="he-IL" sz="3200" b="1" dirty="0">
                <a:solidFill>
                  <a:srgbClr val="002060"/>
                </a:solidFill>
                <a:latin typeface="David" panose="020E0502060401010101" pitchFamily="34" charset="-79"/>
                <a:cs typeface="David" panose="020E0502060401010101" pitchFamily="34" charset="-79"/>
              </a:rPr>
              <a:t>וייצמן 42 כפר סבא </a:t>
            </a:r>
          </a:p>
          <a:p>
            <a:pPr marL="0" indent="0" rtl="0">
              <a:buNone/>
            </a:pPr>
            <a:r>
              <a:rPr lang="he-IL" sz="3200" b="1" dirty="0">
                <a:solidFill>
                  <a:srgbClr val="002060"/>
                </a:solidFill>
                <a:latin typeface="David" panose="020E0502060401010101" pitchFamily="34" charset="-79"/>
                <a:cs typeface="David" panose="020E0502060401010101" pitchFamily="34" charset="-79"/>
              </a:rPr>
              <a:t>טל: 09-7419911</a:t>
            </a:r>
            <a:endParaRPr lang="en-US" sz="3200" b="1" dirty="0">
              <a:solidFill>
                <a:srgbClr val="002060"/>
              </a:solidFill>
              <a:latin typeface="David" panose="020E0502060401010101" pitchFamily="34" charset="-79"/>
              <a:cs typeface="David" panose="020E0502060401010101" pitchFamily="34" charset="-79"/>
            </a:endParaRPr>
          </a:p>
          <a:p>
            <a:pPr marL="0" indent="0" rtl="0">
              <a:buNone/>
            </a:pPr>
            <a:r>
              <a:rPr lang="en-US" sz="3200" b="1" dirty="0">
                <a:solidFill>
                  <a:srgbClr val="002060"/>
                </a:solidFill>
                <a:latin typeface="David" panose="020E0502060401010101" pitchFamily="34" charset="-79"/>
                <a:cs typeface="David" panose="020E0502060401010101" pitchFamily="34" charset="-79"/>
              </a:rPr>
              <a:t>orit@barel-adv.co.il</a:t>
            </a:r>
            <a:endParaRPr lang="he-IL" sz="3200" b="1" dirty="0">
              <a:solidFill>
                <a:srgbClr val="002060"/>
              </a:solidFill>
              <a:latin typeface="David" panose="020E0502060401010101" pitchFamily="34" charset="-79"/>
              <a:cs typeface="David" panose="020E0502060401010101" pitchFamily="34" charset="-79"/>
            </a:endParaRPr>
          </a:p>
          <a:p>
            <a:pPr marL="0" indent="0" rtl="0">
              <a:buNone/>
            </a:pPr>
            <a:endParaRPr lang="en-US" kern="1200" dirty="0">
              <a:solidFill>
                <a:srgbClr val="FFFFFF"/>
              </a:solidFill>
              <a:latin typeface="David" panose="020E0502060401010101" pitchFamily="34" charset="-79"/>
              <a:cs typeface="David" panose="020E0502060401010101" pitchFamily="34" charset="-79"/>
            </a:endParaRPr>
          </a:p>
        </p:txBody>
      </p:sp>
      <p:sp>
        <p:nvSpPr>
          <p:cNvPr id="4" name="תיבת טקסט 3">
            <a:extLst>
              <a:ext uri="{FF2B5EF4-FFF2-40B4-BE49-F238E27FC236}">
                <a16:creationId xmlns:a16="http://schemas.microsoft.com/office/drawing/2014/main" id="{1704ABB3-9B05-4A70-A97D-C0C9EA5DBA3A}"/>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10267731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0271253-AB00-4385-A027-2884ECA22526}"/>
              </a:ext>
            </a:extLst>
          </p:cNvPr>
          <p:cNvSpPr>
            <a:spLocks noGrp="1"/>
          </p:cNvSpPr>
          <p:nvPr>
            <p:ph type="title"/>
          </p:nvPr>
        </p:nvSpPr>
        <p:spPr/>
        <p:txBody>
          <a:bodyPr>
            <a:normAutofit/>
          </a:bodyPr>
          <a:lstStyle/>
          <a:p>
            <a:pPr algn="ctr"/>
            <a:r>
              <a:rPr lang="he-IL" sz="3600" b="1" dirty="0">
                <a:solidFill>
                  <a:srgbClr val="0070C0"/>
                </a:solidFill>
                <a:latin typeface="David" panose="020E0502060401010101" pitchFamily="34" charset="-79"/>
                <a:cs typeface="David" panose="020E0502060401010101" pitchFamily="34" charset="-79"/>
              </a:rPr>
              <a:t>חוק פינוי בינוי (עידוד מיזמי פינוי בינוי)התשס"ו-2006 </a:t>
            </a:r>
            <a:br>
              <a:rPr lang="he-IL" sz="3600" b="1" dirty="0">
                <a:solidFill>
                  <a:srgbClr val="0070C0"/>
                </a:solidFill>
                <a:latin typeface="David" panose="020E0502060401010101" pitchFamily="34" charset="-79"/>
                <a:cs typeface="David" panose="020E0502060401010101" pitchFamily="34" charset="-79"/>
              </a:rPr>
            </a:br>
            <a:r>
              <a:rPr lang="he-IL" sz="3600" b="1" dirty="0">
                <a:solidFill>
                  <a:srgbClr val="0070C0"/>
                </a:solidFill>
                <a:latin typeface="David" panose="020E0502060401010101" pitchFamily="34" charset="-79"/>
                <a:cs typeface="David" panose="020E0502060401010101" pitchFamily="34" charset="-79"/>
              </a:rPr>
              <a:t>תיקון מס' 7</a:t>
            </a:r>
          </a:p>
        </p:txBody>
      </p:sp>
      <p:sp>
        <p:nvSpPr>
          <p:cNvPr id="3" name="מציין מיקום תוכן 2">
            <a:extLst>
              <a:ext uri="{FF2B5EF4-FFF2-40B4-BE49-F238E27FC236}">
                <a16:creationId xmlns:a16="http://schemas.microsoft.com/office/drawing/2014/main" id="{0BADD2AF-AE3E-408A-BC6D-725596D90363}"/>
              </a:ext>
            </a:extLst>
          </p:cNvPr>
          <p:cNvSpPr>
            <a:spLocks noGrp="1"/>
          </p:cNvSpPr>
          <p:nvPr>
            <p:ph idx="1"/>
          </p:nvPr>
        </p:nvSpPr>
        <p:spPr>
          <a:xfrm>
            <a:off x="1356853" y="2133600"/>
            <a:ext cx="9798828" cy="3777622"/>
          </a:xfrm>
        </p:spPr>
        <p:txBody>
          <a:bodyPr>
            <a:normAutofit/>
          </a:bodyPr>
          <a:lstStyle/>
          <a:p>
            <a:pPr>
              <a:buFont typeface="Wingdings" panose="05000000000000000000" pitchFamily="2" charset="2"/>
              <a:buChar char="q"/>
            </a:pPr>
            <a:r>
              <a:rPr lang="he-IL" sz="2600" b="1" dirty="0">
                <a:latin typeface="David" panose="020E0502060401010101" pitchFamily="34" charset="-79"/>
                <a:cs typeface="David" panose="020E0502060401010101" pitchFamily="34" charset="-79"/>
              </a:rPr>
              <a:t> הורדת רף הסכמות הדיירים במיזמי פינוי בינוי מ-80% ל-66% להגשת תביעה.</a:t>
            </a:r>
          </a:p>
          <a:p>
            <a:pPr>
              <a:buFont typeface="Wingdings" panose="05000000000000000000" pitchFamily="2" charset="2"/>
              <a:buChar char="q"/>
            </a:pPr>
            <a:endParaRPr lang="he-IL" sz="2600" b="1" dirty="0">
              <a:latin typeface="David" panose="020E0502060401010101" pitchFamily="34" charset="-79"/>
              <a:cs typeface="David" panose="020E0502060401010101" pitchFamily="34" charset="-79"/>
            </a:endParaRPr>
          </a:p>
          <a:p>
            <a:pPr>
              <a:buFont typeface="Wingdings" panose="05000000000000000000" pitchFamily="2" charset="2"/>
              <a:buChar char="q"/>
            </a:pPr>
            <a:r>
              <a:rPr lang="he-IL" sz="2600" b="1" dirty="0">
                <a:latin typeface="David" panose="020E0502060401010101" pitchFamily="34" charset="-79"/>
                <a:cs typeface="David" panose="020E0502060401010101" pitchFamily="34" charset="-79"/>
              </a:rPr>
              <a:t> הפחתת גיל הקשיש לעניין הגדרת "קשיש" בחוק  פינוי בינוי- ל 70 במקום 75 </a:t>
            </a:r>
          </a:p>
          <a:p>
            <a:pPr>
              <a:buFont typeface="Wingdings" panose="05000000000000000000" pitchFamily="2" charset="2"/>
              <a:buChar char="q"/>
            </a:pPr>
            <a:endParaRPr lang="he-IL" sz="2600" b="1" dirty="0">
              <a:latin typeface="David" panose="020E0502060401010101" pitchFamily="34" charset="-79"/>
              <a:cs typeface="David" panose="020E0502060401010101" pitchFamily="34" charset="-79"/>
            </a:endParaRPr>
          </a:p>
          <a:p>
            <a:pPr>
              <a:buFont typeface="Wingdings" panose="05000000000000000000" pitchFamily="2" charset="2"/>
              <a:buChar char="q"/>
            </a:pPr>
            <a:r>
              <a:rPr lang="he-IL" sz="2600" b="1" dirty="0">
                <a:latin typeface="David" panose="020E0502060401010101" pitchFamily="34" charset="-79"/>
                <a:cs typeface="David" panose="020E0502060401010101" pitchFamily="34" charset="-79"/>
              </a:rPr>
              <a:t> מתן אפשרות לביטול עסקת "פינוי בינוי" ע"י בעלי הדירות בפרויקט </a:t>
            </a:r>
          </a:p>
          <a:p>
            <a:endParaRPr lang="he-IL" sz="2600" dirty="0">
              <a:latin typeface="David" panose="020E0502060401010101" pitchFamily="34" charset="-79"/>
              <a:cs typeface="David" panose="020E0502060401010101" pitchFamily="34" charset="-79"/>
            </a:endParaRPr>
          </a:p>
        </p:txBody>
      </p:sp>
      <p:sp>
        <p:nvSpPr>
          <p:cNvPr id="5" name="תיבת טקסט 4">
            <a:extLst>
              <a:ext uri="{FF2B5EF4-FFF2-40B4-BE49-F238E27FC236}">
                <a16:creationId xmlns:a16="http://schemas.microsoft.com/office/drawing/2014/main" id="{967F4E00-5FA2-4339-A86C-E70C7820EF02}"/>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1541775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F39FF0A-B89C-4C2C-8EC0-FB52EF94E39F}"/>
              </a:ext>
            </a:extLst>
          </p:cNvPr>
          <p:cNvSpPr>
            <a:spLocks noGrp="1"/>
          </p:cNvSpPr>
          <p:nvPr>
            <p:ph type="title"/>
          </p:nvPr>
        </p:nvSpPr>
        <p:spPr/>
        <p:txBody>
          <a:bodyPr>
            <a:normAutofit/>
          </a:bodyPr>
          <a:lstStyle/>
          <a:p>
            <a:pPr algn="r" rtl="0"/>
            <a:r>
              <a:rPr lang="he-IL" sz="3600" b="1" dirty="0">
                <a:solidFill>
                  <a:srgbClr val="0070C0"/>
                </a:solidFill>
                <a:latin typeface="David" panose="020E0502060401010101" pitchFamily="34" charset="-79"/>
                <a:cs typeface="David" panose="020E0502060401010101" pitchFamily="34" charset="-79"/>
              </a:rPr>
              <a:t>ההורדת רף הסכמות הדיירים במיזמי פינוי בינוי מ-80% ל-66% לצורך הגשת תביעה.</a:t>
            </a:r>
          </a:p>
        </p:txBody>
      </p:sp>
      <p:sp>
        <p:nvSpPr>
          <p:cNvPr id="3" name="מציין מיקום תוכן 2">
            <a:extLst>
              <a:ext uri="{FF2B5EF4-FFF2-40B4-BE49-F238E27FC236}">
                <a16:creationId xmlns:a16="http://schemas.microsoft.com/office/drawing/2014/main" id="{4CE378DF-9EE3-4B54-9CFF-3D9A4CB660A0}"/>
              </a:ext>
            </a:extLst>
          </p:cNvPr>
          <p:cNvSpPr>
            <a:spLocks noGrp="1"/>
          </p:cNvSpPr>
          <p:nvPr>
            <p:ph idx="1"/>
          </p:nvPr>
        </p:nvSpPr>
        <p:spPr>
          <a:xfrm>
            <a:off x="1297858" y="1828801"/>
            <a:ext cx="9857822" cy="4348716"/>
          </a:xfrm>
        </p:spPr>
        <p:txBody>
          <a:bodyPr>
            <a:normAutofit/>
          </a:bodyPr>
          <a:lstStyle/>
          <a:p>
            <a:r>
              <a:rPr lang="he-IL" b="1" dirty="0">
                <a:solidFill>
                  <a:srgbClr val="0070C0"/>
                </a:solidFill>
                <a:latin typeface="David" panose="020E0502060401010101" pitchFamily="34" charset="-79"/>
                <a:cs typeface="David" panose="020E0502060401010101" pitchFamily="34" charset="-79"/>
              </a:rPr>
              <a:t>קצת היסטוריה</a:t>
            </a:r>
          </a:p>
          <a:p>
            <a:r>
              <a:rPr lang="he-IL" b="1" dirty="0">
                <a:latin typeface="David" panose="020E0502060401010101" pitchFamily="34" charset="-79"/>
                <a:cs typeface="David" panose="020E0502060401010101" pitchFamily="34" charset="-79"/>
              </a:rPr>
              <a:t>בשנת 2006 נחקק חוק פינוי בינוי (פיצויים) 2006 </a:t>
            </a:r>
            <a:r>
              <a:rPr lang="he-IL" dirty="0">
                <a:latin typeface="David" panose="020E0502060401010101" pitchFamily="34" charset="-79"/>
                <a:cs typeface="David" panose="020E0502060401010101" pitchFamily="34" charset="-79"/>
              </a:rPr>
              <a:t>– החוק מעניק לראשונה דרך ההתמודדות עם מיעוט של דיירים שמסרבים להתפנות בפרויקטים של פינוי בינוי</a:t>
            </a:r>
          </a:p>
          <a:p>
            <a:r>
              <a:rPr lang="he-IL" dirty="0">
                <a:latin typeface="David" panose="020E0502060401010101" pitchFamily="34" charset="-79"/>
                <a:cs typeface="David" panose="020E0502060401010101" pitchFamily="34" charset="-79"/>
              </a:rPr>
              <a:t>מוריד את המגבלה בהקשר להסכמת הדיירים מ-100% ל-80% מבעלי הדירות</a:t>
            </a:r>
          </a:p>
          <a:p>
            <a:r>
              <a:rPr lang="he-IL" dirty="0">
                <a:latin typeface="David" panose="020E0502060401010101" pitchFamily="34" charset="-79"/>
                <a:cs typeface="David" panose="020E0502060401010101" pitchFamily="34" charset="-79"/>
              </a:rPr>
              <a:t>מאפשר לתבוע בגין הנזקים דיירים שמסרבים לפרויקט בסירוב בלתי סביר ובלבד ש-80% מבעלי הדירות הסכימו לביצוע פרויקט פינוי בינוי</a:t>
            </a:r>
          </a:p>
          <a:p>
            <a:r>
              <a:rPr lang="he-IL" b="1" dirty="0">
                <a:latin typeface="David" panose="020E0502060401010101" pitchFamily="34" charset="-79"/>
                <a:cs typeface="David" panose="020E0502060401010101" pitchFamily="34" charset="-79"/>
              </a:rPr>
              <a:t>יולי 2018 –תיקון 6 לחוק - </a:t>
            </a:r>
            <a:r>
              <a:rPr lang="he-IL" dirty="0">
                <a:latin typeface="David" panose="020E0502060401010101" pitchFamily="34" charset="-79"/>
                <a:cs typeface="David" panose="020E0502060401010101" pitchFamily="34" charset="-79"/>
              </a:rPr>
              <a:t>סעיף 2(א), נותן סמכות לבית המשפט, לצד החיוב בתביעת נזיקין, להורות גם על פינוי אותו בעל דירה מסרב, ומינוי עו"ד או רו"ח להתקשר בעסקה בשם הדייר הסרבן (ובלבד כמובן ש הרוב המיוחס מבין בעלי הדירות –( 80% מבעלי הדירות) חתמו על הסכם פינוי בינוי וכי מדובר בסירוב בלתי סביר.</a:t>
            </a:r>
          </a:p>
          <a:p>
            <a:r>
              <a:rPr lang="he-IL" dirty="0">
                <a:latin typeface="David" panose="020E0502060401010101" pitchFamily="34" charset="-79"/>
                <a:cs typeface="David" panose="020E0502060401010101" pitchFamily="34" charset="-79"/>
              </a:rPr>
              <a:t> עד התיקון ביולי 2018, ניתן היה לתבוע את הדייר הסרבן נזיקית, אך לא ניתן היה לחייב אותו להתפנות מביתו ע"י צו פינוי</a:t>
            </a:r>
          </a:p>
        </p:txBody>
      </p:sp>
      <p:sp>
        <p:nvSpPr>
          <p:cNvPr id="5" name="תיבת טקסט 4">
            <a:extLst>
              <a:ext uri="{FF2B5EF4-FFF2-40B4-BE49-F238E27FC236}">
                <a16:creationId xmlns:a16="http://schemas.microsoft.com/office/drawing/2014/main" id="{11C02EF7-F8BE-4C60-9D45-FF706AD7D087}"/>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893037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1E9DA2-9ED6-4CD6-B418-808E3FCFE94B}"/>
              </a:ext>
            </a:extLst>
          </p:cNvPr>
          <p:cNvSpPr>
            <a:spLocks noGrp="1"/>
          </p:cNvSpPr>
          <p:nvPr>
            <p:ph type="title"/>
          </p:nvPr>
        </p:nvSpPr>
        <p:spPr>
          <a:xfrm>
            <a:off x="1150374" y="946778"/>
            <a:ext cx="10028903" cy="1442484"/>
          </a:xfrm>
        </p:spPr>
        <p:txBody>
          <a:bodyPr>
            <a:normAutofit fontScale="90000"/>
          </a:bodyPr>
          <a:lstStyle/>
          <a:p>
            <a:pPr algn="r"/>
            <a:r>
              <a:rPr lang="he-IL" sz="3100" b="1" dirty="0">
                <a:solidFill>
                  <a:srgbClr val="0070C0"/>
                </a:solidFill>
                <a:latin typeface="David" panose="020E0502060401010101" pitchFamily="34" charset="-79"/>
                <a:cs typeface="David" panose="020E0502060401010101" pitchFamily="34" charset="-79"/>
              </a:rPr>
              <a:t>נובמבר 2021 –תיקון 7 לחוק פינוי בינוי (עידוד מיזמי פינוי בינוי) - שונתה הגדרת "הרוב המיוחס מבין בעלי הדירות" ל- 66% מבעלי הדירות במתחם (במקבץ)</a:t>
            </a:r>
            <a:br>
              <a:rPr lang="he-IL" b="1" dirty="0">
                <a:solidFill>
                  <a:srgbClr val="FF0000"/>
                </a:solidFill>
                <a:latin typeface="David" panose="020E0502060401010101" pitchFamily="34" charset="-79"/>
                <a:cs typeface="David" panose="020E0502060401010101" pitchFamily="34" charset="-79"/>
              </a:rPr>
            </a:br>
            <a:endParaRPr lang="he-IL" dirty="0">
              <a:latin typeface="David" panose="020E0502060401010101" pitchFamily="34" charset="-79"/>
              <a:cs typeface="David" panose="020E0502060401010101" pitchFamily="34" charset="-79"/>
            </a:endParaRPr>
          </a:p>
        </p:txBody>
      </p:sp>
      <p:sp>
        <p:nvSpPr>
          <p:cNvPr id="3" name="מציין מיקום תוכן 2">
            <a:extLst>
              <a:ext uri="{FF2B5EF4-FFF2-40B4-BE49-F238E27FC236}">
                <a16:creationId xmlns:a16="http://schemas.microsoft.com/office/drawing/2014/main" id="{680FA32C-5D71-4773-8052-BFCC5BC8BBD2}"/>
              </a:ext>
            </a:extLst>
          </p:cNvPr>
          <p:cNvSpPr>
            <a:spLocks noGrp="1"/>
          </p:cNvSpPr>
          <p:nvPr>
            <p:ph idx="1"/>
          </p:nvPr>
        </p:nvSpPr>
        <p:spPr>
          <a:xfrm>
            <a:off x="1312606" y="2133600"/>
            <a:ext cx="9866671" cy="3777622"/>
          </a:xfrm>
        </p:spPr>
        <p:txBody>
          <a:bodyPr>
            <a:normAutofit/>
          </a:bodyPr>
          <a:lstStyle/>
          <a:p>
            <a:r>
              <a:rPr lang="he-IL" sz="2400" dirty="0">
                <a:latin typeface="David" panose="020E0502060401010101" pitchFamily="34" charset="-79"/>
                <a:cs typeface="David" panose="020E0502060401010101" pitchFamily="34" charset="-79"/>
              </a:rPr>
              <a:t>בהתאם לתיקון החוק, הופחת הרוב הדרוש לשם הגשת תביעה כנגד דייר סרבן בפרויקטים של פינוי בינוי מ- 80% ל- 66% מכלל בעלי הזכויות באותו המתחם ובלבד שבכל אחד מהבניינים באותו מתחם קיימת הסכמה של לפחות 60% מבעלי הזכויות ושלמעלה ממחצית הזכויות ברכוש המשותף צמודות לדירותיהם.</a:t>
            </a:r>
          </a:p>
          <a:p>
            <a:pPr lvl="1">
              <a:buFont typeface="Wingdings" panose="05000000000000000000" pitchFamily="2" charset="2"/>
              <a:buChar char="q"/>
            </a:pPr>
            <a:r>
              <a:rPr lang="he-IL" sz="2400" b="1" dirty="0">
                <a:latin typeface="David" panose="020E0502060401010101" pitchFamily="34" charset="-79"/>
                <a:cs typeface="David" panose="020E0502060401010101" pitchFamily="34" charset="-79"/>
              </a:rPr>
              <a:t> 66% מבעלי הזכויות במתחם הסכימו לעסקת פינוי בינוי </a:t>
            </a:r>
          </a:p>
          <a:p>
            <a:pPr lvl="1">
              <a:buFont typeface="Wingdings" panose="05000000000000000000" pitchFamily="2" charset="2"/>
              <a:buChar char="q"/>
            </a:pPr>
            <a:r>
              <a:rPr lang="he-IL" sz="2400" b="1" dirty="0">
                <a:latin typeface="David" panose="020E0502060401010101" pitchFamily="34" charset="-79"/>
                <a:cs typeface="David" panose="020E0502060401010101" pitchFamily="34" charset="-79"/>
              </a:rPr>
              <a:t> 60% מבעלי הזכויות בכל בנין הסכימו לעסקת פינוי בינוי , כאשר</a:t>
            </a:r>
          </a:p>
          <a:p>
            <a:pPr lvl="1">
              <a:buFont typeface="Wingdings" panose="05000000000000000000" pitchFamily="2" charset="2"/>
              <a:buChar char="q"/>
            </a:pPr>
            <a:r>
              <a:rPr lang="he-IL" sz="2400" b="1" dirty="0">
                <a:latin typeface="David" panose="020E0502060401010101" pitchFamily="34" charset="-79"/>
                <a:cs typeface="David" panose="020E0502060401010101" pitchFamily="34" charset="-79"/>
              </a:rPr>
              <a:t> 50% מהרכוש המשותף בכל בנין צמוד לדירותיהם</a:t>
            </a:r>
          </a:p>
          <a:p>
            <a:r>
              <a:rPr lang="he-IL" sz="2400" b="1" dirty="0">
                <a:solidFill>
                  <a:srgbClr val="FF0000"/>
                </a:solidFill>
                <a:latin typeface="David" panose="020E0502060401010101" pitchFamily="34" charset="-79"/>
                <a:cs typeface="David" panose="020E0502060401010101" pitchFamily="34" charset="-79"/>
              </a:rPr>
              <a:t>חשוב לציין כי שינוי הגדרת הרוב המיוחס והפחתת רף ההסכמות ל- 66% מתייחס לפרויקטים של פינוי בינוי ולא לפרויקטים במסגרת תמ"א 38</a:t>
            </a:r>
          </a:p>
          <a:p>
            <a:endParaRPr lang="he-IL" sz="2400" dirty="0">
              <a:latin typeface="David" panose="020E0502060401010101" pitchFamily="34" charset="-79"/>
              <a:cs typeface="David" panose="020E0502060401010101" pitchFamily="34" charset="-79"/>
            </a:endParaRPr>
          </a:p>
        </p:txBody>
      </p:sp>
      <p:sp>
        <p:nvSpPr>
          <p:cNvPr id="5" name="תיבת טקסט 4">
            <a:extLst>
              <a:ext uri="{FF2B5EF4-FFF2-40B4-BE49-F238E27FC236}">
                <a16:creationId xmlns:a16="http://schemas.microsoft.com/office/drawing/2014/main" id="{BB969105-03DF-4655-9419-E5F2C59BEDEF}"/>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3359633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0592590-29F5-43D4-9C7B-479CF30227CD}"/>
              </a:ext>
            </a:extLst>
          </p:cNvPr>
          <p:cNvSpPr>
            <a:spLocks noGrp="1"/>
          </p:cNvSpPr>
          <p:nvPr>
            <p:ph type="title"/>
          </p:nvPr>
        </p:nvSpPr>
        <p:spPr>
          <a:xfrm>
            <a:off x="1097280" y="516194"/>
            <a:ext cx="10058400" cy="1061884"/>
          </a:xfrm>
        </p:spPr>
        <p:txBody>
          <a:bodyPr>
            <a:normAutofit/>
          </a:bodyPr>
          <a:lstStyle/>
          <a:p>
            <a:pPr algn="ctr"/>
            <a:r>
              <a:rPr lang="he-IL" sz="3600" b="1" dirty="0">
                <a:solidFill>
                  <a:srgbClr val="FF0000"/>
                </a:solidFill>
                <a:latin typeface="David" panose="020E0502060401010101" pitchFamily="34" charset="-79"/>
                <a:cs typeface="David" panose="020E0502060401010101" pitchFamily="34" charset="-79"/>
              </a:rPr>
              <a:t>הגדרת –</a:t>
            </a:r>
            <a:r>
              <a:rPr lang="he-IL" sz="3600" dirty="0">
                <a:solidFill>
                  <a:srgbClr val="FF0000"/>
                </a:solidFill>
                <a:latin typeface="David" panose="020E0502060401010101" pitchFamily="34" charset="-79"/>
                <a:cs typeface="David" panose="020E0502060401010101" pitchFamily="34" charset="-79"/>
              </a:rPr>
              <a:t> </a:t>
            </a:r>
            <a:r>
              <a:rPr lang="he-IL" sz="3600" b="1" dirty="0">
                <a:solidFill>
                  <a:srgbClr val="FF0000"/>
                </a:solidFill>
                <a:latin typeface="David" panose="020E0502060401010101" pitchFamily="34" charset="-79"/>
                <a:cs typeface="David" panose="020E0502060401010101" pitchFamily="34" charset="-79"/>
              </a:rPr>
              <a:t>"רוב מיוחס מבין בעלי הדירות"</a:t>
            </a:r>
          </a:p>
        </p:txBody>
      </p:sp>
      <p:sp>
        <p:nvSpPr>
          <p:cNvPr id="3" name="מציין מיקום תוכן 2">
            <a:extLst>
              <a:ext uri="{FF2B5EF4-FFF2-40B4-BE49-F238E27FC236}">
                <a16:creationId xmlns:a16="http://schemas.microsoft.com/office/drawing/2014/main" id="{54618CE3-CE45-4086-8564-41FBFE4E6F39}"/>
              </a:ext>
            </a:extLst>
          </p:cNvPr>
          <p:cNvSpPr>
            <a:spLocks noGrp="1"/>
          </p:cNvSpPr>
          <p:nvPr>
            <p:ph idx="1"/>
          </p:nvPr>
        </p:nvSpPr>
        <p:spPr>
          <a:xfrm>
            <a:off x="1295400" y="1932039"/>
            <a:ext cx="9860280" cy="4560836"/>
          </a:xfrm>
        </p:spPr>
        <p:txBody>
          <a:bodyPr>
            <a:normAutofit/>
          </a:bodyPr>
          <a:lstStyle/>
          <a:p>
            <a:pPr marL="0" indent="0" algn="just">
              <a:buNone/>
            </a:pPr>
            <a:r>
              <a:rPr lang="he-IL" sz="2800" dirty="0">
                <a:latin typeface="David" panose="020E0502060401010101" pitchFamily="34" charset="-79"/>
                <a:cs typeface="David" panose="020E0502060401010101" pitchFamily="34" charset="-79"/>
              </a:rPr>
              <a:t>"בעלי הדירות במקבץ לפינוי ובינוי, </a:t>
            </a:r>
            <a:r>
              <a:rPr lang="he-IL" sz="2800" dirty="0">
                <a:highlight>
                  <a:srgbClr val="FFFF00"/>
                </a:highlight>
                <a:latin typeface="David" panose="020E0502060401010101" pitchFamily="34" charset="-79"/>
                <a:cs typeface="David" panose="020E0502060401010101" pitchFamily="34" charset="-79"/>
              </a:rPr>
              <a:t>שבבעלותם שני שלישים </a:t>
            </a:r>
            <a:r>
              <a:rPr lang="he-IL" sz="2800" dirty="0">
                <a:latin typeface="David" panose="020E0502060401010101" pitchFamily="34" charset="-79"/>
                <a:cs typeface="David" panose="020E0502060401010101" pitchFamily="34" charset="-79"/>
              </a:rPr>
              <a:t>לפחות מתוך כלל הדירות שבמקבץ, וכן מתקיימים בהם שני אלה:</a:t>
            </a:r>
          </a:p>
          <a:p>
            <a:pPr marL="0" indent="0" algn="just">
              <a:buNone/>
            </a:pPr>
            <a:endParaRPr lang="he-IL" sz="200" dirty="0">
              <a:latin typeface="David" panose="020E0502060401010101" pitchFamily="34" charset="-79"/>
              <a:cs typeface="David" panose="020E0502060401010101" pitchFamily="34" charset="-79"/>
            </a:endParaRPr>
          </a:p>
          <a:p>
            <a:pPr algn="just"/>
            <a:r>
              <a:rPr lang="he-IL" sz="2800" dirty="0">
                <a:latin typeface="David" panose="020E0502060401010101" pitchFamily="34" charset="-79"/>
                <a:cs typeface="David" panose="020E0502060401010101" pitchFamily="34" charset="-79"/>
              </a:rPr>
              <a:t>(1) בבעלותם שלוש חמישיות לפחות מהדירות בכל בית משותף שבאותו מקבץ, </a:t>
            </a:r>
            <a:r>
              <a:rPr lang="he-IL" dirty="0">
                <a:latin typeface="David" panose="020E0502060401010101" pitchFamily="34" charset="-79"/>
                <a:cs typeface="+mj-cs"/>
              </a:rPr>
              <a:t>ואולם לעניין בית משותף שיש בו ארבע או חמש דירות בלבד – בבעלותם שלוש דירות לפחות מהדירות בבית המשותף, ויש בבית המשותף יותר משני בעלי דירות;</a:t>
            </a:r>
          </a:p>
          <a:p>
            <a:pPr algn="just"/>
            <a:r>
              <a:rPr lang="he-IL" sz="2800" dirty="0">
                <a:latin typeface="David" panose="020E0502060401010101" pitchFamily="34" charset="-79"/>
                <a:cs typeface="David" panose="020E0502060401010101" pitchFamily="34" charset="-79"/>
              </a:rPr>
              <a:t>(2) יותר ממחצית מהרכוש המשותף בכל בית משותף שבאותו מקבץ צמודים לדירותיהם"</a:t>
            </a:r>
          </a:p>
          <a:p>
            <a:pPr algn="just"/>
            <a:endParaRPr lang="he-IL" dirty="0">
              <a:latin typeface="David" panose="020E0502060401010101" pitchFamily="34" charset="-79"/>
              <a:cs typeface="David" panose="020E0502060401010101" pitchFamily="34" charset="-79"/>
            </a:endParaRPr>
          </a:p>
          <a:p>
            <a:pPr algn="just"/>
            <a:endParaRPr lang="he-IL" dirty="0">
              <a:latin typeface="David" panose="020E0502060401010101" pitchFamily="34" charset="-79"/>
              <a:cs typeface="David" panose="020E0502060401010101" pitchFamily="34" charset="-79"/>
            </a:endParaRPr>
          </a:p>
        </p:txBody>
      </p:sp>
      <p:sp>
        <p:nvSpPr>
          <p:cNvPr id="5" name="תיבת טקסט 4">
            <a:extLst>
              <a:ext uri="{FF2B5EF4-FFF2-40B4-BE49-F238E27FC236}">
                <a16:creationId xmlns:a16="http://schemas.microsoft.com/office/drawing/2014/main" id="{C4090839-0952-4B6D-B5B8-62A217987CBE}"/>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1808151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D2627EB-5353-4E3F-B89D-21E541B6D110}"/>
              </a:ext>
            </a:extLst>
          </p:cNvPr>
          <p:cNvSpPr>
            <a:spLocks noGrp="1"/>
          </p:cNvSpPr>
          <p:nvPr>
            <p:ph type="title"/>
          </p:nvPr>
        </p:nvSpPr>
        <p:spPr>
          <a:xfrm>
            <a:off x="1091382" y="560438"/>
            <a:ext cx="9999406" cy="899651"/>
          </a:xfrm>
        </p:spPr>
        <p:txBody>
          <a:bodyPr>
            <a:normAutofit fontScale="90000"/>
          </a:bodyPr>
          <a:lstStyle/>
          <a:p>
            <a:pPr algn="ctr" rtl="0"/>
            <a:br>
              <a:rPr lang="he-IL" sz="3600" dirty="0">
                <a:latin typeface="David" panose="020E0502060401010101" pitchFamily="34" charset="-79"/>
                <a:cs typeface="David" panose="020E0502060401010101" pitchFamily="34" charset="-79"/>
              </a:rPr>
            </a:br>
            <a:r>
              <a:rPr lang="he-IL" sz="4000" b="1" dirty="0">
                <a:solidFill>
                  <a:srgbClr val="0070C0"/>
                </a:solidFill>
                <a:latin typeface="David" panose="020E0502060401010101" pitchFamily="34" charset="-79"/>
                <a:cs typeface="David" panose="020E0502060401010101" pitchFamily="34" charset="-79"/>
              </a:rPr>
              <a:t>עברייני בניה</a:t>
            </a:r>
            <a:endParaRPr lang="he-IL" sz="4000" dirty="0">
              <a:latin typeface="David" panose="020E0502060401010101" pitchFamily="34" charset="-79"/>
              <a:cs typeface="David" panose="020E0502060401010101" pitchFamily="34" charset="-79"/>
            </a:endParaRPr>
          </a:p>
        </p:txBody>
      </p:sp>
      <p:sp>
        <p:nvSpPr>
          <p:cNvPr id="3" name="מציין מיקום תוכן 2">
            <a:extLst>
              <a:ext uri="{FF2B5EF4-FFF2-40B4-BE49-F238E27FC236}">
                <a16:creationId xmlns:a16="http://schemas.microsoft.com/office/drawing/2014/main" id="{40DAEFA4-46F6-45B9-A7A1-5B106E6FE03E}"/>
              </a:ext>
            </a:extLst>
          </p:cNvPr>
          <p:cNvSpPr>
            <a:spLocks noGrp="1"/>
          </p:cNvSpPr>
          <p:nvPr>
            <p:ph idx="1"/>
          </p:nvPr>
        </p:nvSpPr>
        <p:spPr>
          <a:xfrm>
            <a:off x="1091383" y="1905000"/>
            <a:ext cx="9999406" cy="4006222"/>
          </a:xfrm>
        </p:spPr>
        <p:txBody>
          <a:bodyPr>
            <a:normAutofit/>
          </a:bodyPr>
          <a:lstStyle/>
          <a:p>
            <a:pPr algn="just"/>
            <a:r>
              <a:rPr lang="he-IL" sz="2600" b="1" dirty="0">
                <a:solidFill>
                  <a:srgbClr val="0070C0"/>
                </a:solidFill>
                <a:latin typeface="David" panose="020E0502060401010101" pitchFamily="34" charset="-79"/>
                <a:cs typeface="David" panose="020E0502060401010101" pitchFamily="34" charset="-79"/>
              </a:rPr>
              <a:t>בהתאם לסעיף 2 (א1) לחוק , לא יבוא במניין בעלי דירות שבדירותיהם בוצעו חריגות בניה, לצורך חישוב שיעור בעלי הדירות שהתקשרו בעסקת פינוי בינוי, אם בית המשפט קבע: </a:t>
            </a:r>
          </a:p>
          <a:p>
            <a:pPr marL="0" indent="0" algn="just">
              <a:buNone/>
            </a:pPr>
            <a:endParaRPr lang="he-IL" sz="1100" b="1" dirty="0">
              <a:solidFill>
                <a:srgbClr val="008000"/>
              </a:solidFill>
              <a:latin typeface="David" panose="020E0502060401010101" pitchFamily="34" charset="-79"/>
              <a:cs typeface="David" panose="020E0502060401010101" pitchFamily="34" charset="-79"/>
            </a:endParaRPr>
          </a:p>
          <a:p>
            <a:pPr>
              <a:buFont typeface="Wingdings" panose="05000000000000000000" pitchFamily="2" charset="2"/>
              <a:buChar char="q"/>
            </a:pPr>
            <a:r>
              <a:rPr lang="he-IL" sz="2200" dirty="0">
                <a:latin typeface="David" panose="020E0502060401010101" pitchFamily="34" charset="-79"/>
                <a:cs typeface="David" panose="020E0502060401010101" pitchFamily="34" charset="-79"/>
              </a:rPr>
              <a:t> </a:t>
            </a:r>
            <a:r>
              <a:rPr lang="he-IL" sz="2400" dirty="0">
                <a:latin typeface="David" panose="020E0502060401010101" pitchFamily="34" charset="-79"/>
                <a:cs typeface="David" panose="020E0502060401010101" pitchFamily="34" charset="-79"/>
              </a:rPr>
              <a:t>ההתנגדות לעסקה </a:t>
            </a:r>
            <a:r>
              <a:rPr lang="he-IL" sz="2400" b="1" dirty="0">
                <a:latin typeface="David" panose="020E0502060401010101" pitchFamily="34" charset="-79"/>
                <a:cs typeface="David" panose="020E0502060401010101" pitchFamily="34" charset="-79"/>
              </a:rPr>
              <a:t>נובעת מחריגת הבניה</a:t>
            </a:r>
            <a:r>
              <a:rPr lang="he-IL" sz="2400" dirty="0">
                <a:latin typeface="David" panose="020E0502060401010101" pitchFamily="34" charset="-79"/>
                <a:cs typeface="David" panose="020E0502060401010101" pitchFamily="34" charset="-79"/>
              </a:rPr>
              <a:t>/ שימוש שלא כדין</a:t>
            </a:r>
          </a:p>
          <a:p>
            <a:pPr>
              <a:buFont typeface="Wingdings" panose="05000000000000000000" pitchFamily="2" charset="2"/>
              <a:buChar char="q"/>
            </a:pPr>
            <a:r>
              <a:rPr lang="he-IL" sz="2400" b="1" dirty="0">
                <a:latin typeface="David" panose="020E0502060401010101" pitchFamily="34" charset="-79"/>
                <a:cs typeface="David" panose="020E0502060401010101" pitchFamily="34" charset="-79"/>
              </a:rPr>
              <a:t> הוגשה בקשה לבית המשפט </a:t>
            </a:r>
            <a:r>
              <a:rPr lang="he-IL" sz="2400" dirty="0">
                <a:latin typeface="David" panose="020E0502060401010101" pitchFamily="34" charset="-79"/>
                <a:cs typeface="David" panose="020E0502060401010101" pitchFamily="34" charset="-79"/>
              </a:rPr>
              <a:t>בהליך של תביעת דייר סרבן או בהליך נפרד</a:t>
            </a:r>
          </a:p>
          <a:p>
            <a:pPr>
              <a:buFont typeface="Wingdings" panose="05000000000000000000" pitchFamily="2" charset="2"/>
              <a:buChar char="q"/>
            </a:pPr>
            <a:r>
              <a:rPr lang="he-IL" sz="2400" dirty="0">
                <a:latin typeface="David" panose="020E0502060401010101" pitchFamily="34" charset="-79"/>
                <a:cs typeface="David" panose="020E0502060401010101" pitchFamily="34" charset="-79"/>
              </a:rPr>
              <a:t> צורפה לבקשה </a:t>
            </a:r>
            <a:r>
              <a:rPr lang="he-IL" sz="2400" b="1" dirty="0">
                <a:latin typeface="David" panose="020E0502060401010101" pitchFamily="34" charset="-79"/>
                <a:cs typeface="David" panose="020E0502060401010101" pitchFamily="34" charset="-79"/>
              </a:rPr>
              <a:t>ראיה</a:t>
            </a:r>
            <a:r>
              <a:rPr lang="he-IL" sz="2400" dirty="0">
                <a:latin typeface="David" panose="020E0502060401010101" pitchFamily="34" charset="-79"/>
                <a:cs typeface="David" panose="020E0502060401010101" pitchFamily="34" charset="-79"/>
              </a:rPr>
              <a:t> לחריגת הבניה או שימוש שלא כדין</a:t>
            </a:r>
          </a:p>
          <a:p>
            <a:pPr>
              <a:buFont typeface="Wingdings" panose="05000000000000000000" pitchFamily="2" charset="2"/>
              <a:buChar char="q"/>
            </a:pPr>
            <a:r>
              <a:rPr lang="he-IL" sz="2400" b="1" dirty="0">
                <a:latin typeface="David" panose="020E0502060401010101" pitchFamily="34" charset="-79"/>
                <a:cs typeface="David" panose="020E0502060401010101" pitchFamily="34" charset="-79"/>
              </a:rPr>
              <a:t> 50% מבעלי הדירות </a:t>
            </a:r>
            <a:r>
              <a:rPr lang="he-IL" sz="2400" dirty="0" err="1">
                <a:latin typeface="David" panose="020E0502060401010101" pitchFamily="34" charset="-79"/>
                <a:cs typeface="David" panose="020E0502060401010101" pitchFamily="34" charset="-79"/>
              </a:rPr>
              <a:t>בבנין</a:t>
            </a:r>
            <a:r>
              <a:rPr lang="he-IL" sz="2400" dirty="0">
                <a:latin typeface="David" panose="020E0502060401010101" pitchFamily="34" charset="-79"/>
                <a:cs typeface="David" panose="020E0502060401010101" pitchFamily="34" charset="-79"/>
              </a:rPr>
              <a:t> להם צמוד 50% מהרכוש המשותף, מסכימים לעסקת פינוי בינוי</a:t>
            </a:r>
          </a:p>
          <a:p>
            <a:endParaRPr lang="he-IL" dirty="0">
              <a:latin typeface="David" panose="020E0502060401010101" pitchFamily="34" charset="-79"/>
              <a:cs typeface="David" panose="020E0502060401010101" pitchFamily="34" charset="-79"/>
            </a:endParaRPr>
          </a:p>
        </p:txBody>
      </p:sp>
      <p:sp>
        <p:nvSpPr>
          <p:cNvPr id="5" name="תיבת טקסט 4">
            <a:extLst>
              <a:ext uri="{FF2B5EF4-FFF2-40B4-BE49-F238E27FC236}">
                <a16:creationId xmlns:a16="http://schemas.microsoft.com/office/drawing/2014/main" id="{243EE28E-B378-4ED7-806C-A71BEB45E39C}"/>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3434961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4177BE0-0297-4372-AB07-6FFE850A6DAA}"/>
              </a:ext>
            </a:extLst>
          </p:cNvPr>
          <p:cNvSpPr>
            <a:spLocks noGrp="1"/>
          </p:cNvSpPr>
          <p:nvPr>
            <p:ph type="title"/>
          </p:nvPr>
        </p:nvSpPr>
        <p:spPr>
          <a:xfrm>
            <a:off x="1097280" y="589936"/>
            <a:ext cx="10058400" cy="973394"/>
          </a:xfrm>
        </p:spPr>
        <p:txBody>
          <a:bodyPr>
            <a:normAutofit/>
          </a:bodyPr>
          <a:lstStyle/>
          <a:p>
            <a:pPr algn="ctr" rtl="0"/>
            <a:r>
              <a:rPr lang="he-IL" sz="2800" b="1" dirty="0">
                <a:solidFill>
                  <a:srgbClr val="FF0000"/>
                </a:solidFill>
                <a:latin typeface="David" panose="020E0502060401010101" pitchFamily="34" charset="-79"/>
                <a:cs typeface="David" panose="020E0502060401010101" pitchFamily="34" charset="-79"/>
              </a:rPr>
              <a:t>נוסח סעיף 2(א1) לחוק (תיקון מס' 7) תשפ"ב-2021</a:t>
            </a:r>
            <a:br>
              <a:rPr lang="he-IL" sz="2800" b="1" i="0" dirty="0">
                <a:solidFill>
                  <a:srgbClr val="FF0000"/>
                </a:solidFill>
                <a:effectLst/>
                <a:latin typeface="David" panose="020E0502060401010101" pitchFamily="34" charset="-79"/>
                <a:cs typeface="David" panose="020E0502060401010101" pitchFamily="34" charset="-79"/>
              </a:rPr>
            </a:br>
            <a:r>
              <a:rPr lang="he-IL" sz="2800" b="1" dirty="0">
                <a:solidFill>
                  <a:srgbClr val="FF0000"/>
                </a:solidFill>
                <a:latin typeface="David" panose="020E0502060401010101" pitchFamily="34" charset="-79"/>
                <a:cs typeface="David" panose="020E0502060401010101" pitchFamily="34" charset="-79"/>
              </a:rPr>
              <a:t>בקשר לעברייני בניה</a:t>
            </a:r>
          </a:p>
        </p:txBody>
      </p:sp>
      <p:sp>
        <p:nvSpPr>
          <p:cNvPr id="3" name="מציין מיקום תוכן 2">
            <a:extLst>
              <a:ext uri="{FF2B5EF4-FFF2-40B4-BE49-F238E27FC236}">
                <a16:creationId xmlns:a16="http://schemas.microsoft.com/office/drawing/2014/main" id="{4D72A0BE-1482-4F96-8A82-7DDF2A016AF7}"/>
              </a:ext>
            </a:extLst>
          </p:cNvPr>
          <p:cNvSpPr>
            <a:spLocks noGrp="1"/>
          </p:cNvSpPr>
          <p:nvPr>
            <p:ph idx="1"/>
          </p:nvPr>
        </p:nvSpPr>
        <p:spPr>
          <a:xfrm>
            <a:off x="1209369" y="1762297"/>
            <a:ext cx="9946311" cy="4721629"/>
          </a:xfrm>
        </p:spPr>
        <p:txBody>
          <a:bodyPr>
            <a:normAutofit/>
          </a:bodyPr>
          <a:lstStyle/>
          <a:p>
            <a:pPr algn="just">
              <a:spcBef>
                <a:spcPts val="360"/>
              </a:spcBef>
              <a:spcAft>
                <a:spcPts val="0"/>
              </a:spcAft>
            </a:pPr>
            <a:r>
              <a:rPr lang="he-IL" sz="2200" dirty="0">
                <a:latin typeface="David" panose="020E0502060401010101" pitchFamily="34" charset="-79"/>
                <a:cs typeface="David" panose="020E0502060401010101" pitchFamily="34" charset="-79"/>
              </a:rPr>
              <a:t> "</a:t>
            </a:r>
            <a:r>
              <a:rPr lang="he-IL" sz="2200" b="1" dirty="0">
                <a:latin typeface="David" panose="020E0502060401010101" pitchFamily="34" charset="-79"/>
                <a:cs typeface="David" panose="020E0502060401010101" pitchFamily="34" charset="-79"/>
              </a:rPr>
              <a:t>(א1) </a:t>
            </a:r>
            <a:r>
              <a:rPr lang="he-IL" sz="2200" dirty="0">
                <a:latin typeface="David" panose="020E0502060401010101" pitchFamily="34" charset="-79"/>
                <a:cs typeface="David" panose="020E0502060401010101" pitchFamily="34" charset="-79"/>
              </a:rPr>
              <a:t>בית משפט רשאי לקבוע כי בחישוב הרוב המיוחס מבין בעלי הדירות </a:t>
            </a:r>
            <a:r>
              <a:rPr lang="he-IL" sz="2200" b="1" dirty="0">
                <a:latin typeface="David" panose="020E0502060401010101" pitchFamily="34" charset="-79"/>
                <a:cs typeface="David" panose="020E0502060401010101" pitchFamily="34" charset="-79"/>
              </a:rPr>
              <a:t>לא יובאו בחשבון </a:t>
            </a:r>
            <a:r>
              <a:rPr lang="he-IL" sz="2200" dirty="0">
                <a:latin typeface="David" panose="020E0502060401010101" pitchFamily="34" charset="-79"/>
                <a:cs typeface="David" panose="020E0502060401010101" pitchFamily="34" charset="-79"/>
              </a:rPr>
              <a:t>זכויותיו או חלק מזכויותיו של </a:t>
            </a:r>
            <a:r>
              <a:rPr lang="he-IL" sz="2200" b="1" dirty="0">
                <a:latin typeface="David" panose="020E0502060401010101" pitchFamily="34" charset="-79"/>
                <a:cs typeface="David" panose="020E0502060401010101" pitchFamily="34" charset="-79"/>
              </a:rPr>
              <a:t>בעל דירה </a:t>
            </a:r>
            <a:r>
              <a:rPr lang="he-IL" sz="2200" dirty="0">
                <a:latin typeface="David" panose="020E0502060401010101" pitchFamily="34" charset="-79"/>
                <a:cs typeface="David" panose="020E0502060401010101" pitchFamily="34" charset="-79"/>
              </a:rPr>
              <a:t>שלא הסכים לכריתת עסקת פינוי ובינוי (בסעיף זה – בעל דירה מתנגד), אם מצא </a:t>
            </a:r>
            <a:r>
              <a:rPr lang="he-IL" sz="2200" b="1" dirty="0">
                <a:latin typeface="David" panose="020E0502060401010101" pitchFamily="34" charset="-79"/>
                <a:cs typeface="David" panose="020E0502060401010101" pitchFamily="34" charset="-79"/>
              </a:rPr>
              <a:t>שהתנגדותו נובעת מבנייה או משימוש שלא כדין </a:t>
            </a:r>
            <a:r>
              <a:rPr lang="he-IL" sz="2200" dirty="0">
                <a:latin typeface="David" panose="020E0502060401010101" pitchFamily="34" charset="-79"/>
                <a:cs typeface="David" panose="020E0502060401010101" pitchFamily="34" charset="-79"/>
              </a:rPr>
              <a:t>ברכוש המשותף או בשטח הגובל לבניין, בין היתר בהתחשב בהיקף הבנייה או השימוש כאמור ובפרק הזמן שעבר מאז החלו, או שהתנגדותו נובעת מפיצול הדירה שבבעלותו לדירה אחת נוספת לפחות שלא כדין, </a:t>
            </a:r>
            <a:r>
              <a:rPr lang="he-IL" sz="2200" b="1" dirty="0">
                <a:latin typeface="David" panose="020E0502060401010101" pitchFamily="34" charset="-79"/>
                <a:cs typeface="David" panose="020E0502060401010101" pitchFamily="34" charset="-79"/>
              </a:rPr>
              <a:t>ובלבד שהוגשה בקשה </a:t>
            </a:r>
            <a:r>
              <a:rPr lang="he-IL" sz="2200" dirty="0">
                <a:latin typeface="David" panose="020E0502060401010101" pitchFamily="34" charset="-79"/>
                <a:cs typeface="David" panose="020E0502060401010101" pitchFamily="34" charset="-79"/>
              </a:rPr>
              <a:t>לכך, בהליך תביעה לפי סעיף קטן (א) או בהליך נפרד, וצורפו לה שני אלה:</a:t>
            </a:r>
          </a:p>
          <a:p>
            <a:pPr marL="648335" algn="just">
              <a:spcBef>
                <a:spcPts val="360"/>
              </a:spcBef>
              <a:spcAft>
                <a:spcPts val="0"/>
              </a:spcAft>
            </a:pPr>
            <a:r>
              <a:rPr lang="he-IL" sz="2200" dirty="0">
                <a:latin typeface="David" panose="020E0502060401010101" pitchFamily="34" charset="-79"/>
                <a:cs typeface="David" panose="020E0502060401010101" pitchFamily="34" charset="-79"/>
              </a:rPr>
              <a:t>(1)   </a:t>
            </a:r>
            <a:r>
              <a:rPr lang="he-IL" sz="2200" b="1" dirty="0">
                <a:latin typeface="David" panose="020E0502060401010101" pitchFamily="34" charset="-79"/>
                <a:cs typeface="David" panose="020E0502060401010101" pitchFamily="34" charset="-79"/>
              </a:rPr>
              <a:t>ראיה לבנייה </a:t>
            </a:r>
            <a:r>
              <a:rPr lang="he-IL" sz="2200" dirty="0">
                <a:latin typeface="David" panose="020E0502060401010101" pitchFamily="34" charset="-79"/>
                <a:cs typeface="David" panose="020E0502060401010101" pitchFamily="34" charset="-79"/>
              </a:rPr>
              <a:t>או לשימוש שלא כדין ברכוש המשותף או בשטח הגובל לבניין או לפיצוח דירות שלא כדין;</a:t>
            </a:r>
          </a:p>
          <a:p>
            <a:pPr marL="648335" algn="just">
              <a:spcBef>
                <a:spcPts val="360"/>
              </a:spcBef>
              <a:spcAft>
                <a:spcPts val="0"/>
              </a:spcAft>
            </a:pPr>
            <a:r>
              <a:rPr lang="he-IL" sz="2200" dirty="0">
                <a:latin typeface="David" panose="020E0502060401010101" pitchFamily="34" charset="-79"/>
                <a:cs typeface="David" panose="020E0502060401010101" pitchFamily="34" charset="-79"/>
              </a:rPr>
              <a:t>(2)   ראיה לכך שיותר </a:t>
            </a:r>
            <a:r>
              <a:rPr lang="he-IL" sz="2200" b="1" dirty="0">
                <a:latin typeface="David" panose="020E0502060401010101" pitchFamily="34" charset="-79"/>
                <a:cs typeface="David" panose="020E0502060401010101" pitchFamily="34" charset="-79"/>
              </a:rPr>
              <a:t>ממחצית מכלל בעלי הדירות </a:t>
            </a:r>
            <a:r>
              <a:rPr lang="he-IL" sz="2200" dirty="0">
                <a:latin typeface="David" panose="020E0502060401010101" pitchFamily="34" charset="-79"/>
                <a:cs typeface="David" panose="020E0502060401010101" pitchFamily="34" charset="-79"/>
              </a:rPr>
              <a:t>בבית המשותף שבו נמצאת דירתו של בעל דירה מתנגד, שיש בבעלותם יותר ממחצית מהרכוש המשותף בבית המשותף, </a:t>
            </a:r>
            <a:r>
              <a:rPr lang="he-IL" sz="2200" b="1" dirty="0">
                <a:latin typeface="David" panose="020E0502060401010101" pitchFamily="34" charset="-79"/>
                <a:cs typeface="David" panose="020E0502060401010101" pitchFamily="34" charset="-79"/>
              </a:rPr>
              <a:t>מסכימים לכרות עסקת פינוי ובינוי</a:t>
            </a:r>
            <a:r>
              <a:rPr lang="he-IL" sz="2200" dirty="0">
                <a:latin typeface="David" panose="020E0502060401010101" pitchFamily="34" charset="-79"/>
                <a:cs typeface="David" panose="020E0502060401010101" pitchFamily="34" charset="-79"/>
              </a:rPr>
              <a:t>; בפסקה זו, "כלל בעלי הדירות בבית המשותף" – לרבות בעלי הדירות המתנגדים."</a:t>
            </a:r>
          </a:p>
          <a:p>
            <a:endParaRPr lang="he-IL" dirty="0"/>
          </a:p>
        </p:txBody>
      </p:sp>
      <p:sp>
        <p:nvSpPr>
          <p:cNvPr id="5" name="תיבת טקסט 4">
            <a:extLst>
              <a:ext uri="{FF2B5EF4-FFF2-40B4-BE49-F238E27FC236}">
                <a16:creationId xmlns:a16="http://schemas.microsoft.com/office/drawing/2014/main" id="{2B06F75A-D088-4AB4-A511-561BD90A255B}"/>
              </a:ext>
            </a:extLst>
          </p:cNvPr>
          <p:cNvSpPr txBox="1"/>
          <p:nvPr/>
        </p:nvSpPr>
        <p:spPr>
          <a:xfrm>
            <a:off x="0" y="6396335"/>
            <a:ext cx="3234813" cy="461665"/>
          </a:xfrm>
          <a:prstGeom prst="rect">
            <a:avLst/>
          </a:prstGeom>
          <a:noFill/>
        </p:spPr>
        <p:txBody>
          <a:bodyPr wrap="square" rtlCol="1">
            <a:spAutoFit/>
          </a:bodyPr>
          <a:lstStyle/>
          <a:p>
            <a:pPr algn="ctr"/>
            <a:r>
              <a:rPr lang="he-IL" sz="2400" dirty="0">
                <a:solidFill>
                  <a:schemeClr val="accent2">
                    <a:lumMod val="40000"/>
                    <a:lumOff val="60000"/>
                  </a:schemeClr>
                </a:solidFill>
                <a:latin typeface="David" panose="020E0502060401010101" pitchFamily="34" charset="-79"/>
                <a:cs typeface="David" panose="020E0502060401010101" pitchFamily="34" charset="-79"/>
              </a:rPr>
              <a:t>דן בר-אל ושות' </a:t>
            </a:r>
          </a:p>
        </p:txBody>
      </p:sp>
    </p:spTree>
    <p:extLst>
      <p:ext uri="{BB962C8B-B14F-4D97-AF65-F5344CB8AC3E}">
        <p14:creationId xmlns:p14="http://schemas.microsoft.com/office/powerpoint/2010/main" val="3986425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מבט לאחור">
  <a:themeElements>
    <a:clrScheme name="התאמה אישית 2">
      <a:dk1>
        <a:sysClr val="windowText" lastClr="000000"/>
      </a:dk1>
      <a:lt1>
        <a:sysClr val="window" lastClr="FFFFFF"/>
      </a:lt1>
      <a:dk2>
        <a:srgbClr val="242852"/>
      </a:dk2>
      <a:lt2>
        <a:srgbClr val="ACCBF9"/>
      </a:lt2>
      <a:accent1>
        <a:srgbClr val="A0C4E3"/>
      </a:accent1>
      <a:accent2>
        <a:srgbClr val="629DD1"/>
      </a:accent2>
      <a:accent3>
        <a:srgbClr val="297FD5"/>
      </a:accent3>
      <a:accent4>
        <a:srgbClr val="4A66AC"/>
      </a:accent4>
      <a:accent5>
        <a:srgbClr val="0E57C4"/>
      </a:accent5>
      <a:accent6>
        <a:srgbClr val="1E5F9F"/>
      </a:accent6>
      <a:hlink>
        <a:srgbClr val="5595CC"/>
      </a:hlink>
      <a:folHlink>
        <a:srgbClr val="3EBBF0"/>
      </a:folHlink>
    </a:clrScheme>
    <a:fontScheme name="מבט לאחור">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מבט לאחור">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5829</TotalTime>
  <Words>4372</Words>
  <Application>Microsoft Office PowerPoint</Application>
  <PresentationFormat>מסך רחב</PresentationFormat>
  <Paragraphs>235</Paragraphs>
  <Slides>35</Slides>
  <Notes>0</Notes>
  <HiddenSlides>0</HiddenSlides>
  <MMClips>0</MMClips>
  <ScaleCrop>false</ScaleCrop>
  <HeadingPairs>
    <vt:vector size="6" baseType="variant">
      <vt:variant>
        <vt:lpstr>גופנים בשימוש</vt:lpstr>
      </vt:variant>
      <vt:variant>
        <vt:i4>7</vt:i4>
      </vt:variant>
      <vt:variant>
        <vt:lpstr>ערכת נושא</vt:lpstr>
      </vt:variant>
      <vt:variant>
        <vt:i4>1</vt:i4>
      </vt:variant>
      <vt:variant>
        <vt:lpstr>כותרות שקופיות</vt:lpstr>
      </vt:variant>
      <vt:variant>
        <vt:i4>35</vt:i4>
      </vt:variant>
    </vt:vector>
  </HeadingPairs>
  <TitlesOfParts>
    <vt:vector size="43" baseType="lpstr">
      <vt:lpstr>Calibri</vt:lpstr>
      <vt:lpstr>Calibri Light</vt:lpstr>
      <vt:lpstr>David</vt:lpstr>
      <vt:lpstr>FrankRuehl</vt:lpstr>
      <vt:lpstr>HadasaMFOMedium</vt:lpstr>
      <vt:lpstr>Times New Roman</vt:lpstr>
      <vt:lpstr>Wingdings</vt:lpstr>
      <vt:lpstr>מבט לאחור</vt:lpstr>
      <vt:lpstr>השינויים בתחום ההתחדשות העירונית מכח חוק ההסדרים</vt:lpstr>
      <vt:lpstr>הקדמה</vt:lpstr>
      <vt:lpstr>נתמקד ב- 4 תיקוני חוק עיקריים</vt:lpstr>
      <vt:lpstr>חוק פינוי בינוי (עידוד מיזמי פינוי בינוי)התשס"ו-2006  תיקון מס' 7</vt:lpstr>
      <vt:lpstr>ההורדת רף הסכמות הדיירים במיזמי פינוי בינוי מ-80% ל-66% לצורך הגשת תביעה.</vt:lpstr>
      <vt:lpstr>נובמבר 2021 –תיקון 7 לחוק פינוי בינוי (עידוד מיזמי פינוי בינוי) - שונתה הגדרת "הרוב המיוחס מבין בעלי הדירות" ל- 66% מבעלי הדירות במתחם (במקבץ) </vt:lpstr>
      <vt:lpstr>הגדרת – "רוב מיוחס מבין בעלי הדירות"</vt:lpstr>
      <vt:lpstr> עברייני בניה</vt:lpstr>
      <vt:lpstr>נוסח סעיף 2(א1) לחוק (תיקון מס' 7) תשפ"ב-2021 בקשר לעברייני בניה</vt:lpstr>
      <vt:lpstr>הפחתת גיל הקשיש לענין הגדרת "קשיש" בחוק  פינוי בינוי- ל 70 במקום 75 </vt:lpstr>
      <vt:lpstr>ההטבות לקשישים בגלאי 70 ומעלה</vt:lpstr>
      <vt:lpstr>מצגת של PowerPoint‏</vt:lpstr>
      <vt:lpstr>תחולת החוק לענין הקשישים</vt:lpstr>
      <vt:lpstr>ביטול עסקת "פינוי בינוי" ע"י בעלי הדירות בפרויקט</vt:lpstr>
      <vt:lpstr>ביטול העסקה ע"י בעלי הדירות בעסקאות תמ"א 38 </vt:lpstr>
      <vt:lpstr>אופן ביטול עסקת פינוי בינוי</vt:lpstr>
      <vt:lpstr>תחולת החוק</vt:lpstr>
      <vt:lpstr>לסיכום,  התיקונים העיקריים בחוק "פינוי בינוי"</vt:lpstr>
      <vt:lpstr>מצגת של PowerPoint‏</vt:lpstr>
      <vt:lpstr>התיקונים העקרים בחוק התכנון והבניה</vt:lpstr>
      <vt:lpstr>עד למועד הקובע- 1.5.2022, רשאית כל רשות מקומית לחלק את כל השטח שבתחומה לאזורים בני 30 דונם לפחות, ולקבוע חובת תשלום היטל השבחה בגין תוכניות פינוי בינוי בכל אזור, באחד משלושת השיעורים הבאים:</vt:lpstr>
      <vt:lpstr>נוסח סעיף 3א לתוספת השלישית בחוק תכנון ובניה</vt:lpstr>
      <vt:lpstr>תחולת התיקון לחוק</vt:lpstr>
      <vt:lpstr>מצגת של PowerPoint‏</vt:lpstr>
      <vt:lpstr>התיקונים העקרים  בחוק הרשות הממשלתית להתחדשות עירונית</vt:lpstr>
      <vt:lpstr>מצגת של PowerPoint‏</vt:lpstr>
      <vt:lpstr>התיקונים העיקריים בחוק מיסוי מקרקעין:</vt:lpstr>
      <vt:lpstr>פטור ממס שבח על כלל דירות בעלי הזכויות  בפרוייקט פינוי בינוי (ולא רק על דירה אחת)</vt:lpstr>
      <vt:lpstr>מצגת של PowerPoint‏</vt:lpstr>
      <vt:lpstr>האם הרחבת הפטור חלה גם על יחידה מסחרית -יחידה אחרת?</vt:lpstr>
      <vt:lpstr>זכות לקבלת הדירה החדשה –יראו כדירה לעניין מס השבח ומס הרכישה</vt:lpstr>
      <vt:lpstr>ניכוי הוצאות עלויות בניה במכירת הדירה החדשה</vt:lpstr>
      <vt:lpstr>תחולת התיקון לחוק (תיקון מס' 96)</vt:lpstr>
      <vt:lpstr>לסיכום</vt:lpstr>
      <vt:lpstr>תודה על ההקשבה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זכויות האוכלוסייה המבוגרת בפרויקטים של "פינוי בינוי"</dc:title>
  <dc:creator>אייל רימון</dc:creator>
  <cp:lastModifiedBy>עו"ד אורית רימון</cp:lastModifiedBy>
  <cp:revision>62</cp:revision>
  <dcterms:created xsi:type="dcterms:W3CDTF">2021-06-07T17:34:21Z</dcterms:created>
  <dcterms:modified xsi:type="dcterms:W3CDTF">2022-01-09T14:39:11Z</dcterms:modified>
</cp:coreProperties>
</file>